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369" r:id="rId3"/>
    <p:sldId id="259" r:id="rId5"/>
    <p:sldId id="303" r:id="rId6"/>
    <p:sldId id="305" r:id="rId7"/>
    <p:sldId id="440" r:id="rId8"/>
    <p:sldId id="438" r:id="rId9"/>
    <p:sldId id="439" r:id="rId10"/>
    <p:sldId id="467" r:id="rId11"/>
    <p:sldId id="326" r:id="rId12"/>
    <p:sldId id="468" r:id="rId13"/>
    <p:sldId id="328" r:id="rId14"/>
    <p:sldId id="329" r:id="rId15"/>
    <p:sldId id="330" r:id="rId16"/>
    <p:sldId id="332" r:id="rId17"/>
    <p:sldId id="470" r:id="rId18"/>
    <p:sldId id="353" r:id="rId19"/>
    <p:sldId id="352" r:id="rId20"/>
    <p:sldId id="422" r:id="rId21"/>
    <p:sldId id="398" r:id="rId22"/>
    <p:sldId id="361" r:id="rId23"/>
    <p:sldId id="472" r:id="rId24"/>
    <p:sldId id="401" r:id="rId25"/>
    <p:sldId id="360" r:id="rId26"/>
    <p:sldId id="424" r:id="rId27"/>
    <p:sldId id="364" r:id="rId28"/>
    <p:sldId id="414" r:id="rId29"/>
    <p:sldId id="416" r:id="rId30"/>
    <p:sldId id="366" r:id="rId31"/>
    <p:sldId id="368" r:id="rId32"/>
    <p:sldId id="417" r:id="rId33"/>
    <p:sldId id="394" r:id="rId34"/>
    <p:sldId id="284" r:id="rId35"/>
  </p:sldIdLst>
  <p:sldSz cx="12192000"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stasiya Ladoshkina" initials="AL"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showPr>
  <p:clrMru>
    <a:srgbClr val="D3EEFA"/>
    <a:srgbClr val="FEFEFF"/>
    <a:srgbClr val="105AD4"/>
    <a:srgbClr val="2372D3"/>
    <a:srgbClr val="3177C5"/>
    <a:srgbClr val="44546A"/>
    <a:srgbClr val="01A0E2"/>
    <a:srgbClr val="231815"/>
    <a:srgbClr val="15D1FF"/>
    <a:srgbClr val="3C7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79" d="100"/>
          <a:sy n="79" d="100"/>
        </p:scale>
        <p:origin x="-360" y="-96"/>
      </p:cViewPr>
      <p:guideLst>
        <p:guide orient="horz" pos="2120"/>
        <p:guide orient="horz" pos="4048"/>
        <p:guide orient="horz" pos="2876"/>
        <p:guide pos="3760"/>
        <p:guide pos="3229"/>
        <p:guide pos="20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25066029064713"/>
          <c:y val="0.0047438330170778"/>
          <c:w val="0.94234"/>
          <c:h val="0.773027611548557"/>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numRef>
              <c:f>Sheet1!$A$2:$A$3</c:f>
              <c:numCache>
                <c:formatCode>General</c:formatCode>
                <c:ptCount val="2"/>
              </c:numCache>
            </c:numRef>
          </c:cat>
          <c:val>
            <c:numRef>
              <c:f>Sheet1!$B$2:$B$3</c:f>
              <c:numCache>
                <c:formatCode>General</c:formatCode>
                <c:ptCount val="2"/>
                <c:pt idx="0" c:formatCode="General">
                  <c:v>51</c:v>
                </c:pt>
                <c:pt idx="1" c:formatCode="General">
                  <c:v>192</c:v>
                </c:pt>
              </c:numCache>
            </c:numRef>
          </c:val>
        </c:ser>
        <c:ser>
          <c:idx val="1"/>
          <c:order val="1"/>
          <c:tx>
            <c:strRef>
              <c:f>Sheet1!$C$1</c:f>
              <c:strCache>
                <c:ptCount val="1"/>
                <c:pt idx="0">
                  <c:v>系列 2</c:v>
                </c:pt>
              </c:strCache>
            </c:strRef>
          </c:tx>
          <c:spPr>
            <a:solidFill>
              <a:schemeClr val="accent2"/>
            </a:solidFill>
            <a:ln>
              <a:noFill/>
            </a:ln>
            <a:effectLst/>
          </c:spPr>
          <c:invertIfNegative val="0"/>
          <c:cat>
            <c:numRef>
              <c:f>Sheet1!$A$2:$A$3</c:f>
              <c:numCache>
                <c:formatCode>General</c:formatCode>
                <c:ptCount val="2"/>
              </c:numCache>
            </c:numRef>
          </c:cat>
          <c:val>
            <c:numRef>
              <c:f>Sheet1!$C$2:$C$3</c:f>
              <c:numCache>
                <c:formatCode>General</c:formatCode>
                <c:ptCount val="2"/>
                <c:pt idx="0" c:formatCode="General">
                  <c:v>255</c:v>
                </c:pt>
                <c:pt idx="1" c:formatCode="General">
                  <c:v>960</c:v>
                </c:pt>
              </c:numCache>
            </c:numRef>
          </c:val>
        </c:ser>
        <c:ser>
          <c:idx val="2"/>
          <c:order val="2"/>
          <c:tx>
            <c:strRef>
              <c:f>Sheet1!#REF!</c:f>
              <c:strCache>
                <c:ptCount val="1"/>
                <c:pt idx="0">
                  <c:v/>
                </c:pt>
              </c:strCache>
            </c:strRef>
          </c:tx>
          <c:spPr>
            <a:solidFill>
              <a:schemeClr val="accent3"/>
            </a:solidFill>
            <a:ln>
              <a:noFill/>
            </a:ln>
            <a:effectLst/>
          </c:spPr>
          <c:invertIfNegative val="0"/>
          <c:cat>
            <c:numRef>
              <c:f>Sheet1!$A$2:$A$3</c:f>
              <c:numCache>
                <c:formatCode>General</c:formatCode>
                <c:ptCount val="2"/>
              </c:numCache>
            </c:numRef>
          </c:cat>
          <c:val>
            <c:numRef>
              <c:f>Sheet1!#REF!</c:f>
              <c:numCache>
                <c:formatCode>General</c:formatCode>
                <c:ptCount val="1"/>
                <c:pt idx="0" c:formatCode="General">
                  <c:v>1</c:v>
                </c:pt>
              </c:numCache>
            </c:numRef>
          </c:val>
        </c:ser>
        <c:dLbls>
          <c:dLblPos val="outEnd"/>
          <c:showLegendKey val="0"/>
          <c:showVal val="0"/>
          <c:showCatName val="0"/>
          <c:showSerName val="0"/>
          <c:showPercent val="0"/>
          <c:showBubbleSize val="0"/>
        </c:dLbls>
        <c:gapWidth val="219"/>
        <c:overlap val="-27"/>
        <c:axId val="132816896"/>
        <c:axId val="132818432"/>
      </c:barChart>
      <c:catAx>
        <c:axId val="132816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horzOverflow="overflow" vert="horz" wrap="square" anchor="ctr" anchorCtr="1"/>
          <a:lstStyle/>
          <a:p>
            <a:pPr>
              <a:defRPr sz="900" kern="1200">
                <a:solidFill>
                  <a:schemeClr val="tx1">
                    <a:lumMod val="65000"/>
                    <a:lumOff val="35000"/>
                  </a:schemeClr>
                </a:solidFill>
                <a:latin typeface="+mn-lt"/>
                <a:ea typeface="+mn-ea"/>
                <a:cs typeface="+mn-cs"/>
              </a:defRPr>
            </a:pPr>
          </a:p>
        </c:txPr>
        <c:crossAx val="132818432"/>
        <c:crosses val="autoZero"/>
        <c:auto val="1"/>
        <c:lblAlgn val="ctr"/>
        <c:lblOffset val="100"/>
        <c:tickMarkSkip val="1"/>
        <c:noMultiLvlLbl val="0"/>
      </c:catAx>
      <c:valAx>
        <c:axId val="132818432"/>
        <c:scaling>
          <c:orientation val="minMax"/>
        </c:scaling>
        <c:delete val="1"/>
        <c:axPos val="l"/>
        <c:majorGridlines>
          <c:spPr>
            <a:noFill/>
            <a:ln w="9525" cap="flat" cmpd="sng" algn="ctr">
              <a:solidFill>
                <a:schemeClr val="tx1">
                  <a:lumMod val="15000"/>
                  <a:lumOff val="85000"/>
                </a:schemeClr>
              </a:solidFill>
              <a:round/>
            </a:ln>
            <a:effectLst/>
          </c:spPr>
        </c:majorGridlines>
        <c:numFmt formatCode="General" sourceLinked="1"/>
        <c:majorTickMark val="none"/>
        <c:minorTickMark val="none"/>
        <c:tickLblPos val="nextTo"/>
        <c:spPr>
          <a:ln>
            <a:noFill/>
          </a:ln>
          <a:effectLst/>
        </c:spPr>
        <c:txPr>
          <a:bodyPr rot="-60000000" spcFirstLastPara="0" vertOverflow="ellipsis" horzOverflow="overflow" vert="horz" wrap="square" anchor="ctr" anchorCtr="1"/>
          <a:lstStyle/>
          <a:p>
            <a:pPr>
              <a:defRPr/>
            </a:pPr>
          </a:p>
        </c:txPr>
        <c:crossAx val="1328168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000" kern="1200">
          <a:solidFill>
            <a:schemeClr val="tx1"/>
          </a:solidFill>
          <a:latin typeface="+mn-lt"/>
          <a:ea typeface="+mn-ea"/>
          <a:cs typeface="+mn-cs"/>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a:lvl1pPr>
          </a:lstStyle>
          <a:p>
            <a:fld id="{28AB60AB-1DF6-456F-AA9F-7A1B75D584AB}" type="datetime1">
              <a:rPr lang="zh-CN" altLang="en-US"/>
            </a:fld>
            <a:endParaRPr lang="zh-CN" altLang="en-US" sz="1200"/>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14:hiddenLine>
            </a:ext>
          </a:extLst>
        </p:spPr>
        <p:txBody>
          <a:bodyPr anchor="ctr"/>
          <a:lstStyle>
            <a:lvl1pPr defTabSz="0" eaLnBrk="0" hangingPunct="0">
              <a:spcBef>
                <a:spcPct val="30000"/>
              </a:spcBef>
              <a:defRPr sz="1200">
                <a:solidFill>
                  <a:schemeClr val="tx1"/>
                </a:solidFill>
                <a:latin typeface="Arial" pitchFamily="34" charset="0"/>
              </a:defRPr>
            </a:lvl1pPr>
            <a:lvl2pPr defTabSz="0" eaLnBrk="0" hangingPunct="0">
              <a:spcBef>
                <a:spcPct val="30000"/>
              </a:spcBef>
              <a:defRPr sz="1200">
                <a:solidFill>
                  <a:schemeClr val="tx1"/>
                </a:solidFill>
                <a:latin typeface="Arial" pitchFamily="34" charset="0"/>
              </a:defRPr>
            </a:lvl2pPr>
            <a:lvl3pPr defTabSz="0" eaLnBrk="0" hangingPunct="0">
              <a:spcBef>
                <a:spcPct val="30000"/>
              </a:spcBef>
              <a:defRPr sz="1200">
                <a:solidFill>
                  <a:schemeClr val="tx1"/>
                </a:solidFill>
                <a:latin typeface="Arial" pitchFamily="34" charset="0"/>
              </a:defRPr>
            </a:lvl3pPr>
            <a:lvl4pPr defTabSz="0" eaLnBrk="0" hangingPunct="0">
              <a:spcBef>
                <a:spcPct val="30000"/>
              </a:spcBef>
              <a:defRPr sz="1200">
                <a:solidFill>
                  <a:schemeClr val="tx1"/>
                </a:solidFill>
                <a:latin typeface="Arial" pitchFamily="34" charset="0"/>
              </a:defRPr>
            </a:lvl4pPr>
            <a:lvl5pPr defTabSz="0" eaLnBrk="0" hangingPunct="0">
              <a:spcBef>
                <a:spcPct val="30000"/>
              </a:spcBef>
              <a:defRPr sz="1200">
                <a:solidFill>
                  <a:schemeClr val="tx1"/>
                </a:solidFill>
                <a:latin typeface="Arial" pitchFamily="34" charset="0"/>
              </a:defRPr>
            </a:lvl5pPr>
            <a:lvl6pPr marL="457200" defTabSz="0" eaLnBrk="0" fontAlgn="base" hangingPunct="0">
              <a:spcBef>
                <a:spcPct val="30000"/>
              </a:spcBef>
              <a:spcAft>
                <a:spcPct val="0"/>
              </a:spcAft>
              <a:defRPr sz="1200">
                <a:solidFill>
                  <a:schemeClr val="tx1"/>
                </a:solidFill>
                <a:latin typeface="Arial" pitchFamily="34" charset="0"/>
              </a:defRPr>
            </a:lvl6pPr>
            <a:lvl7pPr marL="914400" defTabSz="0" eaLnBrk="0" fontAlgn="base" hangingPunct="0">
              <a:spcBef>
                <a:spcPct val="30000"/>
              </a:spcBef>
              <a:spcAft>
                <a:spcPct val="0"/>
              </a:spcAft>
              <a:defRPr sz="1200">
                <a:solidFill>
                  <a:schemeClr val="tx1"/>
                </a:solidFill>
                <a:latin typeface="Arial" pitchFamily="34" charset="0"/>
              </a:defRPr>
            </a:lvl7pPr>
            <a:lvl8pPr marL="1371600" defTabSz="0" eaLnBrk="0" fontAlgn="base" hangingPunct="0">
              <a:spcBef>
                <a:spcPct val="30000"/>
              </a:spcBef>
              <a:spcAft>
                <a:spcPct val="0"/>
              </a:spcAft>
              <a:defRPr sz="1200">
                <a:solidFill>
                  <a:schemeClr val="tx1"/>
                </a:solidFill>
                <a:latin typeface="Arial" pitchFamily="34" charset="0"/>
              </a:defRPr>
            </a:lvl8pPr>
            <a:lvl9pPr marL="1828800" defTabSz="0" eaLnBrk="0" fontAlgn="base" hangingPunct="0">
              <a:spcBef>
                <a:spcPct val="30000"/>
              </a:spcBef>
              <a:spcAft>
                <a:spcPct val="0"/>
              </a:spcAft>
              <a:defRPr sz="1200">
                <a:solidFill>
                  <a:schemeClr val="tx1"/>
                </a:solidFill>
                <a:latin typeface="Arial" pitchFamily="34" charset="0"/>
              </a:defRPr>
            </a:lvl9pPr>
          </a:lstStyle>
          <a:p>
            <a:pPr>
              <a:buFontTx/>
              <a:buNone/>
            </a:pPr>
            <a:r>
              <a:rPr lang="zh-CN"/>
              <a:t>单击此处编辑母版文本样式</a:t>
            </a:r>
            <a:endParaRPr lang="zh-CN"/>
          </a:p>
          <a:p>
            <a:pPr>
              <a:buFontTx/>
              <a:buNone/>
            </a:pPr>
            <a:r>
              <a:rPr lang="zh-CN"/>
              <a:t>第二级</a:t>
            </a:r>
            <a:endParaRPr lang="zh-CN"/>
          </a:p>
          <a:p>
            <a:pPr>
              <a:buFontTx/>
              <a:buNone/>
            </a:pPr>
            <a:r>
              <a:rPr lang="zh-CN"/>
              <a:t>第三级</a:t>
            </a:r>
            <a:endParaRPr lang="zh-CN"/>
          </a:p>
          <a:p>
            <a:pPr>
              <a:buFontTx/>
              <a:buNone/>
            </a:pPr>
            <a:r>
              <a:rPr lang="zh-CN"/>
              <a:t>第四级</a:t>
            </a:r>
            <a:endParaRPr lang="zh-CN"/>
          </a:p>
          <a:p>
            <a:pPr>
              <a:buFontTx/>
              <a:buNone/>
            </a:pPr>
            <a:r>
              <a:rPr lang="zh-CN"/>
              <a:t>第五级</a:t>
            </a:r>
            <a:endParaRPr lang="zh-CN"/>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defRPr/>
            </a:lvl1pPr>
          </a:lstStyle>
          <a:p>
            <a:fld id="{70B256F2-4699-476F-9737-9E0533695A48}" type="slidenum">
              <a:rPr lang="zh-CN" altLang="en-US"/>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幻灯片图像占位符 4"/>
          <p:cNvSpPr>
            <a:spLocks noGrp="1" noRot="1" noChangeAspect="1"/>
          </p:cNvSpPr>
          <p:nvPr>
            <p:ph type="sldImg" idx="2"/>
          </p:nvPr>
        </p:nvSpPr>
        <p:spPr/>
      </p:sp>
      <p:sp>
        <p:nvSpPr>
          <p:cNvPr id="6" name="文本占位符 5"/>
          <p:cNvSpPr>
            <a:spLocks noGrp="1"/>
          </p:cNvSpPr>
          <p:nvPr>
            <p:ph type="body" sz="quarter"/>
          </p:nvPr>
        </p:nvSpPr>
        <p:spPr>
          <a:xfrm>
            <a:off x="685800" y="4400550"/>
            <a:ext cx="5486400" cy="3600450"/>
          </a:xfrm>
          <a:prstGeom prst="rect">
            <a:avLst/>
          </a:prstGeom>
        </p:spPr>
        <p:txBody>
          <a:bodyPr/>
          <a:lstStyle/>
          <a:p>
            <a:r>
              <a:rPr lang="zh-CN" altLang="en-US">
                <a:latin typeface="微软雅黑" charset="0"/>
                <a:ea typeface="微软雅黑" charset="0"/>
                <a:cs typeface="仿宋_GB2312" charset="0"/>
                <a:sym typeface="+mn-ea"/>
              </a:rPr>
              <a:t>集团整合资源、搭建平台、产融结合、引领创新，经过七年多的发展，构建了产业投资、科技金融、科技园区、区域合作、海外业务五大业务板块，探索了一条国有资本引领驱动科技创新的中关村之路。</a:t>
            </a:r>
            <a:endParaRPr lang="zh-CN" altLang="en-US">
              <a:latin typeface="微软雅黑" charset="0"/>
              <a:ea typeface="微软雅黑" charset="0"/>
            </a:endParaRP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28AB60AB-1DF6-456F-AA9F-7A1B75D584AB}" type="datetime1">
              <a:rPr lang="zh-CN" altLang="en-US"/>
            </a:fld>
            <a:endParaRPr lang="zh-CN" altLang="en-US" sz="1200"/>
          </a:p>
        </p:txBody>
      </p:sp>
      <p:sp>
        <p:nvSpPr>
          <p:cNvPr id="4" name="灯片编号占位符 3"/>
          <p:cNvSpPr>
            <a:spLocks noGrp="1"/>
          </p:cNvSpPr>
          <p:nvPr>
            <p:ph type="sldNum" sz="quarter" idx="5"/>
          </p:nvPr>
        </p:nvSpPr>
        <p:spPr/>
        <p:txBody>
          <a:bodyPr/>
          <a:lstStyle/>
          <a:p>
            <a:fld id="{70B256F2-4699-476F-9737-9E0533695A48}" type="slidenum">
              <a:rPr lang="zh-CN" altLang="en-US"/>
            </a:fld>
            <a:endParaRPr lang="zh-CN" altLang="en-US" sz="1200"/>
          </a:p>
        </p:txBody>
      </p:sp>
      <p:sp>
        <p:nvSpPr>
          <p:cNvPr id="5" name="文本占位符 4"/>
          <p:cNvSpPr>
            <a:spLocks noGrp="1"/>
          </p:cNvSpPr>
          <p:nvPr>
            <p:ph type="body" sz="quarter"/>
          </p:nvPr>
        </p:nvSpPr>
        <p:spPr>
          <a:xfrm>
            <a:off x="685800" y="4400550"/>
            <a:ext cx="5486400" cy="3600450"/>
          </a:xfrm>
          <a:prstGeom prst="rect">
            <a:avLst/>
          </a:prstGeom>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443B3D07-30FE-489F-94C8-2F0C919DF7E6}" type="slidenum">
              <a:rPr lang="zh-CN" altLang="en-US"/>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37950A81-83A0-4189-AD01-B255179C64B0}" type="slidenum">
              <a:rPr lang="zh-CN" altLang="en-US"/>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6830462-CF6B-4729-9403-8FFB5C3095EE}" type="slidenum">
              <a:rPr lang="zh-CN" altLang="en-US"/>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4" name="页脚占位符 3"/>
          <p:cNvSpPr>
            <a:spLocks noGrp="1"/>
          </p:cNvSpPr>
          <p:nvPr>
            <p:ph type="ftr" sz="quarter" idx="11"/>
          </p:nvPr>
        </p:nvSpPr>
        <p:spPr>
          <a:xfrm>
            <a:off x="4038600" y="6356350"/>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0"/>
            <a:ext cx="2743200" cy="365125"/>
          </a:xfrm>
        </p:spPr>
        <p:txBody>
          <a:bodyPr/>
          <a:lstStyle>
            <a:lvl1pPr>
              <a:defRPr/>
            </a:lvl1pPr>
          </a:lstStyle>
          <a:p>
            <a:fld id="{0C7EA700-554A-4105-A6D2-FEC850132653}" type="slidenum">
              <a:rPr lang="zh-CN" altLang="en-US"/>
            </a:fld>
            <a:endParaRPr lang="zh-CN" altLang="en-US" sz="180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photo">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a:prstGeom prst="rect">
            <a:avLst/>
          </a:prstGeom>
          <a:solidFill>
            <a:schemeClr val="tx2"/>
          </a:solidFill>
        </p:spPr>
        <p:txBody>
          <a:bodyPr/>
          <a:lstStyle/>
          <a:p>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6846FABC-FF37-4272-AD40-1F4F51475A0D}" type="slidenum">
              <a:rPr lang="zh-CN" altLang="en-US"/>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D99A1F2-E66B-4C1D-9D14-71405D6A385E}" type="slidenum">
              <a:rPr lang="zh-CN" altLang="en-US"/>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04F06112-9479-4217-8C17-4CB9EE446AB5}" type="slidenum">
              <a:rPr lang="zh-CN" altLang="en-US"/>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8DBA0540-918A-4717-ABA3-E70CC1B7EDA6}" type="slidenum">
              <a:rPr lang="zh-CN" altLang="en-US"/>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BA2A2AA7-B813-4AC4-8046-4F587645054A}" type="slidenum">
              <a:rPr lang="zh-CN" altLang="en-US"/>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FA11E34E-3964-43F8-A9C5-32DF04E85394}" type="slidenum">
              <a:rPr lang="zh-CN" altLang="en-US"/>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1FE9AD27-477D-49D3-97F8-DB7A8D782BAA}" type="slidenum">
              <a:rPr lang="zh-CN" altLang="en-US"/>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CBDD8DF-4E89-4ACB-A20D-F5EC841B2769}" type="datetime1">
              <a:rPr lang="zh-CN" altLang="en-US"/>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9E28EC7-5798-479E-A572-B40F996A67EB}" type="slidenum">
              <a:rPr lang="zh-CN" altLang="en-US"/>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sym typeface="Calibri Light" pitchFamily="34" charset="0"/>
              </a:rPr>
              <a:t>单击此处编辑母版标题样式</a:t>
            </a:r>
            <a:endParaRPr lang="zh-CN" smtClean="0">
              <a:sym typeface="Calibri Light" pitchFamily="34" charset="0"/>
            </a:endParaRP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sym typeface="Calibri" pitchFamily="34" charset="0"/>
              </a:rPr>
              <a:t>单击此处编辑母版文本样式</a:t>
            </a:r>
            <a:endParaRPr lang="zh-CN" smtClean="0">
              <a:sym typeface="Calibri" pitchFamily="34" charset="0"/>
            </a:endParaRPr>
          </a:p>
          <a:p>
            <a:pPr lvl="1"/>
            <a:r>
              <a:rPr lang="zh-CN" smtClean="0">
                <a:sym typeface="Calibri" pitchFamily="34" charset="0"/>
              </a:rPr>
              <a:t>第二级</a:t>
            </a:r>
            <a:endParaRPr lang="zh-CN" smtClean="0">
              <a:sym typeface="Calibri" pitchFamily="34" charset="0"/>
            </a:endParaRPr>
          </a:p>
          <a:p>
            <a:pPr lvl="2"/>
            <a:r>
              <a:rPr lang="zh-CN" smtClean="0">
                <a:sym typeface="Calibri" pitchFamily="34" charset="0"/>
              </a:rPr>
              <a:t>第三级</a:t>
            </a:r>
            <a:endParaRPr lang="zh-CN" smtClean="0">
              <a:sym typeface="Calibri" pitchFamily="34" charset="0"/>
            </a:endParaRPr>
          </a:p>
          <a:p>
            <a:pPr lvl="3"/>
            <a:r>
              <a:rPr lang="zh-CN" smtClean="0">
                <a:sym typeface="Calibri" pitchFamily="34" charset="0"/>
              </a:rPr>
              <a:t>第四级</a:t>
            </a:r>
            <a:endParaRPr lang="zh-CN" smtClean="0">
              <a:sym typeface="Calibri" pitchFamily="34" charset="0"/>
            </a:endParaRPr>
          </a:p>
          <a:p>
            <a:pPr lvl="4"/>
            <a:r>
              <a:rPr lang="zh-CN" smtClean="0">
                <a:sym typeface="Calibri" pitchFamily="34" charset="0"/>
              </a:rPr>
              <a:t>第五级</a:t>
            </a:r>
            <a:endParaRPr lang="zh-CN" smtClean="0">
              <a:sym typeface="Calibri" pitchFamily="34" charset="0"/>
            </a:endParaRP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defRPr>
            </a:lvl1pPr>
          </a:lstStyle>
          <a:p>
            <a:fld id="{DCBDD8DF-4E89-4ACB-A20D-F5EC841B2769}" type="datetime1">
              <a:rPr lang="zh-CN" altLang="en-US"/>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defRPr>
            </a:lvl1pPr>
          </a:lstStyle>
          <a:p>
            <a:fld id="{5C3D7892-03AE-41E9-BB05-193BE9333513}" type="slidenum">
              <a:rPr lang="zh-CN" altLang="en-US"/>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itchFamily="34" charset="0"/>
        </a:defRPr>
      </a:lvl1pPr>
      <a:lvl2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2pPr>
      <a:lvl3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3pPr>
      <a:lvl4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4pPr>
      <a:lvl5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sym typeface="Calibri" pitchFamily="34" charset="0"/>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sym typeface="Calibri" pitchFamily="34" charset="0"/>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sym typeface="Calibri" pitchFamily="34" charset="0"/>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sym typeface="Calibri" pitchFamily="34" charset="0"/>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31.jpeg"/><Relationship Id="rId2" Type="http://schemas.openxmlformats.org/officeDocument/2006/relationships/image" Target="../media/image6.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2.xml"/><Relationship Id="rId4" Type="http://schemas.openxmlformats.org/officeDocument/2006/relationships/image" Target="../media/image4.png"/><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image" Target="../media/image4.png"/><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png"/><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image" Target="../media/image36.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png"/><Relationship Id="rId3" Type="http://schemas.openxmlformats.org/officeDocument/2006/relationships/image" Target="../media/image9.png"/><Relationship Id="rId2" Type="http://schemas.openxmlformats.org/officeDocument/2006/relationships/image" Target="../media/image39.jpeg"/><Relationship Id="rId1" Type="http://schemas.openxmlformats.org/officeDocument/2006/relationships/image" Target="../media/image38.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1.png"/><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image" Target="../media/image4.png"/><Relationship Id="rId3"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image" Target="../media/image45.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49.jpeg"/><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6.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6.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2.xml"/><Relationship Id="rId4" Type="http://schemas.openxmlformats.org/officeDocument/2006/relationships/image" Target="../media/image4.png"/><Relationship Id="rId3" Type="http://schemas.openxmlformats.org/officeDocument/2006/relationships/image" Target="../media/image53.png"/><Relationship Id="rId2" Type="http://schemas.openxmlformats.org/officeDocument/2006/relationships/image" Target="../media/image9.png"/><Relationship Id="rId1" Type="http://schemas.openxmlformats.org/officeDocument/2006/relationships/image" Target="../media/image52.jpe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9.png"/><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image" Target="../media/image4.png"/><Relationship Id="rId3" Type="http://schemas.openxmlformats.org/officeDocument/2006/relationships/image" Target="../media/image53.png"/><Relationship Id="rId2" Type="http://schemas.openxmlformats.org/officeDocument/2006/relationships/image" Target="../media/image9.png"/><Relationship Id="rId1" Type="http://schemas.openxmlformats.org/officeDocument/2006/relationships/image" Target="../media/image57.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6.pn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6.png"/><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62.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64.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5.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4.png"/><Relationship Id="rId7" Type="http://schemas.openxmlformats.org/officeDocument/2006/relationships/image" Target="../media/image18.jpeg"/><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4.png"/><Relationship Id="rId13" Type="http://schemas.openxmlformats.org/officeDocument/2006/relationships/slideLayout" Target="../slideLayouts/slideLayout12.xml"/><Relationship Id="rId12" Type="http://schemas.openxmlformats.org/officeDocument/2006/relationships/image" Target="../media/image28.png"/><Relationship Id="rId11" Type="http://schemas.openxmlformats.org/officeDocument/2006/relationships/image" Target="../media/image27.jpeg"/><Relationship Id="rId10" Type="http://schemas.openxmlformats.org/officeDocument/2006/relationships/image" Target="../media/image26.jpe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p>
            <a:endParaRPr lang="zh-CN" altLang="en-US"/>
          </a:p>
        </p:txBody>
      </p:sp>
      <p:sp>
        <p:nvSpPr>
          <p:cNvPr id="4" name="副标题 3"/>
          <p:cNvSpPr>
            <a:spLocks noGrp="1"/>
          </p:cNvSpPr>
          <p:nvPr>
            <p:ph type="subTitle" idx="1"/>
          </p:nvPr>
        </p:nvSpPr>
        <p:spPr/>
        <p:txBody>
          <a:bodyPr/>
          <a:p>
            <a:endParaRPr lang="zh-CN" altLang="en-US"/>
          </a:p>
        </p:txBody>
      </p:sp>
      <p:pic>
        <p:nvPicPr>
          <p:cNvPr id="11" name="图片 10" descr="图片1"/>
          <p:cNvPicPr>
            <a:picLocks noChangeAspect="1"/>
          </p:cNvPicPr>
          <p:nvPr/>
        </p:nvPicPr>
        <p:blipFill>
          <a:blip r:embed="rId1"/>
          <a:stretch>
            <a:fillRect/>
          </a:stretch>
        </p:blipFill>
        <p:spPr>
          <a:xfrm>
            <a:off x="0" y="-10160"/>
            <a:ext cx="12190095" cy="6876415"/>
          </a:xfrm>
          <a:prstGeom prst="rect">
            <a:avLst/>
          </a:prstGeom>
        </p:spPr>
      </p:pic>
      <p:sp>
        <p:nvSpPr>
          <p:cNvPr id="10" name="矩形 9"/>
          <p:cNvSpPr/>
          <p:nvPr/>
        </p:nvSpPr>
        <p:spPr>
          <a:xfrm>
            <a:off x="0" y="3676015"/>
            <a:ext cx="12192000" cy="2096135"/>
          </a:xfrm>
          <a:prstGeom prst="rect">
            <a:avLst/>
          </a:prstGeom>
          <a:solidFill>
            <a:srgbClr val="3177C5">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3" name="文本框 12"/>
          <p:cNvSpPr txBox="1"/>
          <p:nvPr/>
        </p:nvSpPr>
        <p:spPr>
          <a:xfrm>
            <a:off x="8867488" y="4176891"/>
            <a:ext cx="1706880" cy="1070610"/>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6000" b="1" dirty="0">
                <a:solidFill>
                  <a:srgbClr val="FFFFFF"/>
                </a:solidFill>
                <a:latin typeface="微软雅黑" pitchFamily="34" charset="-122"/>
                <a:ea typeface="微软雅黑" pitchFamily="34" charset="-122"/>
              </a:rPr>
              <a:t>简介</a:t>
            </a:r>
            <a:endParaRPr lang="zh-CN" altLang="en-US" sz="6000" b="1" dirty="0">
              <a:solidFill>
                <a:srgbClr val="FFFFFF"/>
              </a:solidFill>
              <a:latin typeface="微软雅黑" pitchFamily="34" charset="-122"/>
              <a:ea typeface="微软雅黑" pitchFamily="34" charset="-122"/>
            </a:endParaRPr>
          </a:p>
        </p:txBody>
      </p:sp>
      <p:cxnSp>
        <p:nvCxnSpPr>
          <p:cNvPr id="20" name="直接连接符 19"/>
          <p:cNvCxnSpPr/>
          <p:nvPr/>
        </p:nvCxnSpPr>
        <p:spPr>
          <a:xfrm>
            <a:off x="10584180" y="4283075"/>
            <a:ext cx="0" cy="878205"/>
          </a:xfrm>
          <a:prstGeom prst="line">
            <a:avLst/>
          </a:prstGeom>
          <a:ln w="19050">
            <a:solidFill>
              <a:schemeClr val="bg2">
                <a:alpha val="60000"/>
              </a:schemeClr>
            </a:solidFill>
          </a:ln>
        </p:spPr>
        <p:style>
          <a:lnRef idx="1">
            <a:schemeClr val="accent1"/>
          </a:lnRef>
          <a:fillRef idx="0">
            <a:schemeClr val="accent1"/>
          </a:fillRef>
          <a:effectRef idx="0">
            <a:schemeClr val="accent1"/>
          </a:effectRef>
          <a:fontRef idx="minor">
            <a:schemeClr val="tx1"/>
          </a:fontRef>
        </p:style>
      </p:cxnSp>
      <p:pic>
        <p:nvPicPr>
          <p:cNvPr id="12" name="图片 11" descr="中关村发展集团标志反白"/>
          <p:cNvPicPr>
            <a:picLocks noChangeAspect="1"/>
          </p:cNvPicPr>
          <p:nvPr/>
        </p:nvPicPr>
        <p:blipFill>
          <a:blip r:embed="rId2"/>
          <a:srcRect t="83958"/>
          <a:stretch>
            <a:fillRect/>
          </a:stretch>
        </p:blipFill>
        <p:spPr>
          <a:xfrm>
            <a:off x="3384550" y="4200525"/>
            <a:ext cx="5295265" cy="894715"/>
          </a:xfrm>
          <a:prstGeom prst="rect">
            <a:avLst/>
          </a:prstGeom>
          <a:effectLst>
            <a:outerShdw blurRad="50800" dist="38100" dir="2700000" algn="tl" rotWithShape="0">
              <a:prstClr val="black">
                <a:alpha val="40000"/>
              </a:prstClr>
            </a:outerShdw>
          </a:effectLst>
        </p:spPr>
      </p:pic>
      <p:grpSp>
        <p:nvGrpSpPr>
          <p:cNvPr id="15" name="组合 14"/>
          <p:cNvGrpSpPr/>
          <p:nvPr/>
        </p:nvGrpSpPr>
        <p:grpSpPr>
          <a:xfrm>
            <a:off x="10634008" y="4251325"/>
            <a:ext cx="968077" cy="951120"/>
            <a:chOff x="16748" y="6694"/>
            <a:chExt cx="1728" cy="1697"/>
          </a:xfrm>
          <a:effectLst>
            <a:outerShdw blurRad="50800" dist="38100" dir="2700000" algn="tl" rotWithShape="0">
              <a:prstClr val="black">
                <a:alpha val="40000"/>
              </a:prstClr>
            </a:outerShdw>
          </a:effectLst>
        </p:grpSpPr>
        <p:sp>
          <p:nvSpPr>
            <p:cNvPr id="6" name="文本框 684"/>
            <p:cNvSpPr>
              <a:spLocks noChangeArrowheads="1"/>
            </p:cNvSpPr>
            <p:nvPr/>
          </p:nvSpPr>
          <p:spPr bwMode="auto">
            <a:xfrm>
              <a:off x="16748" y="7879"/>
              <a:ext cx="1728"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200" b="1">
                  <a:solidFill>
                    <a:schemeClr val="bg1"/>
                  </a:solidFill>
                  <a:latin typeface="微软雅黑" charset="0"/>
                  <a:ea typeface="微软雅黑" charset="0"/>
                </a:rPr>
                <a:t>引领创新</a:t>
              </a:r>
              <a:endParaRPr lang="zh-CN" altLang="en-US" sz="1200" b="1">
                <a:solidFill>
                  <a:schemeClr val="bg1"/>
                </a:solidFill>
                <a:latin typeface="微软雅黑" charset="0"/>
                <a:ea typeface="微软雅黑" charset="0"/>
              </a:endParaRPr>
            </a:p>
          </p:txBody>
        </p:sp>
        <p:sp>
          <p:nvSpPr>
            <p:cNvPr id="7" name="文本框 682"/>
            <p:cNvSpPr>
              <a:spLocks noChangeArrowheads="1"/>
            </p:cNvSpPr>
            <p:nvPr/>
          </p:nvSpPr>
          <p:spPr bwMode="auto">
            <a:xfrm>
              <a:off x="16748" y="6694"/>
              <a:ext cx="1728"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200" b="1">
                  <a:solidFill>
                    <a:schemeClr val="bg1"/>
                  </a:solidFill>
                  <a:latin typeface="微软雅黑" charset="0"/>
                  <a:ea typeface="微软雅黑" charset="0"/>
                </a:rPr>
                <a:t>整合资源</a:t>
              </a:r>
              <a:endParaRPr lang="zh-CN" altLang="en-US" sz="1200" b="1">
                <a:solidFill>
                  <a:schemeClr val="bg1"/>
                </a:solidFill>
                <a:latin typeface="微软雅黑" charset="0"/>
                <a:ea typeface="微软雅黑" charset="0"/>
              </a:endParaRPr>
            </a:p>
          </p:txBody>
        </p:sp>
        <p:sp>
          <p:nvSpPr>
            <p:cNvPr id="8" name="文本框 683"/>
            <p:cNvSpPr>
              <a:spLocks noChangeArrowheads="1"/>
            </p:cNvSpPr>
            <p:nvPr/>
          </p:nvSpPr>
          <p:spPr bwMode="auto">
            <a:xfrm>
              <a:off x="16748" y="7089"/>
              <a:ext cx="1728"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200" b="1">
                  <a:solidFill>
                    <a:schemeClr val="bg1"/>
                  </a:solidFill>
                  <a:latin typeface="微软雅黑" charset="0"/>
                  <a:ea typeface="微软雅黑" charset="0"/>
                </a:rPr>
                <a:t>搭建平台</a:t>
              </a:r>
              <a:endParaRPr lang="zh-CN" altLang="en-US" sz="1200" b="1">
                <a:solidFill>
                  <a:schemeClr val="bg1"/>
                </a:solidFill>
                <a:latin typeface="微软雅黑" charset="0"/>
                <a:ea typeface="微软雅黑" charset="0"/>
              </a:endParaRPr>
            </a:p>
          </p:txBody>
        </p:sp>
        <p:sp>
          <p:nvSpPr>
            <p:cNvPr id="3" name="文本框 683"/>
            <p:cNvSpPr>
              <a:spLocks noChangeArrowheads="1"/>
            </p:cNvSpPr>
            <p:nvPr/>
          </p:nvSpPr>
          <p:spPr bwMode="auto">
            <a:xfrm>
              <a:off x="16748" y="7484"/>
              <a:ext cx="1728"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200" b="1">
                  <a:solidFill>
                    <a:schemeClr val="bg1"/>
                  </a:solidFill>
                  <a:latin typeface="微软雅黑" charset="0"/>
                  <a:ea typeface="微软雅黑" charset="0"/>
                </a:rPr>
                <a:t>产融结合</a:t>
              </a:r>
              <a:endParaRPr lang="zh-CN" altLang="en-US" sz="1200" b="1">
                <a:solidFill>
                  <a:schemeClr val="bg1"/>
                </a:solidFill>
                <a:latin typeface="微软雅黑" charset="0"/>
                <a:ea typeface="微软雅黑" charset="0"/>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7620" y="4808220"/>
            <a:ext cx="11396345" cy="1617345"/>
            <a:chOff x="-14" y="7482"/>
            <a:chExt cx="17976" cy="2624"/>
          </a:xfrm>
        </p:grpSpPr>
        <p:pic>
          <p:nvPicPr>
            <p:cNvPr id="9" name="图片 3"/>
            <p:cNvPicPr>
              <a:picLocks noChangeAspect="1" noChangeArrowheads="1"/>
            </p:cNvPicPr>
            <p:nvPr/>
          </p:nvPicPr>
          <p:blipFill>
            <a:blip r:embed="rId1" cstate="email"/>
            <a:srcRect/>
            <a:stretch>
              <a:fillRect/>
            </a:stretch>
          </p:blipFill>
          <p:spPr bwMode="auto">
            <a:xfrm>
              <a:off x="-14" y="7493"/>
              <a:ext cx="17964" cy="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6"/>
            <p:cNvSpPr>
              <a:spLocks noChangeArrowheads="1"/>
            </p:cNvSpPr>
            <p:nvPr/>
          </p:nvSpPr>
          <p:spPr bwMode="auto">
            <a:xfrm>
              <a:off x="-6" y="7482"/>
              <a:ext cx="17968" cy="2625"/>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10" name="组合 9"/>
          <p:cNvGrpSpPr/>
          <p:nvPr/>
        </p:nvGrpSpPr>
        <p:grpSpPr>
          <a:xfrm>
            <a:off x="5996305" y="1409700"/>
            <a:ext cx="6198870" cy="3157855"/>
            <a:chOff x="10467" y="2219"/>
            <a:chExt cx="8738" cy="4766"/>
          </a:xfrm>
        </p:grpSpPr>
        <p:pic>
          <p:nvPicPr>
            <p:cNvPr id="8" name="图片 3"/>
            <p:cNvPicPr>
              <a:picLocks noChangeAspect="1" noChangeArrowheads="1"/>
            </p:cNvPicPr>
            <p:nvPr/>
          </p:nvPicPr>
          <p:blipFill>
            <a:blip r:embed="rId1" cstate="email"/>
            <a:srcRect/>
            <a:stretch>
              <a:fillRect/>
            </a:stretch>
          </p:blipFill>
          <p:spPr bwMode="auto">
            <a:xfrm>
              <a:off x="10475" y="2241"/>
              <a:ext cx="8717" cy="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矩形 16"/>
            <p:cNvSpPr>
              <a:spLocks noChangeArrowheads="1"/>
            </p:cNvSpPr>
            <p:nvPr/>
          </p:nvSpPr>
          <p:spPr bwMode="auto">
            <a:xfrm>
              <a:off x="10467" y="2219"/>
              <a:ext cx="8739" cy="4766"/>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8216" name="Group 24"/>
          <p:cNvGrpSpPr/>
          <p:nvPr/>
        </p:nvGrpSpPr>
        <p:grpSpPr bwMode="auto">
          <a:xfrm>
            <a:off x="111124" y="105093"/>
            <a:ext cx="2342515" cy="1210310"/>
            <a:chOff x="24763" y="10795"/>
            <a:chExt cx="2342467" cy="1210307"/>
          </a:xfrm>
          <a:noFill/>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02</a:t>
              </a:r>
              <a:endParaRPr lang="en-US" altLang="en-US" sz="5400" b="1">
                <a:solidFill>
                  <a:srgbClr val="3C7EBA"/>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集团基本情况</a:t>
              </a:r>
              <a:endParaRPr lang="zh-CN" sz="1800" b="1">
                <a:solidFill>
                  <a:srgbClr val="3C7EBA"/>
                </a:solidFill>
                <a:latin typeface="微软雅黑" charset="0"/>
                <a:ea typeface="微软雅黑" charset="0"/>
                <a:sym typeface="Aparajita" pitchFamily="34" charset="0"/>
              </a:endParaRPr>
            </a:p>
          </p:txBody>
        </p:sp>
      </p:grpSp>
      <p:sp>
        <p:nvSpPr>
          <p:cNvPr id="6" name="文本框 5"/>
          <p:cNvSpPr txBox="1"/>
          <p:nvPr/>
        </p:nvSpPr>
        <p:spPr>
          <a:xfrm>
            <a:off x="6280785" y="1475740"/>
            <a:ext cx="5532120" cy="2936240"/>
          </a:xfrm>
          <a:prstGeom prst="rect">
            <a:avLst/>
          </a:prstGeom>
          <a:noFill/>
        </p:spPr>
        <p:txBody>
          <a:bodyPr wrap="square" rtlCol="0" anchor="t">
            <a:spAutoFit/>
          </a:bodyPr>
          <a:lstStyle/>
          <a:p>
            <a:pPr lvl="0" algn="just" eaLnBrk="0" latinLnBrk="0" hangingPunct="0">
              <a:lnSpc>
                <a:spcPts val="2800"/>
              </a:lnSpc>
              <a:buFont typeface="Arial" charset="0"/>
              <a:buNone/>
            </a:pPr>
            <a:r>
              <a:rPr sz="1500">
                <a:solidFill>
                  <a:schemeClr val="bg1"/>
                </a:solidFill>
                <a:latin typeface="微软雅黑" pitchFamily="34" charset="-122"/>
                <a:ea typeface="微软雅黑" pitchFamily="34" charset="-122"/>
                <a:sym typeface="+mn-ea"/>
              </a:rPr>
              <a:t>2009年3月，国务院批复中关村建设国家自主创新示范区，提出将中关村建设成为具有全球影响力的科技创新中心。为加快推进示范区建设，加大市级统筹力度，运用市场化手段配置创新资源北京市委市政府审时度势，做出了设立中关村发展集团的战略决策。2010年4月1日，集团正式成立。</a:t>
            </a:r>
            <a:endParaRPr sz="1500">
              <a:solidFill>
                <a:schemeClr val="bg1"/>
              </a:solidFill>
              <a:latin typeface="微软雅黑" pitchFamily="34" charset="-122"/>
              <a:ea typeface="微软雅黑" pitchFamily="34" charset="-122"/>
              <a:sym typeface="+mn-ea"/>
            </a:endParaRPr>
          </a:p>
          <a:p>
            <a:pPr lvl="0" algn="just" eaLnBrk="0" latinLnBrk="0" hangingPunct="0">
              <a:lnSpc>
                <a:spcPts val="2800"/>
              </a:lnSpc>
              <a:buFont typeface="Arial" charset="0"/>
              <a:buNone/>
            </a:pPr>
            <a:r>
              <a:rPr sz="1500">
                <a:solidFill>
                  <a:schemeClr val="bg1"/>
                </a:solidFill>
                <a:latin typeface="微软雅黑" pitchFamily="34" charset="-122"/>
                <a:ea typeface="微软雅黑" pitchFamily="34" charset="-122"/>
                <a:sym typeface="+mn-ea"/>
              </a:rPr>
              <a:t>成立以来，集团深刻领会市委市政府决策意图，坚持社会价值、企业价值、股东价值、员工价值“四位一体”有机统一，提出了“一个定位、双维目标、三项标准”的战略要求</a:t>
            </a:r>
            <a:r>
              <a:rPr lang="zh-CN" sz="1500">
                <a:solidFill>
                  <a:schemeClr val="bg1"/>
                </a:solidFill>
                <a:latin typeface="微软雅黑" pitchFamily="34" charset="-122"/>
                <a:ea typeface="微软雅黑" pitchFamily="34" charset="-122"/>
                <a:sym typeface="+mn-ea"/>
              </a:rPr>
              <a:t>。</a:t>
            </a:r>
            <a:endParaRPr lang="zh-CN" sz="1500">
              <a:solidFill>
                <a:schemeClr val="bg1"/>
              </a:solidFill>
              <a:latin typeface="微软雅黑" pitchFamily="34" charset="-122"/>
              <a:ea typeface="微软雅黑" pitchFamily="34" charset="-122"/>
              <a:sym typeface="+mn-ea"/>
            </a:endParaRPr>
          </a:p>
        </p:txBody>
      </p:sp>
      <p:grpSp>
        <p:nvGrpSpPr>
          <p:cNvPr id="7" name="组合 6"/>
          <p:cNvGrpSpPr/>
          <p:nvPr/>
        </p:nvGrpSpPr>
        <p:grpSpPr>
          <a:xfrm>
            <a:off x="8997315" y="246380"/>
            <a:ext cx="3662680" cy="623570"/>
            <a:chOff x="14169" y="388"/>
            <a:chExt cx="5768" cy="982"/>
          </a:xfrm>
        </p:grpSpPr>
        <p:sp>
          <p:nvSpPr>
            <p:cNvPr id="8198" name="文本框 26"/>
            <p:cNvSpPr>
              <a:spLocks noChangeArrowheads="1"/>
            </p:cNvSpPr>
            <p:nvPr/>
          </p:nvSpPr>
          <p:spPr bwMode="auto">
            <a:xfrm>
              <a:off x="14169" y="970"/>
              <a:ext cx="5768"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rgbClr val="231815">
                      <a:alpha val="83000"/>
                    </a:srgbClr>
                  </a:solidFill>
                  <a:effectLst/>
                  <a:latin typeface="微软雅黑" charset="0"/>
                  <a:ea typeface="微软雅黑" charset="0"/>
                  <a:sym typeface="华康俪金黑W8" pitchFamily="1" charset="-122"/>
                </a:rPr>
                <a:t>整合资源 搭建平台 产融结合 引领创新</a:t>
              </a:r>
              <a:endParaRPr lang="zh-CN" altLang="en-US" sz="1000" b="1">
                <a:solidFill>
                  <a:srgbClr val="231815">
                    <a:alpha val="83000"/>
                  </a:srgbClr>
                </a:solidFill>
                <a:effectLst/>
                <a:latin typeface="微软雅黑" charset="0"/>
                <a:ea typeface="微软雅黑" charset="0"/>
                <a:sym typeface="华康俪金黑W8" pitchFamily="1" charset="-122"/>
              </a:endParaRPr>
            </a:p>
          </p:txBody>
        </p:sp>
        <p:pic>
          <p:nvPicPr>
            <p:cNvPr id="11" name="图片 10" descr="中关村发展集团标志"/>
            <p:cNvPicPr>
              <a:picLocks noChangeAspect="1"/>
            </p:cNvPicPr>
            <p:nvPr/>
          </p:nvPicPr>
          <p:blipFill>
            <a:blip r:embed="rId2" cstate="print"/>
            <a:srcRect t="83285"/>
            <a:stretch>
              <a:fillRect/>
            </a:stretch>
          </p:blipFill>
          <p:spPr>
            <a:xfrm>
              <a:off x="15385" y="388"/>
              <a:ext cx="3294" cy="558"/>
            </a:xfrm>
            <a:prstGeom prst="rect">
              <a:avLst/>
            </a:prstGeom>
          </p:spPr>
        </p:pic>
      </p:grpSp>
      <p:pic>
        <p:nvPicPr>
          <p:cNvPr id="2" name="图片 1" descr="20100401集团成立大会，时任中共中央政治局委员、北京市委书记刘淇，时任全国人大常委会副委员长、中国科学院院长路甬祥，时任北京市委副书记、市长郭金龙，时任北京市委副书记、政法委书记王安顺出席。2"/>
          <p:cNvPicPr>
            <a:picLocks noChangeAspect="1"/>
          </p:cNvPicPr>
          <p:nvPr/>
        </p:nvPicPr>
        <p:blipFill>
          <a:blip r:embed="rId3" cstate="print"/>
          <a:srcRect t="4979" b="1556"/>
          <a:stretch>
            <a:fillRect/>
          </a:stretch>
        </p:blipFill>
        <p:spPr>
          <a:xfrm>
            <a:off x="1137920" y="1411605"/>
            <a:ext cx="4875530" cy="3155315"/>
          </a:xfrm>
          <a:prstGeom prst="rect">
            <a:avLst/>
          </a:prstGeom>
        </p:spPr>
      </p:pic>
      <p:sp>
        <p:nvSpPr>
          <p:cNvPr id="100" name="文本框 99"/>
          <p:cNvSpPr txBox="1"/>
          <p:nvPr/>
        </p:nvSpPr>
        <p:spPr>
          <a:xfrm>
            <a:off x="889000" y="4912995"/>
            <a:ext cx="5080000" cy="661670"/>
          </a:xfrm>
          <a:prstGeom prst="rect">
            <a:avLst/>
          </a:prstGeom>
          <a:noFill/>
          <a:ln w="9525">
            <a:noFill/>
            <a:miter/>
          </a:ln>
        </p:spPr>
        <p:txBody>
          <a:bodyPr>
            <a:spAutoFit/>
          </a:bodyPr>
          <a:lstStyle/>
          <a:p>
            <a:pPr marL="0" indent="0" algn="ctr"/>
            <a:r>
              <a:rPr lang="zh-CN" altLang="en-US" sz="2000" b="1" u="none">
                <a:solidFill>
                  <a:schemeClr val="bg1"/>
                </a:solidFill>
                <a:latin typeface="微软雅黑" charset="0"/>
                <a:ea typeface="微软雅黑" charset="0"/>
                <a:cs typeface="仿宋_GB2312" charset="0"/>
              </a:rPr>
              <a:t>一个定位</a:t>
            </a:r>
            <a:endParaRPr lang="zh-CN" altLang="en-US" sz="2000" b="1" u="none">
              <a:solidFill>
                <a:schemeClr val="bg1"/>
              </a:solidFill>
              <a:latin typeface="微软雅黑" charset="0"/>
              <a:ea typeface="微软雅黑" charset="0"/>
              <a:cs typeface="仿宋_GB2312" charset="0"/>
            </a:endParaRPr>
          </a:p>
          <a:p>
            <a:pPr marL="0" indent="0" algn="ctr"/>
            <a:r>
              <a:rPr lang="zh-CN" altLang="en-US" sz="1600" b="1" u="none">
                <a:solidFill>
                  <a:schemeClr val="bg1"/>
                </a:solidFill>
                <a:latin typeface="微软雅黑" charset="0"/>
                <a:ea typeface="微软雅黑" charset="0"/>
                <a:cs typeface="仿宋_GB2312" charset="0"/>
              </a:rPr>
              <a:t>北京市推动中关村发展的市场化配置资源的主体平台</a:t>
            </a:r>
            <a:endParaRPr lang="zh-CN" altLang="en-US" sz="1600" b="1" u="none">
              <a:solidFill>
                <a:schemeClr val="bg1"/>
              </a:solidFill>
              <a:latin typeface="微软雅黑" charset="0"/>
              <a:ea typeface="微软雅黑" charset="0"/>
              <a:cs typeface="仿宋_GB2312" charset="0"/>
            </a:endParaRPr>
          </a:p>
        </p:txBody>
      </p:sp>
      <p:sp>
        <p:nvSpPr>
          <p:cNvPr id="3" name="文本框 2"/>
          <p:cNvSpPr txBox="1"/>
          <p:nvPr/>
        </p:nvSpPr>
        <p:spPr>
          <a:xfrm>
            <a:off x="889000" y="5627370"/>
            <a:ext cx="5080000" cy="661670"/>
          </a:xfrm>
          <a:prstGeom prst="rect">
            <a:avLst/>
          </a:prstGeom>
          <a:noFill/>
          <a:ln w="9525">
            <a:noFill/>
            <a:miter/>
          </a:ln>
        </p:spPr>
        <p:txBody>
          <a:bodyPr>
            <a:spAutoFit/>
          </a:bodyPr>
          <a:lstStyle/>
          <a:p>
            <a:pPr marL="0" indent="0" algn="ctr"/>
            <a:r>
              <a:rPr lang="zh-CN" altLang="en-US" sz="2000" b="1">
                <a:solidFill>
                  <a:schemeClr val="bg1"/>
                </a:solidFill>
                <a:latin typeface="微软雅黑" charset="0"/>
                <a:ea typeface="微软雅黑" charset="0"/>
                <a:cs typeface="仿宋_GB2312" charset="0"/>
                <a:sym typeface="+mn-ea"/>
              </a:rPr>
              <a:t>双维目标</a:t>
            </a:r>
            <a:endParaRPr lang="zh-CN" altLang="en-US" sz="2000" b="1" u="none">
              <a:solidFill>
                <a:schemeClr val="bg1"/>
              </a:solidFill>
              <a:latin typeface="微软雅黑" charset="0"/>
              <a:ea typeface="微软雅黑" charset="0"/>
              <a:cs typeface="仿宋_GB2312" charset="0"/>
              <a:sym typeface="+mn-ea"/>
            </a:endParaRPr>
          </a:p>
          <a:p>
            <a:pPr marL="0" indent="0" algn="ctr"/>
            <a:r>
              <a:rPr lang="zh-CN" altLang="en-US" sz="1600" b="1" u="none">
                <a:solidFill>
                  <a:schemeClr val="bg1"/>
                </a:solidFill>
                <a:latin typeface="微软雅黑" charset="0"/>
                <a:ea typeface="微软雅黑" charset="0"/>
                <a:cs typeface="仿宋_GB2312" charset="0"/>
              </a:rPr>
              <a:t>中关村示范区与集团同步发展的</a:t>
            </a:r>
            <a:endParaRPr lang="zh-CN" altLang="en-US" sz="1600" b="1" u="none">
              <a:solidFill>
                <a:schemeClr val="bg1"/>
              </a:solidFill>
              <a:latin typeface="微软雅黑" charset="0"/>
              <a:ea typeface="微软雅黑" charset="0"/>
              <a:cs typeface="仿宋_GB2312" charset="0"/>
            </a:endParaRPr>
          </a:p>
        </p:txBody>
      </p:sp>
      <p:sp>
        <p:nvSpPr>
          <p:cNvPr id="4" name="文本框 3"/>
          <p:cNvSpPr txBox="1"/>
          <p:nvPr/>
        </p:nvSpPr>
        <p:spPr>
          <a:xfrm>
            <a:off x="6129020" y="4861560"/>
            <a:ext cx="4925060" cy="1473200"/>
          </a:xfrm>
          <a:prstGeom prst="rect">
            <a:avLst/>
          </a:prstGeom>
          <a:noFill/>
          <a:ln w="9525">
            <a:noFill/>
            <a:miter/>
          </a:ln>
        </p:spPr>
        <p:txBody>
          <a:bodyPr wrap="square">
            <a:spAutoFit/>
          </a:bodyPr>
          <a:lstStyle/>
          <a:p>
            <a:pPr marL="0" indent="0" algn="ctr" eaLnBrk="1" latinLnBrk="0" hangingPunct="1">
              <a:lnSpc>
                <a:spcPts val="2720"/>
              </a:lnSpc>
            </a:pPr>
            <a:r>
              <a:rPr lang="zh-CN" altLang="en-US" sz="2000" b="1" u="none">
                <a:solidFill>
                  <a:schemeClr val="bg1"/>
                </a:solidFill>
                <a:latin typeface="微软雅黑" charset="0"/>
                <a:ea typeface="微软雅黑" charset="0"/>
                <a:cs typeface="仿宋_GB2312" charset="0"/>
              </a:rPr>
              <a:t>三项标准</a:t>
            </a:r>
            <a:endParaRPr lang="zh-CN" altLang="en-US" sz="2000" b="1" u="none">
              <a:solidFill>
                <a:schemeClr val="bg1"/>
              </a:solidFill>
              <a:latin typeface="微软雅黑" charset="0"/>
              <a:ea typeface="微软雅黑" charset="0"/>
              <a:cs typeface="仿宋_GB2312" charset="0"/>
            </a:endParaRPr>
          </a:p>
          <a:p>
            <a:pPr marL="0" indent="0" algn="ctr" eaLnBrk="1" latinLnBrk="0" hangingPunct="1">
              <a:lnSpc>
                <a:spcPts val="2720"/>
              </a:lnSpc>
            </a:pPr>
            <a:r>
              <a:rPr lang="zh-CN" altLang="en-US" sz="1600" b="1" u="none">
                <a:solidFill>
                  <a:schemeClr val="bg1"/>
                </a:solidFill>
                <a:latin typeface="微软雅黑" charset="0"/>
                <a:ea typeface="微软雅黑" charset="0"/>
                <a:cs typeface="仿宋_GB2312" charset="0"/>
              </a:rPr>
              <a:t>有没有推动示范区的领军企业成为世界级大企业</a:t>
            </a:r>
            <a:endParaRPr lang="zh-CN" altLang="en-US" sz="1600" b="1" u="none">
              <a:solidFill>
                <a:schemeClr val="bg1"/>
              </a:solidFill>
              <a:latin typeface="微软雅黑" charset="0"/>
              <a:ea typeface="微软雅黑" charset="0"/>
              <a:cs typeface="仿宋_GB2312" charset="0"/>
            </a:endParaRPr>
          </a:p>
          <a:p>
            <a:pPr marL="0" indent="0" algn="ctr" eaLnBrk="1" latinLnBrk="0" hangingPunct="1">
              <a:lnSpc>
                <a:spcPts val="2720"/>
              </a:lnSpc>
            </a:pPr>
            <a:r>
              <a:rPr lang="zh-CN" altLang="en-US" sz="1600" b="1" u="none">
                <a:solidFill>
                  <a:schemeClr val="bg1"/>
                </a:solidFill>
                <a:latin typeface="微软雅黑" charset="0"/>
                <a:ea typeface="微软雅黑" charset="0"/>
                <a:cs typeface="仿宋_GB2312" charset="0"/>
              </a:rPr>
              <a:t>有没有推动示范区产生世界水平的科技创新成果</a:t>
            </a:r>
            <a:endParaRPr lang="zh-CN" altLang="en-US" sz="1600" b="1" u="none">
              <a:solidFill>
                <a:schemeClr val="bg1"/>
              </a:solidFill>
              <a:latin typeface="微软雅黑" charset="0"/>
              <a:ea typeface="微软雅黑" charset="0"/>
              <a:cs typeface="仿宋_GB2312" charset="0"/>
            </a:endParaRPr>
          </a:p>
          <a:p>
            <a:pPr marL="0" indent="0" algn="ctr" eaLnBrk="1" latinLnBrk="0" hangingPunct="1">
              <a:lnSpc>
                <a:spcPts val="2720"/>
              </a:lnSpc>
            </a:pPr>
            <a:r>
              <a:rPr lang="zh-CN" altLang="en-US" sz="1600" b="1" u="none">
                <a:solidFill>
                  <a:schemeClr val="bg1"/>
                </a:solidFill>
                <a:latin typeface="微软雅黑" charset="0"/>
                <a:ea typeface="微软雅黑" charset="0"/>
                <a:cs typeface="仿宋_GB2312" charset="0"/>
              </a:rPr>
              <a:t>有没有推动示范区成为世界一流的创业创新中心</a:t>
            </a:r>
            <a:endParaRPr lang="zh-CN" altLang="en-US" sz="1600" b="1" u="none">
              <a:solidFill>
                <a:schemeClr val="bg1"/>
              </a:solidFill>
              <a:latin typeface="微软雅黑" charset="0"/>
              <a:ea typeface="微软雅黑" charset="0"/>
              <a:cs typeface="仿宋_GB2312" charset="0"/>
            </a:endParaRPr>
          </a:p>
        </p:txBody>
      </p:sp>
      <p:sp>
        <p:nvSpPr>
          <p:cNvPr id="12" name="文本框 11"/>
          <p:cNvSpPr txBox="1"/>
          <p:nvPr/>
        </p:nvSpPr>
        <p:spPr>
          <a:xfrm>
            <a:off x="11567160" y="2244090"/>
            <a:ext cx="411480" cy="384810"/>
          </a:xfrm>
          <a:prstGeom prst="rect">
            <a:avLst/>
          </a:prstGeom>
          <a:noFill/>
        </p:spPr>
        <p:txBody>
          <a:bodyPr wrap="none" rtlCol="0" anchor="t">
            <a:spAutoFit/>
          </a:bodyPr>
          <a:p>
            <a:r>
              <a:rPr>
                <a:solidFill>
                  <a:schemeClr val="bg1"/>
                </a:solidFill>
                <a:latin typeface="微软雅黑" pitchFamily="34" charset="-122"/>
                <a:ea typeface="微软雅黑" pitchFamily="34" charset="-122"/>
                <a:sym typeface="+mn-ea"/>
              </a:rPr>
              <a:t>，</a:t>
            </a: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p:cNvPicPr>
            <a:picLocks noChangeAspect="1" noChangeArrowheads="1"/>
          </p:cNvPicPr>
          <p:nvPr/>
        </p:nvPicPr>
        <p:blipFill>
          <a:blip r:embed="rId2" cstate="email"/>
          <a:srcRect b="10167"/>
          <a:stretch>
            <a:fillRect/>
          </a:stretch>
        </p:blipFill>
        <p:spPr bwMode="auto">
          <a:xfrm>
            <a:off x="6088380" y="0"/>
            <a:ext cx="6094095"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6077585" y="-10160"/>
            <a:ext cx="6115685" cy="6875780"/>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8" name="图片 27" descr="未标题-2"/>
          <p:cNvPicPr>
            <a:picLocks noChangeAspect="1"/>
          </p:cNvPicPr>
          <p:nvPr/>
        </p:nvPicPr>
        <p:blipFill>
          <a:blip r:embed="rId3"/>
          <a:srcRect b="21121"/>
          <a:stretch>
            <a:fillRect/>
          </a:stretch>
        </p:blipFill>
        <p:spPr>
          <a:xfrm>
            <a:off x="678180" y="2704465"/>
            <a:ext cx="4754880" cy="3690620"/>
          </a:xfrm>
          <a:prstGeom prst="rect">
            <a:avLst/>
          </a:prstGeom>
          <a:effectLst>
            <a:outerShdw blurRad="50800" dist="38100" dir="2700000" algn="tl" rotWithShape="0">
              <a:prstClr val="black">
                <a:alpha val="40000"/>
              </a:prstClr>
            </a:outerShdw>
          </a:effectLst>
        </p:spPr>
      </p:pic>
      <p:sp>
        <p:nvSpPr>
          <p:cNvPr id="30" name="文本框 29"/>
          <p:cNvSpPr txBox="1"/>
          <p:nvPr/>
        </p:nvSpPr>
        <p:spPr>
          <a:xfrm>
            <a:off x="7232015" y="2138045"/>
            <a:ext cx="2608263" cy="678815"/>
          </a:xfrm>
          <a:prstGeom prst="rect">
            <a:avLst/>
          </a:prstGeom>
          <a:noFill/>
          <a:effectLst>
            <a:outerShdw blurRad="50800" dist="38100" dir="2700000" algn="tl" rotWithShape="0">
              <a:prstClr val="black">
                <a:alpha val="40000"/>
              </a:prstClr>
            </a:outerShdw>
          </a:effectLst>
        </p:spPr>
        <p:txBody>
          <a:bodyPr>
            <a:spAutoFit/>
          </a:bodyPr>
          <a:lstStyle/>
          <a:p>
            <a:pPr lvl="0" eaLnBrk="1" fontAlgn="base" hangingPunct="1"/>
            <a:r>
              <a:rPr lang="en-US" altLang="en-US" sz="3600" b="1" strike="noStrike" noProof="1">
                <a:solidFill>
                  <a:schemeClr val="bg1"/>
                </a:solidFill>
                <a:effectLst>
                  <a:outerShdw blurRad="38100" dist="19050" dir="2700000" algn="tl" rotWithShape="0">
                    <a:schemeClr val="dk1">
                      <a:alpha val="40000"/>
                    </a:schemeClr>
                  </a:outerShdw>
                </a:effectLst>
                <a:latin typeface="微软雅黑" charset="0"/>
                <a:ea typeface="微软雅黑" charset="0"/>
                <a:cs typeface="+mn-ea"/>
                <a:sym typeface="+mn-ea"/>
              </a:rPr>
              <a:t>增长</a:t>
            </a:r>
            <a:r>
              <a:rPr lang="en-US" altLang="zh-CN" sz="3600" b="1" strike="noStrike" noProof="1">
                <a:solidFill>
                  <a:schemeClr val="bg1"/>
                </a:solidFill>
                <a:effectLst>
                  <a:outerShdw blurRad="38100" dist="19050" dir="2700000" algn="tl" rotWithShape="0">
                    <a:schemeClr val="dk1">
                      <a:alpha val="40000"/>
                    </a:schemeClr>
                  </a:outerShdw>
                </a:effectLst>
                <a:latin typeface="微软雅黑" charset="0"/>
                <a:ea typeface="微软雅黑" charset="0"/>
                <a:cs typeface="+mn-ea"/>
                <a:sym typeface="+mn-ea"/>
              </a:rPr>
              <a:t>4</a:t>
            </a:r>
            <a:r>
              <a:rPr lang="en-US" altLang="en-US" sz="3600" b="1" strike="noStrike" noProof="1">
                <a:solidFill>
                  <a:schemeClr val="bg1"/>
                </a:solidFill>
                <a:effectLst>
                  <a:outerShdw blurRad="38100" dist="19050" dir="2700000" algn="tl" rotWithShape="0">
                    <a:schemeClr val="dk1">
                      <a:alpha val="40000"/>
                    </a:schemeClr>
                  </a:outerShdw>
                </a:effectLst>
                <a:latin typeface="微软雅黑" charset="0"/>
                <a:ea typeface="微软雅黑" charset="0"/>
                <a:cs typeface="+mn-ea"/>
                <a:sym typeface="+mn-ea"/>
              </a:rPr>
              <a:t>倍</a:t>
            </a:r>
            <a:endParaRPr lang="en-US" altLang="en-US" sz="3600" b="1" strike="noStrike" noProof="1">
              <a:solidFill>
                <a:schemeClr val="bg1"/>
              </a:solidFill>
              <a:effectLst>
                <a:outerShdw blurRad="38100" dist="19050" dir="2700000" algn="tl" rotWithShape="0">
                  <a:schemeClr val="dk1">
                    <a:alpha val="40000"/>
                  </a:schemeClr>
                </a:outerShdw>
              </a:effectLst>
              <a:latin typeface="微软雅黑" charset="0"/>
              <a:ea typeface="微软雅黑" charset="0"/>
              <a:cs typeface="+mn-ea"/>
              <a:sym typeface="+mn-ea"/>
            </a:endParaRPr>
          </a:p>
        </p:txBody>
      </p:sp>
      <p:graphicFrame>
        <p:nvGraphicFramePr>
          <p:cNvPr id="8" name="图表 7"/>
          <p:cNvGraphicFramePr/>
          <p:nvPr/>
        </p:nvGraphicFramePr>
        <p:xfrm>
          <a:off x="6687185" y="1115060"/>
          <a:ext cx="5112385" cy="4015740"/>
        </p:xfrm>
        <a:graphic>
          <a:graphicData uri="http://schemas.openxmlformats.org/drawingml/2006/chart">
            <c:chart xmlns:c="http://schemas.openxmlformats.org/drawingml/2006/chart" xmlns:r="http://schemas.openxmlformats.org/officeDocument/2006/relationships" r:id="rId1"/>
          </a:graphicData>
        </a:graphic>
      </p:graphicFrame>
      <p:sp>
        <p:nvSpPr>
          <p:cNvPr id="31" name="文本框 30"/>
          <p:cNvSpPr txBox="1"/>
          <p:nvPr/>
        </p:nvSpPr>
        <p:spPr>
          <a:xfrm>
            <a:off x="9757410" y="1371600"/>
            <a:ext cx="1442720" cy="384810"/>
          </a:xfrm>
          <a:prstGeom prst="rect">
            <a:avLst/>
          </a:prstGeom>
          <a:noFill/>
        </p:spPr>
        <p:txBody>
          <a:bodyPr wrap="square" rtlCol="0" anchor="t">
            <a:spAutoFit/>
            <a:scene3d>
              <a:camera prst="orthographicFront"/>
              <a:lightRig rig="threePt" dir="t"/>
            </a:scene3d>
          </a:bodyPr>
          <a:lstStyle/>
          <a:p>
            <a:pPr lvl="0" eaLnBrk="0" hangingPunct="0">
              <a:buFont typeface="Arial" charset="0"/>
              <a:buNone/>
            </a:pPr>
            <a:r>
              <a:rPr lang="en-US" altLang="zh-CN" b="1" dirty="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sym typeface="+mn-ea"/>
              </a:rPr>
              <a:t>1010.1</a:t>
            </a:r>
            <a:r>
              <a:rPr lang="zh-CN" altLang="en-US" b="1" dirty="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sym typeface="+mn-ea"/>
              </a:rPr>
              <a:t>亿元</a:t>
            </a:r>
            <a:endParaRPr lang="zh-CN" altLang="en-US" b="1" dirty="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sym typeface="+mn-ea"/>
            </a:endParaRPr>
          </a:p>
        </p:txBody>
      </p:sp>
      <p:sp>
        <p:nvSpPr>
          <p:cNvPr id="34" name="文本框 33"/>
          <p:cNvSpPr txBox="1"/>
          <p:nvPr/>
        </p:nvSpPr>
        <p:spPr>
          <a:xfrm>
            <a:off x="6985635" y="4307205"/>
            <a:ext cx="1677035" cy="4178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2000" b="1">
                <a:solidFill>
                  <a:schemeClr val="bg1"/>
                </a:solidFill>
                <a:latin typeface="微软雅黑" charset="0"/>
                <a:ea typeface="微软雅黑" charset="0"/>
              </a:rPr>
              <a:t>净资产</a:t>
            </a:r>
            <a:endParaRPr lang="zh-CN" altLang="en-US" sz="2000" b="1">
              <a:solidFill>
                <a:schemeClr val="bg1"/>
              </a:solidFill>
              <a:latin typeface="微软雅黑" charset="0"/>
              <a:ea typeface="微软雅黑" charset="0"/>
            </a:endParaRPr>
          </a:p>
        </p:txBody>
      </p:sp>
      <p:sp>
        <p:nvSpPr>
          <p:cNvPr id="35" name="文本框 34"/>
          <p:cNvSpPr txBox="1"/>
          <p:nvPr/>
        </p:nvSpPr>
        <p:spPr>
          <a:xfrm>
            <a:off x="9401175" y="4307205"/>
            <a:ext cx="1677035" cy="4178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2000" b="1">
                <a:solidFill>
                  <a:schemeClr val="bg1"/>
                </a:solidFill>
                <a:latin typeface="微软雅黑" charset="0"/>
                <a:ea typeface="微软雅黑" charset="0"/>
              </a:rPr>
              <a:t>总资产</a:t>
            </a:r>
            <a:endParaRPr lang="zh-CN" altLang="en-US" sz="2000" b="1">
              <a:solidFill>
                <a:schemeClr val="bg1"/>
              </a:solidFill>
              <a:latin typeface="微软雅黑" charset="0"/>
              <a:ea typeface="微软雅黑" charset="0"/>
            </a:endParaRPr>
          </a:p>
        </p:txBody>
      </p:sp>
      <p:sp>
        <p:nvSpPr>
          <p:cNvPr id="14342" name="文本框 8207"/>
          <p:cNvSpPr txBox="1"/>
          <p:nvPr/>
        </p:nvSpPr>
        <p:spPr>
          <a:xfrm>
            <a:off x="7492365" y="3224530"/>
            <a:ext cx="1291590" cy="371897"/>
          </a:xfrm>
          <a:prstGeom prst="rect">
            <a:avLst/>
          </a:prstGeom>
          <a:noFill/>
          <a:ln w="9525" cap="flat" cmpd="sng">
            <a:noFill/>
            <a:prstDash val="solid"/>
            <a:miter/>
            <a:headEnd type="none" w="med" len="med"/>
            <a:tailEnd type="none" w="med" len="med"/>
          </a:ln>
        </p:spPr>
        <p:txBody>
          <a:bodyPr wrap="square" lIns="90170" tIns="46990" rIns="90170" bIns="46990" anchor="t">
            <a:spAutoFit/>
            <a:scene3d>
              <a:camera prst="orthographicFront"/>
              <a:lightRig rig="threePt" dir="t"/>
            </a:scene3d>
          </a:bodyPr>
          <a:lstStyle/>
          <a:p>
            <a:pPr lvl="0" eaLnBrk="0" hangingPunct="0">
              <a:buFont typeface="Arial" charset="0"/>
              <a:buNone/>
            </a:pPr>
            <a:r>
              <a:rPr lang="en-US" altLang="zh-CN" b="1" dirty="0" smtClean="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rPr>
              <a:t>217.9</a:t>
            </a:r>
            <a:r>
              <a:rPr lang="zh-CN" altLang="en-US" b="1" dirty="0" smtClean="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rPr>
              <a:t>亿</a:t>
            </a:r>
            <a:r>
              <a:rPr lang="zh-CN" altLang="en-US" b="1" dirty="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rPr>
              <a:t>元</a:t>
            </a:r>
            <a:endParaRPr lang="zh-CN" altLang="en-US" b="1" dirty="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endParaRPr>
          </a:p>
        </p:txBody>
      </p:sp>
      <p:sp>
        <p:nvSpPr>
          <p:cNvPr id="32" name="文本框 31"/>
          <p:cNvSpPr txBox="1"/>
          <p:nvPr/>
        </p:nvSpPr>
        <p:spPr>
          <a:xfrm>
            <a:off x="9284970" y="3308985"/>
            <a:ext cx="1166495" cy="384810"/>
          </a:xfrm>
          <a:prstGeom prst="rect">
            <a:avLst/>
          </a:prstGeom>
          <a:noFill/>
        </p:spPr>
        <p:txBody>
          <a:bodyPr wrap="square" rtlCol="0" anchor="t">
            <a:spAutoFit/>
            <a:scene3d>
              <a:camera prst="orthographicFront"/>
              <a:lightRig rig="threePt" dir="t"/>
            </a:scene3d>
          </a:bodyPr>
          <a:lstStyle/>
          <a:p>
            <a:r>
              <a:rPr lang="en-US" altLang="zh-CN" b="1" dirty="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sym typeface="+mn-ea"/>
              </a:rPr>
              <a:t>192</a:t>
            </a:r>
            <a:r>
              <a:rPr lang="zh-CN" altLang="en-US" b="1" dirty="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sym typeface="+mn-ea"/>
              </a:rPr>
              <a:t>亿元</a:t>
            </a:r>
            <a:endParaRPr lang="zh-CN" altLang="en-US" b="1" dirty="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sym typeface="+mn-ea"/>
            </a:endParaRPr>
          </a:p>
        </p:txBody>
      </p:sp>
      <p:sp>
        <p:nvSpPr>
          <p:cNvPr id="33" name="文本框 32"/>
          <p:cNvSpPr txBox="1"/>
          <p:nvPr/>
        </p:nvSpPr>
        <p:spPr>
          <a:xfrm>
            <a:off x="7013575" y="3696335"/>
            <a:ext cx="1011555" cy="384810"/>
          </a:xfrm>
          <a:prstGeom prst="rect">
            <a:avLst/>
          </a:prstGeom>
          <a:noFill/>
        </p:spPr>
        <p:txBody>
          <a:bodyPr wrap="square" rtlCol="0" anchor="t">
            <a:spAutoFit/>
            <a:scene3d>
              <a:camera prst="orthographicFront"/>
              <a:lightRig rig="threePt" dir="t"/>
            </a:scene3d>
          </a:bodyPr>
          <a:lstStyle/>
          <a:p>
            <a:r>
              <a:rPr lang="en-US" altLang="zh-CN" b="1" dirty="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sym typeface="+mn-ea"/>
              </a:rPr>
              <a:t>51</a:t>
            </a:r>
            <a:r>
              <a:rPr lang="zh-CN" altLang="en-US" b="1" dirty="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sym typeface="+mn-ea"/>
              </a:rPr>
              <a:t>亿元</a:t>
            </a:r>
            <a:endParaRPr lang="zh-CN" altLang="en-US" b="1" dirty="0">
              <a:solidFill>
                <a:schemeClr val="bg1"/>
              </a:solidFill>
              <a:effectLst>
                <a:outerShdw blurRad="38100" dist="19050" dir="2700000" algn="tl" rotWithShape="0">
                  <a:schemeClr val="dk1">
                    <a:alpha val="40000"/>
                  </a:schemeClr>
                </a:outerShdw>
              </a:effectLst>
              <a:latin typeface="微软雅黑" pitchFamily="34" charset="-122"/>
              <a:ea typeface="微软雅黑" pitchFamily="34" charset="-122"/>
              <a:sym typeface="+mn-ea"/>
            </a:endParaRPr>
          </a:p>
        </p:txBody>
      </p:sp>
      <p:sp>
        <p:nvSpPr>
          <p:cNvPr id="8198" name="文本框 26"/>
          <p:cNvSpPr>
            <a:spLocks noChangeArrowheads="1"/>
          </p:cNvSpPr>
          <p:nvPr/>
        </p:nvSpPr>
        <p:spPr bwMode="auto">
          <a:xfrm>
            <a:off x="9369425" y="615950"/>
            <a:ext cx="2889885" cy="2546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2" name="图片 11" descr="中关村发展集团标志反白"/>
          <p:cNvPicPr>
            <a:picLocks noChangeAspect="1"/>
          </p:cNvPicPr>
          <p:nvPr/>
        </p:nvPicPr>
        <p:blipFill>
          <a:blip r:embed="rId4" cstate="print"/>
          <a:srcRect t="83213"/>
          <a:stretch>
            <a:fillRect/>
          </a:stretch>
        </p:blipFill>
        <p:spPr>
          <a:xfrm>
            <a:off x="9779000" y="260985"/>
            <a:ext cx="2062480" cy="350520"/>
          </a:xfrm>
          <a:prstGeom prst="rect">
            <a:avLst/>
          </a:prstGeom>
          <a:effectLst/>
        </p:spPr>
      </p:pic>
      <p:grpSp>
        <p:nvGrpSpPr>
          <p:cNvPr id="8216" name="Group 24"/>
          <p:cNvGrpSpPr/>
          <p:nvPr/>
        </p:nvGrpSpPr>
        <p:grpSpPr bwMode="auto">
          <a:xfrm>
            <a:off x="111124" y="105093"/>
            <a:ext cx="2342515" cy="1210310"/>
            <a:chOff x="24763" y="10795"/>
            <a:chExt cx="2342467" cy="1210307"/>
          </a:xfrm>
          <a:noFill/>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02</a:t>
              </a:r>
              <a:endParaRPr lang="en-US" altLang="en-US" sz="5400" b="1">
                <a:solidFill>
                  <a:srgbClr val="3C7EBA"/>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集团基本情况</a:t>
              </a:r>
              <a:endParaRPr lang="zh-CN" sz="1800" b="1">
                <a:solidFill>
                  <a:srgbClr val="3C7EBA"/>
                </a:solidFill>
                <a:latin typeface="微软雅黑" charset="0"/>
                <a:ea typeface="微软雅黑" charset="0"/>
                <a:sym typeface="Aparajita" pitchFamily="34" charset="0"/>
              </a:endParaRPr>
            </a:p>
          </p:txBody>
        </p:sp>
      </p:grpSp>
      <p:sp>
        <p:nvSpPr>
          <p:cNvPr id="2" name="文本框 1"/>
          <p:cNvSpPr txBox="1"/>
          <p:nvPr/>
        </p:nvSpPr>
        <p:spPr>
          <a:xfrm>
            <a:off x="6718300" y="4827905"/>
            <a:ext cx="5146040" cy="1571625"/>
          </a:xfrm>
          <a:prstGeom prst="rect">
            <a:avLst/>
          </a:prstGeom>
          <a:noFill/>
          <a:ln w="9525">
            <a:noFill/>
            <a:miter/>
          </a:ln>
        </p:spPr>
        <p:txBody>
          <a:bodyPr wrap="square">
            <a:spAutoFit/>
          </a:bodyPr>
          <a:lstStyle/>
          <a:p>
            <a:pPr marL="0" indent="0" algn="just"/>
            <a:r>
              <a:rPr lang="zh-CN" sz="1600" b="0" u="none" dirty="0">
                <a:solidFill>
                  <a:schemeClr val="bg1"/>
                </a:solidFill>
                <a:latin typeface="微软雅黑" charset="0"/>
                <a:ea typeface="微软雅黑" charset="0"/>
                <a:cs typeface="仿宋_GB2312" charset="0"/>
              </a:rPr>
              <a:t>目前</a:t>
            </a:r>
            <a:r>
              <a:rPr sz="1600" b="0" u="none" dirty="0">
                <a:solidFill>
                  <a:schemeClr val="bg1"/>
                </a:solidFill>
                <a:latin typeface="微软雅黑" charset="0"/>
                <a:ea typeface="微软雅黑" charset="0"/>
                <a:cs typeface="仿宋_GB2312" charset="0"/>
              </a:rPr>
              <a:t>，集团注册资本金达到</a:t>
            </a:r>
            <a:r>
              <a:rPr lang="en-US" sz="1600" b="0" u="none" dirty="0">
                <a:solidFill>
                  <a:schemeClr val="bg1"/>
                </a:solidFill>
                <a:latin typeface="微软雅黑" charset="0"/>
                <a:ea typeface="微软雅黑" charset="0"/>
                <a:cs typeface="仿宋_GB2312" charset="0"/>
              </a:rPr>
              <a:t>230.2</a:t>
            </a:r>
            <a:r>
              <a:rPr sz="1600" b="0" u="none" dirty="0">
                <a:solidFill>
                  <a:schemeClr val="bg1"/>
                </a:solidFill>
                <a:latin typeface="微软雅黑" charset="0"/>
                <a:ea typeface="微软雅黑" charset="0"/>
                <a:cs typeface="仿宋_GB2312" charset="0"/>
              </a:rPr>
              <a:t>亿元，合并资产总额达到</a:t>
            </a:r>
            <a:r>
              <a:rPr lang="en-US" sz="1600" b="0" u="none" dirty="0">
                <a:solidFill>
                  <a:schemeClr val="bg1"/>
                </a:solidFill>
                <a:latin typeface="微软雅黑" charset="0"/>
                <a:ea typeface="微软雅黑" charset="0"/>
                <a:cs typeface="仿宋_GB2312" charset="0"/>
              </a:rPr>
              <a:t>1010.1</a:t>
            </a:r>
            <a:r>
              <a:rPr sz="1600" b="0" u="none" dirty="0">
                <a:solidFill>
                  <a:schemeClr val="bg1"/>
                </a:solidFill>
                <a:latin typeface="微软雅黑" charset="0"/>
                <a:ea typeface="微软雅黑" charset="0"/>
                <a:cs typeface="仿宋_GB2312" charset="0"/>
              </a:rPr>
              <a:t>亿元，；归属于母公司净资产</a:t>
            </a:r>
            <a:r>
              <a:rPr lang="en-US" sz="1600" b="0" u="none" dirty="0" smtClean="0">
                <a:solidFill>
                  <a:schemeClr val="bg1"/>
                </a:solidFill>
                <a:latin typeface="微软雅黑" charset="0"/>
                <a:ea typeface="微软雅黑" charset="0"/>
                <a:cs typeface="仿宋_GB2312" charset="0"/>
              </a:rPr>
              <a:t>217.9</a:t>
            </a:r>
            <a:r>
              <a:rPr sz="1600" b="0" u="none" dirty="0" smtClean="0">
                <a:solidFill>
                  <a:schemeClr val="bg1"/>
                </a:solidFill>
                <a:latin typeface="微软雅黑" charset="0"/>
                <a:ea typeface="微软雅黑" charset="0"/>
                <a:cs typeface="仿宋_GB2312" charset="0"/>
              </a:rPr>
              <a:t>亿元</a:t>
            </a:r>
            <a:r>
              <a:rPr sz="1600" b="0" u="none" dirty="0">
                <a:solidFill>
                  <a:schemeClr val="bg1"/>
                </a:solidFill>
                <a:latin typeface="微软雅黑" charset="0"/>
                <a:ea typeface="微软雅黑" charset="0"/>
                <a:cs typeface="仿宋_GB2312" charset="0"/>
              </a:rPr>
              <a:t>；实现营业收入</a:t>
            </a:r>
            <a:r>
              <a:rPr sz="1600" b="0" u="none" dirty="0" smtClean="0">
                <a:solidFill>
                  <a:schemeClr val="bg1"/>
                </a:solidFill>
                <a:latin typeface="微软雅黑" charset="0"/>
                <a:ea typeface="微软雅黑" charset="0"/>
                <a:cs typeface="仿宋_GB2312" charset="0"/>
              </a:rPr>
              <a:t>8</a:t>
            </a:r>
            <a:r>
              <a:rPr lang="en-US" sz="1600" b="0" u="none" dirty="0" smtClean="0">
                <a:solidFill>
                  <a:schemeClr val="bg1"/>
                </a:solidFill>
                <a:latin typeface="微软雅黑" charset="0"/>
                <a:ea typeface="微软雅黑" charset="0"/>
                <a:cs typeface="仿宋_GB2312" charset="0"/>
              </a:rPr>
              <a:t>5</a:t>
            </a:r>
            <a:r>
              <a:rPr sz="1600" b="0" u="none" dirty="0" smtClean="0">
                <a:solidFill>
                  <a:schemeClr val="bg1"/>
                </a:solidFill>
                <a:latin typeface="微软雅黑" charset="0"/>
                <a:ea typeface="微软雅黑" charset="0"/>
                <a:cs typeface="仿宋_GB2312" charset="0"/>
              </a:rPr>
              <a:t>.</a:t>
            </a:r>
            <a:r>
              <a:rPr lang="en-US" sz="1600" b="0" u="none" dirty="0" smtClean="0">
                <a:solidFill>
                  <a:schemeClr val="bg1"/>
                </a:solidFill>
                <a:latin typeface="微软雅黑" charset="0"/>
                <a:ea typeface="微软雅黑" charset="0"/>
                <a:cs typeface="仿宋_GB2312" charset="0"/>
              </a:rPr>
              <a:t>1</a:t>
            </a:r>
            <a:r>
              <a:rPr sz="1600" b="0" u="none" dirty="0" smtClean="0">
                <a:solidFill>
                  <a:schemeClr val="bg1"/>
                </a:solidFill>
                <a:latin typeface="微软雅黑" charset="0"/>
                <a:ea typeface="微软雅黑" charset="0"/>
                <a:cs typeface="仿宋_GB2312" charset="0"/>
              </a:rPr>
              <a:t>亿元</a:t>
            </a:r>
            <a:r>
              <a:rPr sz="1600" b="0" u="none" dirty="0">
                <a:solidFill>
                  <a:schemeClr val="bg1"/>
                </a:solidFill>
                <a:latin typeface="微软雅黑" charset="0"/>
                <a:ea typeface="微软雅黑" charset="0"/>
                <a:cs typeface="仿宋_GB2312" charset="0"/>
              </a:rPr>
              <a:t>；利润总额</a:t>
            </a:r>
            <a:r>
              <a:rPr sz="1600" b="0" u="none" dirty="0" smtClean="0">
                <a:solidFill>
                  <a:schemeClr val="bg1"/>
                </a:solidFill>
                <a:latin typeface="微软雅黑" charset="0"/>
                <a:ea typeface="微软雅黑" charset="0"/>
                <a:cs typeface="仿宋_GB2312" charset="0"/>
              </a:rPr>
              <a:t>1</a:t>
            </a:r>
            <a:r>
              <a:rPr lang="en-US" sz="1600" b="0" u="none" dirty="0" smtClean="0">
                <a:solidFill>
                  <a:schemeClr val="bg1"/>
                </a:solidFill>
                <a:latin typeface="微软雅黑" charset="0"/>
                <a:ea typeface="微软雅黑" charset="0"/>
                <a:cs typeface="仿宋_GB2312" charset="0"/>
              </a:rPr>
              <a:t>3</a:t>
            </a:r>
            <a:r>
              <a:rPr sz="1600" b="0" u="none" dirty="0" smtClean="0">
                <a:solidFill>
                  <a:schemeClr val="bg1"/>
                </a:solidFill>
                <a:latin typeface="微软雅黑" charset="0"/>
                <a:ea typeface="微软雅黑" charset="0"/>
                <a:cs typeface="仿宋_GB2312" charset="0"/>
              </a:rPr>
              <a:t>亿元</a:t>
            </a:r>
            <a:r>
              <a:rPr sz="1600" b="0" u="none" dirty="0">
                <a:solidFill>
                  <a:schemeClr val="bg1"/>
                </a:solidFill>
                <a:latin typeface="微软雅黑" charset="0"/>
                <a:ea typeface="微软雅黑" charset="0"/>
                <a:cs typeface="仿宋_GB2312" charset="0"/>
              </a:rPr>
              <a:t>。截至2016年底，集团共有股东17家，控股二级子公司</a:t>
            </a:r>
            <a:r>
              <a:rPr sz="1600" b="0" u="none" dirty="0" smtClean="0">
                <a:solidFill>
                  <a:schemeClr val="bg1"/>
                </a:solidFill>
                <a:latin typeface="微软雅黑" charset="0"/>
                <a:ea typeface="微软雅黑" charset="0"/>
                <a:cs typeface="仿宋_GB2312" charset="0"/>
              </a:rPr>
              <a:t>3</a:t>
            </a:r>
            <a:r>
              <a:rPr lang="en-US" sz="1600" b="0" u="none" dirty="0" smtClean="0">
                <a:solidFill>
                  <a:schemeClr val="bg1"/>
                </a:solidFill>
                <a:latin typeface="微软雅黑" charset="0"/>
                <a:ea typeface="微软雅黑" charset="0"/>
                <a:cs typeface="仿宋_GB2312" charset="0"/>
              </a:rPr>
              <a:t>4</a:t>
            </a:r>
            <a:r>
              <a:rPr sz="1600" b="0" u="none" dirty="0" smtClean="0">
                <a:solidFill>
                  <a:schemeClr val="bg1"/>
                </a:solidFill>
                <a:latin typeface="微软雅黑" charset="0"/>
                <a:ea typeface="微软雅黑" charset="0"/>
                <a:cs typeface="仿宋_GB2312" charset="0"/>
              </a:rPr>
              <a:t>家</a:t>
            </a:r>
            <a:r>
              <a:rPr sz="1600" b="0" u="none" dirty="0">
                <a:solidFill>
                  <a:schemeClr val="bg1"/>
                </a:solidFill>
                <a:latin typeface="微软雅黑" charset="0"/>
                <a:ea typeface="微软雅黑" charset="0"/>
                <a:cs typeface="仿宋_GB2312" charset="0"/>
              </a:rPr>
              <a:t>。集团全系统超过</a:t>
            </a:r>
            <a:r>
              <a:rPr sz="1600" b="0" u="none" dirty="0" smtClean="0">
                <a:solidFill>
                  <a:schemeClr val="bg1"/>
                </a:solidFill>
                <a:latin typeface="微软雅黑" charset="0"/>
                <a:ea typeface="微软雅黑" charset="0"/>
                <a:cs typeface="仿宋_GB2312" charset="0"/>
              </a:rPr>
              <a:t>3</a:t>
            </a:r>
            <a:r>
              <a:rPr lang="en-US" sz="1600" b="0" u="none" dirty="0" smtClean="0">
                <a:solidFill>
                  <a:schemeClr val="bg1"/>
                </a:solidFill>
                <a:latin typeface="微软雅黑" charset="0"/>
                <a:ea typeface="微软雅黑" charset="0"/>
                <a:cs typeface="仿宋_GB2312" charset="0"/>
              </a:rPr>
              <a:t>6</a:t>
            </a:r>
            <a:r>
              <a:rPr sz="1600" b="0" u="none" dirty="0" smtClean="0">
                <a:solidFill>
                  <a:schemeClr val="bg1"/>
                </a:solidFill>
                <a:latin typeface="微软雅黑" charset="0"/>
                <a:ea typeface="微软雅黑" charset="0"/>
                <a:cs typeface="仿宋_GB2312" charset="0"/>
              </a:rPr>
              <a:t>00</a:t>
            </a:r>
            <a:r>
              <a:rPr sz="1600" b="0" u="none" dirty="0">
                <a:solidFill>
                  <a:schemeClr val="bg1"/>
                </a:solidFill>
                <a:latin typeface="微软雅黑" charset="0"/>
                <a:ea typeface="微软雅黑" charset="0"/>
                <a:cs typeface="仿宋_GB2312" charset="0"/>
              </a:rPr>
              <a:t>人，集团总部从业人员</a:t>
            </a:r>
            <a:r>
              <a:rPr sz="1600" b="0" u="none" dirty="0" smtClean="0">
                <a:solidFill>
                  <a:schemeClr val="bg1"/>
                </a:solidFill>
                <a:latin typeface="微软雅黑" charset="0"/>
                <a:ea typeface="微软雅黑" charset="0"/>
                <a:cs typeface="仿宋_GB2312" charset="0"/>
              </a:rPr>
              <a:t>1</a:t>
            </a:r>
            <a:r>
              <a:rPr lang="en-US" sz="1600" b="0" u="none" dirty="0" smtClean="0">
                <a:solidFill>
                  <a:schemeClr val="bg1"/>
                </a:solidFill>
                <a:latin typeface="微软雅黑" charset="0"/>
                <a:ea typeface="微软雅黑" charset="0"/>
                <a:cs typeface="仿宋_GB2312" charset="0"/>
              </a:rPr>
              <a:t>09</a:t>
            </a:r>
            <a:r>
              <a:rPr sz="1600" b="0" u="none" dirty="0" smtClean="0">
                <a:solidFill>
                  <a:schemeClr val="bg1"/>
                </a:solidFill>
                <a:latin typeface="微软雅黑" charset="0"/>
                <a:ea typeface="微软雅黑" charset="0"/>
                <a:cs typeface="仿宋_GB2312" charset="0"/>
              </a:rPr>
              <a:t>人</a:t>
            </a:r>
            <a:r>
              <a:rPr sz="1600" b="0" u="none" dirty="0">
                <a:solidFill>
                  <a:schemeClr val="bg1"/>
                </a:solidFill>
                <a:latin typeface="微软雅黑" charset="0"/>
                <a:ea typeface="微软雅黑" charset="0"/>
                <a:cs typeface="仿宋_GB2312" charset="0"/>
              </a:rPr>
              <a:t>，平均年龄</a:t>
            </a:r>
            <a:r>
              <a:rPr sz="1600" b="0" u="none" dirty="0" smtClean="0">
                <a:solidFill>
                  <a:schemeClr val="bg1"/>
                </a:solidFill>
                <a:latin typeface="微软雅黑" charset="0"/>
                <a:ea typeface="微软雅黑" charset="0"/>
                <a:cs typeface="仿宋_GB2312" charset="0"/>
              </a:rPr>
              <a:t>3</a:t>
            </a:r>
            <a:r>
              <a:rPr lang="en-US" sz="1600" b="0" u="none" dirty="0" smtClean="0">
                <a:solidFill>
                  <a:schemeClr val="bg1"/>
                </a:solidFill>
                <a:latin typeface="微软雅黑" charset="0"/>
                <a:ea typeface="微软雅黑" charset="0"/>
                <a:cs typeface="仿宋_GB2312" charset="0"/>
              </a:rPr>
              <a:t>7</a:t>
            </a:r>
            <a:r>
              <a:rPr sz="1600" b="0" u="none" dirty="0" smtClean="0">
                <a:solidFill>
                  <a:schemeClr val="bg1"/>
                </a:solidFill>
                <a:latin typeface="微软雅黑" charset="0"/>
                <a:ea typeface="微软雅黑" charset="0"/>
                <a:cs typeface="仿宋_GB2312" charset="0"/>
              </a:rPr>
              <a:t>岁</a:t>
            </a:r>
            <a:r>
              <a:rPr sz="1600" b="0" u="none" dirty="0">
                <a:solidFill>
                  <a:schemeClr val="bg1"/>
                </a:solidFill>
                <a:latin typeface="微软雅黑" charset="0"/>
                <a:ea typeface="微软雅黑" charset="0"/>
                <a:cs typeface="仿宋_GB2312" charset="0"/>
              </a:rPr>
              <a:t>，硕士及以上学历占</a:t>
            </a:r>
            <a:r>
              <a:rPr sz="1600" b="0" u="none" dirty="0" smtClean="0">
                <a:solidFill>
                  <a:schemeClr val="bg1"/>
                </a:solidFill>
                <a:latin typeface="微软雅黑" charset="0"/>
                <a:ea typeface="微软雅黑" charset="0"/>
                <a:cs typeface="仿宋_GB2312" charset="0"/>
              </a:rPr>
              <a:t>8</a:t>
            </a:r>
            <a:r>
              <a:rPr lang="en-US" sz="1600" b="0" u="none" dirty="0" smtClean="0">
                <a:solidFill>
                  <a:schemeClr val="bg1"/>
                </a:solidFill>
                <a:latin typeface="微软雅黑" charset="0"/>
                <a:ea typeface="微软雅黑" charset="0"/>
                <a:cs typeface="仿宋_GB2312" charset="0"/>
              </a:rPr>
              <a:t>4.7</a:t>
            </a:r>
            <a:r>
              <a:rPr sz="1600" b="0" u="none" dirty="0" smtClean="0">
                <a:solidFill>
                  <a:schemeClr val="bg1"/>
                </a:solidFill>
                <a:latin typeface="微软雅黑" charset="0"/>
                <a:ea typeface="微软雅黑" charset="0"/>
                <a:cs typeface="仿宋_GB2312" charset="0"/>
              </a:rPr>
              <a:t>%（</a:t>
            </a:r>
            <a:r>
              <a:rPr sz="1600" b="0" u="none" dirty="0">
                <a:solidFill>
                  <a:schemeClr val="bg1"/>
                </a:solidFill>
                <a:latin typeface="微软雅黑" charset="0"/>
                <a:ea typeface="微软雅黑" charset="0"/>
                <a:cs typeface="仿宋_GB2312" charset="0"/>
              </a:rPr>
              <a:t>博士1</a:t>
            </a:r>
            <a:r>
              <a:rPr lang="en-US" sz="1600" b="0" u="none" dirty="0">
                <a:solidFill>
                  <a:schemeClr val="bg1"/>
                </a:solidFill>
                <a:latin typeface="微软雅黑" charset="0"/>
                <a:ea typeface="微软雅黑" charset="0"/>
                <a:cs typeface="仿宋_GB2312" charset="0"/>
              </a:rPr>
              <a:t>5</a:t>
            </a:r>
            <a:r>
              <a:rPr sz="1600" b="0" u="none" dirty="0">
                <a:solidFill>
                  <a:schemeClr val="bg1"/>
                </a:solidFill>
                <a:latin typeface="微软雅黑" charset="0"/>
                <a:ea typeface="微软雅黑" charset="0"/>
                <a:cs typeface="仿宋_GB2312" charset="0"/>
              </a:rPr>
              <a:t>人）。</a:t>
            </a:r>
            <a:endParaRPr sz="1600" b="0" u="none" dirty="0">
              <a:solidFill>
                <a:schemeClr val="bg1"/>
              </a:solidFill>
              <a:latin typeface="微软雅黑" charset="0"/>
              <a:ea typeface="微软雅黑" charset="0"/>
              <a:cs typeface="仿宋_GB2312" charset="0"/>
            </a:endParaRPr>
          </a:p>
        </p:txBody>
      </p:sp>
      <p:sp>
        <p:nvSpPr>
          <p:cNvPr id="3" name="文本框 2"/>
          <p:cNvSpPr txBox="1"/>
          <p:nvPr/>
        </p:nvSpPr>
        <p:spPr>
          <a:xfrm>
            <a:off x="927735" y="1588135"/>
            <a:ext cx="4547235" cy="1083945"/>
          </a:xfrm>
          <a:prstGeom prst="rect">
            <a:avLst/>
          </a:prstGeom>
          <a:noFill/>
          <a:ln w="9525">
            <a:noFill/>
            <a:miter/>
          </a:ln>
        </p:spPr>
        <p:txBody>
          <a:bodyPr wrap="square">
            <a:spAutoFit/>
          </a:bodyPr>
          <a:lstStyle/>
          <a:p>
            <a:pPr marL="0" indent="0" algn="just"/>
            <a:r>
              <a:rPr lang="en-US" altLang="zh-CN" sz="1600" b="0" u="none">
                <a:solidFill>
                  <a:schemeClr val="tx1">
                    <a:lumMod val="65000"/>
                    <a:lumOff val="35000"/>
                  </a:schemeClr>
                </a:solidFill>
                <a:latin typeface="微软雅黑" charset="0"/>
                <a:ea typeface="微软雅黑" charset="0"/>
                <a:cs typeface="仿宋_GB2312" charset="0"/>
              </a:rPr>
              <a:t>“</a:t>
            </a:r>
            <a:r>
              <a:rPr lang="zh-CN" altLang="en-US" sz="1600" b="0" u="none">
                <a:solidFill>
                  <a:schemeClr val="tx1">
                    <a:lumMod val="65000"/>
                    <a:lumOff val="35000"/>
                  </a:schemeClr>
                </a:solidFill>
                <a:latin typeface="微软雅黑" charset="0"/>
                <a:ea typeface="微软雅黑" charset="0"/>
                <a:cs typeface="仿宋_GB2312" charset="0"/>
              </a:rPr>
              <a:t>十二五”期间，集团圆满实现了经营管理资产、投资规模、提供融资“</a:t>
            </a:r>
            <a:r>
              <a:rPr lang="zh-CN" altLang="en-US" sz="1600" b="1" u="none">
                <a:solidFill>
                  <a:schemeClr val="tx1">
                    <a:lumMod val="65000"/>
                    <a:lumOff val="35000"/>
                  </a:schemeClr>
                </a:solidFill>
                <a:latin typeface="微软雅黑" charset="0"/>
                <a:ea typeface="微软雅黑" charset="0"/>
                <a:cs typeface="仿宋_GB2312" charset="0"/>
              </a:rPr>
              <a:t>三个千亿”</a:t>
            </a:r>
            <a:r>
              <a:rPr lang="zh-CN" altLang="en-US" sz="1600" b="0" u="none">
                <a:solidFill>
                  <a:schemeClr val="tx1">
                    <a:lumMod val="65000"/>
                    <a:lumOff val="35000"/>
                  </a:schemeClr>
                </a:solidFill>
                <a:latin typeface="微软雅黑" charset="0"/>
                <a:ea typeface="微软雅黑" charset="0"/>
                <a:cs typeface="仿宋_GB2312" charset="0"/>
              </a:rPr>
              <a:t>的目标，资产、收入、利润等主要财务指标年均增速达到</a:t>
            </a:r>
            <a:r>
              <a:rPr lang="en-US" altLang="zh-CN" sz="1600" b="0" u="none">
                <a:solidFill>
                  <a:schemeClr val="tx1">
                    <a:lumMod val="65000"/>
                    <a:lumOff val="35000"/>
                  </a:schemeClr>
                </a:solidFill>
                <a:latin typeface="微软雅黑" charset="0"/>
                <a:ea typeface="微软雅黑" charset="0"/>
                <a:cs typeface="仿宋_GB2312" charset="0"/>
              </a:rPr>
              <a:t>40%</a:t>
            </a:r>
            <a:r>
              <a:rPr lang="zh-CN" altLang="en-US" sz="1600" b="0" u="none">
                <a:solidFill>
                  <a:schemeClr val="tx1">
                    <a:lumMod val="65000"/>
                    <a:lumOff val="35000"/>
                  </a:schemeClr>
                </a:solidFill>
                <a:latin typeface="微软雅黑" charset="0"/>
                <a:ea typeface="微软雅黑" charset="0"/>
                <a:cs typeface="仿宋_GB2312" charset="0"/>
              </a:rPr>
              <a:t>左右，获得了</a:t>
            </a:r>
            <a:r>
              <a:rPr lang="en-US" altLang="zh-CN" sz="1600" b="0" u="none">
                <a:solidFill>
                  <a:schemeClr val="tx1">
                    <a:lumMod val="65000"/>
                    <a:lumOff val="35000"/>
                  </a:schemeClr>
                </a:solidFill>
                <a:latin typeface="微软雅黑" charset="0"/>
                <a:ea typeface="微软雅黑" charset="0"/>
                <a:cs typeface="仿宋_GB2312" charset="0"/>
              </a:rPr>
              <a:t>AAA</a:t>
            </a:r>
            <a:r>
              <a:rPr lang="zh-CN" altLang="en-US" sz="1600" b="0" u="none">
                <a:solidFill>
                  <a:schemeClr val="tx1">
                    <a:lumMod val="65000"/>
                    <a:lumOff val="35000"/>
                  </a:schemeClr>
                </a:solidFill>
                <a:latin typeface="微软雅黑" charset="0"/>
                <a:ea typeface="微软雅黑" charset="0"/>
                <a:cs typeface="仿宋_GB2312" charset="0"/>
              </a:rPr>
              <a:t>长期主体资信评级。</a:t>
            </a:r>
            <a:endParaRPr lang="zh-CN" altLang="en-US" sz="1600" b="0" u="none">
              <a:solidFill>
                <a:schemeClr val="tx1">
                  <a:lumMod val="65000"/>
                  <a:lumOff val="35000"/>
                </a:schemeClr>
              </a:solidFill>
              <a:latin typeface="微软雅黑" charset="0"/>
              <a:ea typeface="微软雅黑" charset="0"/>
              <a:cs typeface="仿宋_GB231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p:cNvPicPr>
            <a:picLocks noChangeAspect="1" noChangeArrowheads="1"/>
          </p:cNvPicPr>
          <p:nvPr/>
        </p:nvPicPr>
        <p:blipFill>
          <a:blip r:embed="rId1" cstate="email"/>
          <a:srcRect b="10167"/>
          <a:stretch>
            <a:fillRect/>
          </a:stretch>
        </p:blipFill>
        <p:spPr bwMode="auto">
          <a:xfrm>
            <a:off x="1270" y="0"/>
            <a:ext cx="1218057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10160" y="-9525"/>
            <a:ext cx="12214225" cy="6885305"/>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62" name="文本框 2"/>
          <p:cNvSpPr txBox="1"/>
          <p:nvPr/>
        </p:nvSpPr>
        <p:spPr>
          <a:xfrm>
            <a:off x="1538605" y="1355090"/>
            <a:ext cx="3773805" cy="5013960"/>
          </a:xfrm>
          <a:prstGeom prst="rect">
            <a:avLst/>
          </a:prstGeom>
          <a:noFill/>
          <a:ln w="9525">
            <a:noFill/>
            <a:miter/>
          </a:ln>
        </p:spPr>
        <p:txBody>
          <a:bodyPr wrap="square" anchor="t">
            <a:spAutoFit/>
          </a:bodyPr>
          <a:lstStyle/>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北京实创高科技发展有限责任公司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北京丰台科技园建设发展有限公司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北京中关村电子城建设有限公司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北京兴昌高科技发展有限公司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北京中关村软件园发展有限责任公司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北京中关村生命科学园发展有限责任公司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北京金桥科技产业基地开发有限公司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北京光谷科技园开发建设有限公司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北京京石科园置业发展有限公司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北京东方雍和文化创意投资有限公司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北京海开房地产集团有限责任公司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北京中关村科技融资担保有限公司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中关村科技租赁有限公司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中关村医疗器械园有限公司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北京中关村生物医药产业投资发展有限公司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rPr>
              <a:t>北京知识产权运营管理有限公司</a:t>
            </a:r>
            <a:endParaRPr lang="zh-CN" altLang="en-US" sz="1400" dirty="0">
              <a:solidFill>
                <a:schemeClr val="bg1"/>
              </a:solidFill>
              <a:latin typeface="微软雅黑" pitchFamily="34" charset="-122"/>
              <a:ea typeface="微软雅黑" pitchFamily="34" charset="-122"/>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北京中关村延庆园建设发展有限公司</a:t>
            </a:r>
            <a:endParaRPr lang="zh-CN" altLang="en-US" sz="1400" dirty="0">
              <a:solidFill>
                <a:schemeClr val="bg1"/>
              </a:solidFill>
              <a:latin typeface="微软雅黑" pitchFamily="34" charset="-122"/>
              <a:ea typeface="微软雅黑" pitchFamily="34" charset="-122"/>
            </a:endParaRPr>
          </a:p>
        </p:txBody>
      </p:sp>
      <p:sp>
        <p:nvSpPr>
          <p:cNvPr id="15363" name="文本框 3"/>
          <p:cNvSpPr txBox="1"/>
          <p:nvPr/>
        </p:nvSpPr>
        <p:spPr>
          <a:xfrm>
            <a:off x="6934835" y="1355090"/>
            <a:ext cx="3891280" cy="5401479"/>
          </a:xfrm>
          <a:prstGeom prst="rect">
            <a:avLst/>
          </a:prstGeom>
          <a:noFill/>
          <a:ln w="9525">
            <a:noFill/>
            <a:miter/>
          </a:ln>
        </p:spPr>
        <p:txBody>
          <a:bodyPr wrap="square" anchor="t">
            <a:spAutoFit/>
          </a:bodyPr>
          <a:lstStyle/>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北京集成电路产业发展股权投资基金有限公司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北京中关村微纳能源投资有限公司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北京中关村集成电路设计园发展有限责任公司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北京中关村科技创业金融服务集团有限公司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中关村协同发展投资有限公司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北京中关村协同创新投资基金管理有限公司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北京中关村前沿技术产业发展有限公司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中关村芯园（北京）有限公司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石家庄中关村协同发展有限公司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天津京津中关村科技城发展有限公司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北京中关村京西建设发展有限公司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中关村（国际）控股公司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北京中关村国际环保产业促进中心有限公司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北京中关村发展创业投资基金管理有限公司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北京中关村国际孵化器有限公司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a:solidFill>
                  <a:schemeClr val="bg1"/>
                </a:solidFill>
                <a:latin typeface="微软雅黑" pitchFamily="34" charset="-122"/>
                <a:ea typeface="微软雅黑" pitchFamily="34" charset="-122"/>
                <a:sym typeface="Arial" pitchFamily="34" charset="0"/>
              </a:rPr>
              <a:t>北京中关村海外科技园</a:t>
            </a:r>
            <a:r>
              <a:rPr lang="zh-CN" altLang="en-US" sz="1400" dirty="0" smtClean="0">
                <a:solidFill>
                  <a:schemeClr val="bg1"/>
                </a:solidFill>
                <a:latin typeface="微软雅黑" pitchFamily="34" charset="-122"/>
                <a:ea typeface="微软雅黑" pitchFamily="34" charset="-122"/>
                <a:sym typeface="Arial" pitchFamily="34" charset="0"/>
              </a:rPr>
              <a:t>有限责任公司</a:t>
            </a:r>
            <a:endParaRPr lang="en-US" altLang="zh-CN" sz="1400" dirty="0" smtClean="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r>
              <a:rPr lang="zh-CN" altLang="en-US" sz="1400" dirty="0" smtClean="0">
                <a:solidFill>
                  <a:schemeClr val="bg1"/>
                </a:solidFill>
                <a:latin typeface="微软雅黑" pitchFamily="34" charset="-122"/>
                <a:ea typeface="微软雅黑" pitchFamily="34" charset="-122"/>
                <a:sym typeface="Arial" pitchFamily="34" charset="0"/>
              </a:rPr>
              <a:t>怀柔科学城建设发展有限公司</a:t>
            </a:r>
            <a:endParaRPr lang="zh-CN" altLang="en-US" sz="1400" dirty="0">
              <a:solidFill>
                <a:schemeClr val="bg1"/>
              </a:solidFill>
              <a:latin typeface="微软雅黑" pitchFamily="34" charset="-122"/>
              <a:ea typeface="微软雅黑" pitchFamily="34" charset="-122"/>
              <a:sym typeface="Arial" pitchFamily="34" charset="0"/>
            </a:endParaRPr>
          </a:p>
          <a:p>
            <a:pPr lvl="0" eaLnBrk="0" latinLnBrk="0" hangingPunct="0">
              <a:lnSpc>
                <a:spcPts val="2280"/>
              </a:lnSpc>
              <a:buFont typeface="Arial" charset="0"/>
              <a:buNone/>
            </a:pPr>
            <a:endParaRPr lang="zh-CN" altLang="en-US" sz="1400" dirty="0">
              <a:solidFill>
                <a:schemeClr val="bg1"/>
              </a:solidFill>
              <a:latin typeface="微软雅黑" pitchFamily="34" charset="-122"/>
              <a:ea typeface="微软雅黑" pitchFamily="34" charset="-122"/>
              <a:sym typeface="Arial" pitchFamily="34" charset="0"/>
            </a:endParaRPr>
          </a:p>
        </p:txBody>
      </p:sp>
      <p:cxnSp>
        <p:nvCxnSpPr>
          <p:cNvPr id="4" name="直接连接符 3"/>
          <p:cNvCxnSpPr/>
          <p:nvPr/>
        </p:nvCxnSpPr>
        <p:spPr>
          <a:xfrm flipH="1">
            <a:off x="5979795" y="1402080"/>
            <a:ext cx="3810" cy="5045710"/>
          </a:xfrm>
          <a:prstGeom prst="line">
            <a:avLst/>
          </a:prstGeom>
          <a:solidFill>
            <a:schemeClr val="accent1"/>
          </a:solidFill>
          <a:ln w="28575" cap="flat" cmpd="sng" algn="ctr">
            <a:solidFill>
              <a:schemeClr val="accent3"/>
            </a:solidFill>
            <a:prstDash val="solid"/>
            <a:round/>
            <a:headEnd type="none" w="med" len="med"/>
            <a:tailEnd type="none" w="med" len="med"/>
          </a:ln>
          <a:effectLst>
            <a:outerShdw blurRad="50800" dist="38100" dir="2700000" algn="tl" rotWithShape="0">
              <a:prstClr val="black">
                <a:alpha val="40000"/>
              </a:prstClr>
            </a:outerShdw>
          </a:effectLst>
        </p:spPr>
      </p:cxnSp>
      <p:sp>
        <p:nvSpPr>
          <p:cNvPr id="15361" name="矩形 14"/>
          <p:cNvSpPr/>
          <p:nvPr/>
        </p:nvSpPr>
        <p:spPr>
          <a:xfrm>
            <a:off x="4504214" y="751840"/>
            <a:ext cx="3103735" cy="523220"/>
          </a:xfrm>
          <a:prstGeom prst="rect">
            <a:avLst/>
          </a:prstGeom>
          <a:noFill/>
          <a:ln w="9525">
            <a:noFill/>
            <a:miter/>
          </a:ln>
          <a:effectLst>
            <a:outerShdw blurRad="50800" dist="38100" dir="2700000" algn="tl" rotWithShape="0">
              <a:prstClr val="black">
                <a:alpha val="40000"/>
              </a:prstClr>
            </a:outerShdw>
          </a:effectLst>
        </p:spPr>
        <p:txBody>
          <a:bodyPr wrap="none" anchor="t">
            <a:spAutoFit/>
          </a:bodyPr>
          <a:lstStyle/>
          <a:p>
            <a:pPr lvl="0" algn="ctr" eaLnBrk="0" hangingPunct="0">
              <a:buFont typeface="Arial" charset="0"/>
              <a:buNone/>
            </a:pPr>
            <a:r>
              <a:rPr lang="zh-CN" altLang="en-US" sz="2800" b="1" dirty="0">
                <a:solidFill>
                  <a:schemeClr val="bg1"/>
                </a:solidFill>
                <a:latin typeface="微软雅黑" pitchFamily="34" charset="-122"/>
                <a:ea typeface="微软雅黑" pitchFamily="34" charset="-122"/>
              </a:rPr>
              <a:t>控股子公司  </a:t>
            </a:r>
            <a:r>
              <a:rPr lang="en-US" altLang="en-US" sz="2800" b="1" dirty="0" smtClean="0">
                <a:solidFill>
                  <a:schemeClr val="bg1"/>
                </a:solidFill>
                <a:latin typeface="微软雅黑" pitchFamily="34" charset="-122"/>
                <a:ea typeface="微软雅黑" pitchFamily="34" charset="-122"/>
              </a:rPr>
              <a:t>34 </a:t>
            </a:r>
            <a:r>
              <a:rPr lang="zh-CN" altLang="en-US" sz="2800" b="1" dirty="0">
                <a:solidFill>
                  <a:schemeClr val="bg1"/>
                </a:solidFill>
                <a:latin typeface="微软雅黑" pitchFamily="34" charset="-122"/>
                <a:ea typeface="微软雅黑" pitchFamily="34" charset="-122"/>
              </a:rPr>
              <a:t>家</a:t>
            </a:r>
            <a:endParaRPr lang="zh-CN" altLang="en-US" sz="2800" b="1" dirty="0">
              <a:solidFill>
                <a:schemeClr val="bg1"/>
              </a:solidFill>
              <a:latin typeface="微软雅黑" pitchFamily="34" charset="-122"/>
              <a:ea typeface="微软雅黑" pitchFamily="34" charset="-122"/>
            </a:endParaRPr>
          </a:p>
        </p:txBody>
      </p:sp>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2" name="图片 11" descr="中关村发展集团标志反白"/>
            <p:cNvPicPr>
              <a:picLocks noChangeAspect="1"/>
            </p:cNvPicPr>
            <p:nvPr/>
          </p:nvPicPr>
          <p:blipFill>
            <a:blip r:embed="rId2" cstate="print"/>
            <a:srcRect t="83213"/>
            <a:stretch>
              <a:fillRect/>
            </a:stretch>
          </p:blipFill>
          <p:spPr>
            <a:xfrm>
              <a:off x="15400" y="411"/>
              <a:ext cx="3248" cy="552"/>
            </a:xfrm>
            <a:prstGeom prst="rect">
              <a:avLst/>
            </a:prstGeom>
            <a:effectLst/>
          </p:spPr>
        </p:pic>
      </p:grpSp>
      <p:grpSp>
        <p:nvGrpSpPr>
          <p:cNvPr id="2" name="Group 24"/>
          <p:cNvGrpSpPr/>
          <p:nvPr/>
        </p:nvGrpSpPr>
        <p:grpSpPr bwMode="auto">
          <a:xfrm>
            <a:off x="111124" y="105093"/>
            <a:ext cx="2342515" cy="1219835"/>
            <a:chOff x="24763" y="10795"/>
            <a:chExt cx="2342467" cy="1219832"/>
          </a:xfrm>
          <a:effectLst>
            <a:outerShdw blurRad="50800" dist="38100" dir="2700000" algn="tl" rotWithShape="0">
              <a:prstClr val="black">
                <a:alpha val="40000"/>
              </a:prstClr>
            </a:outerShdw>
          </a:effectLst>
        </p:grpSpPr>
        <p:sp>
          <p:nvSpPr>
            <p:cNvPr id="6"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02</a:t>
              </a:r>
              <a:endParaRPr lang="en-US" sz="5400" b="1">
                <a:solidFill>
                  <a:schemeClr val="bg1"/>
                </a:solidFill>
                <a:latin typeface="Dotum" pitchFamily="34" charset="-127"/>
                <a:ea typeface="Dotum" pitchFamily="34" charset="-127"/>
                <a:sym typeface="Times New Roman" pitchFamily="18" charset="0"/>
              </a:endParaRPr>
            </a:p>
          </p:txBody>
        </p:sp>
        <p:sp>
          <p:nvSpPr>
            <p:cNvPr id="7"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8" name="文本框 52"/>
            <p:cNvSpPr>
              <a:spLocks noChangeArrowheads="1"/>
            </p:cNvSpPr>
            <p:nvPr/>
          </p:nvSpPr>
          <p:spPr bwMode="auto">
            <a:xfrm>
              <a:off x="24763" y="845818"/>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集团基本情况</a:t>
              </a:r>
              <a:endParaRPr lang="zh-CN" sz="1800" b="1">
                <a:solidFill>
                  <a:schemeClr val="bg1"/>
                </a:solidFill>
                <a:latin typeface="微软雅黑" charset="0"/>
                <a:ea typeface="微软雅黑" charset="0"/>
                <a:sym typeface="Aparajita" pitchFamily="34" charset="0"/>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p:cNvPicPr>
            <a:picLocks noChangeAspect="1" noChangeArrowheads="1"/>
          </p:cNvPicPr>
          <p:nvPr/>
        </p:nvPicPr>
        <p:blipFill>
          <a:blip r:embed="rId1" cstate="email"/>
          <a:srcRect b="10167"/>
          <a:stretch>
            <a:fillRect/>
          </a:stretch>
        </p:blipFill>
        <p:spPr bwMode="auto">
          <a:xfrm>
            <a:off x="1905" y="0"/>
            <a:ext cx="12187555" cy="146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635" y="-6350"/>
            <a:ext cx="12197080" cy="1475105"/>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3" name="Group 24"/>
          <p:cNvGrpSpPr/>
          <p:nvPr/>
        </p:nvGrpSpPr>
        <p:grpSpPr bwMode="auto">
          <a:xfrm>
            <a:off x="111124" y="105093"/>
            <a:ext cx="2342515" cy="1219835"/>
            <a:chOff x="24763" y="10795"/>
            <a:chExt cx="2342467" cy="1219832"/>
          </a:xfrm>
          <a:effectLst>
            <a:outerShdw blurRad="50800" dist="38100" dir="2700000" algn="tl" rotWithShape="0">
              <a:prstClr val="black">
                <a:alpha val="40000"/>
              </a:prstClr>
            </a:outerShdw>
          </a:effectLst>
        </p:grpSpPr>
        <p:sp>
          <p:nvSpPr>
            <p:cNvPr id="5"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02</a:t>
              </a:r>
              <a:endParaRPr lang="en-US" sz="5400" b="1">
                <a:solidFill>
                  <a:schemeClr val="bg1"/>
                </a:solidFill>
                <a:latin typeface="Dotum" pitchFamily="34" charset="-127"/>
                <a:ea typeface="Dotum" pitchFamily="34" charset="-127"/>
                <a:sym typeface="Times New Roman" pitchFamily="18" charset="0"/>
              </a:endParaRPr>
            </a:p>
          </p:txBody>
        </p:sp>
        <p:sp>
          <p:nvSpPr>
            <p:cNvPr id="18"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 name="文本框 52"/>
            <p:cNvSpPr>
              <a:spLocks noChangeArrowheads="1"/>
            </p:cNvSpPr>
            <p:nvPr/>
          </p:nvSpPr>
          <p:spPr bwMode="auto">
            <a:xfrm>
              <a:off x="24763" y="845818"/>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集团基本情况</a:t>
              </a:r>
              <a:endParaRPr lang="zh-CN" sz="1800" b="1">
                <a:solidFill>
                  <a:schemeClr val="bg1"/>
                </a:solidFill>
                <a:latin typeface="微软雅黑" charset="0"/>
                <a:ea typeface="微软雅黑" charset="0"/>
                <a:sym typeface="Aparajita" pitchFamily="34" charset="0"/>
              </a:endParaRPr>
            </a:p>
          </p:txBody>
        </p:sp>
      </p:grpSp>
      <p:sp>
        <p:nvSpPr>
          <p:cNvPr id="6" name="文本框 12291"/>
          <p:cNvSpPr txBox="1"/>
          <p:nvPr/>
        </p:nvSpPr>
        <p:spPr>
          <a:xfrm>
            <a:off x="5093335" y="902970"/>
            <a:ext cx="3922395" cy="548640"/>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l" eaLnBrk="0" hangingPunct="0">
              <a:buFont typeface="Arial" charset="0"/>
              <a:buNone/>
            </a:pPr>
            <a:r>
              <a:rPr lang="zh-CN" altLang="en-US" sz="2800" b="1" dirty="0">
                <a:solidFill>
                  <a:schemeClr val="bg1"/>
                </a:solidFill>
                <a:latin typeface="微软雅黑" pitchFamily="34" charset="-122"/>
                <a:ea typeface="微软雅黑" pitchFamily="34" charset="-122"/>
                <a:sym typeface="华文细黑" pitchFamily="2" charset="-122"/>
              </a:rPr>
              <a:t>集 团 架 构</a:t>
            </a:r>
            <a:endParaRPr lang="zh-CN" altLang="en-US" sz="2800" b="1" dirty="0">
              <a:solidFill>
                <a:schemeClr val="bg1"/>
              </a:solidFill>
              <a:latin typeface="微软雅黑" pitchFamily="34" charset="-122"/>
              <a:ea typeface="微软雅黑" pitchFamily="34" charset="-122"/>
              <a:sym typeface="华文细黑" pitchFamily="2" charset="-122"/>
            </a:endParaRPr>
          </a:p>
        </p:txBody>
      </p:sp>
      <p:pic>
        <p:nvPicPr>
          <p:cNvPr id="2" name="图片 1" descr="集团组织架构"/>
          <p:cNvPicPr>
            <a:picLocks noChangeAspect="1"/>
          </p:cNvPicPr>
          <p:nvPr/>
        </p:nvPicPr>
        <p:blipFill>
          <a:blip r:embed="rId2"/>
          <a:srcRect/>
          <a:stretch>
            <a:fillRect/>
          </a:stretch>
        </p:blipFill>
        <p:spPr>
          <a:xfrm>
            <a:off x="439420" y="1557655"/>
            <a:ext cx="11368405" cy="4784725"/>
          </a:xfrm>
          <a:prstGeom prst="rect">
            <a:avLst/>
          </a:prstGeom>
        </p:spPr>
      </p:pic>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4" name="图片 3" descr="中关村发展集团标志反白"/>
            <p:cNvPicPr>
              <a:picLocks noChangeAspect="1"/>
            </p:cNvPicPr>
            <p:nvPr/>
          </p:nvPicPr>
          <p:blipFill>
            <a:blip r:embed="rId3" cstate="print"/>
            <a:srcRect t="83213"/>
            <a:stretch>
              <a:fillRect/>
            </a:stretch>
          </p:blipFill>
          <p:spPr>
            <a:xfrm>
              <a:off x="15400" y="411"/>
              <a:ext cx="3248" cy="552"/>
            </a:xfrm>
            <a:prstGeom prst="rect">
              <a:avLst/>
            </a:prstGeom>
            <a:effectLst/>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131560" y="2839720"/>
            <a:ext cx="6065520" cy="3046730"/>
            <a:chOff x="7797" y="5707"/>
            <a:chExt cx="11403" cy="4389"/>
          </a:xfrm>
        </p:grpSpPr>
        <p:pic>
          <p:nvPicPr>
            <p:cNvPr id="10242" name="图片 1"/>
            <p:cNvPicPr>
              <a:picLocks noChangeAspect="1" noChangeArrowheads="1"/>
            </p:cNvPicPr>
            <p:nvPr/>
          </p:nvPicPr>
          <p:blipFill>
            <a:blip r:embed="rId1" cstate="email"/>
            <a:srcRect b="10167"/>
            <a:stretch>
              <a:fillRect/>
            </a:stretch>
          </p:blipFill>
          <p:spPr bwMode="auto">
            <a:xfrm>
              <a:off x="7797" y="5725"/>
              <a:ext cx="11389" cy="4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7799" y="5707"/>
              <a:ext cx="11401" cy="4389"/>
            </a:xfrm>
            <a:prstGeom prst="rect">
              <a:avLst/>
            </a:prstGeom>
            <a:solidFill>
              <a:srgbClr val="3C7EBA">
                <a:alpha val="93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pic>
        <p:nvPicPr>
          <p:cNvPr id="2" name="图片 1" descr="index_3"/>
          <p:cNvPicPr>
            <a:picLocks noChangeAspect="1"/>
          </p:cNvPicPr>
          <p:nvPr/>
        </p:nvPicPr>
        <p:blipFill>
          <a:blip r:embed="rId2"/>
          <a:stretch>
            <a:fillRect/>
          </a:stretch>
        </p:blipFill>
        <p:spPr>
          <a:xfrm>
            <a:off x="-6350" y="-3175"/>
            <a:ext cx="12205335" cy="2287905"/>
          </a:xfrm>
          <a:prstGeom prst="rect">
            <a:avLst/>
          </a:prstGeom>
        </p:spPr>
      </p:pic>
      <p:grpSp>
        <p:nvGrpSpPr>
          <p:cNvPr id="3" name="Group 24"/>
          <p:cNvGrpSpPr/>
          <p:nvPr/>
        </p:nvGrpSpPr>
        <p:grpSpPr bwMode="auto">
          <a:xfrm>
            <a:off x="111124" y="105093"/>
            <a:ext cx="2342515" cy="1219835"/>
            <a:chOff x="24763" y="10795"/>
            <a:chExt cx="2342467" cy="1219832"/>
          </a:xfrm>
          <a:effectLst>
            <a:outerShdw blurRad="50800" dist="38100" dir="2700000" algn="tl" rotWithShape="0">
              <a:prstClr val="black">
                <a:alpha val="40000"/>
              </a:prstClr>
            </a:outerShdw>
          </a:effectLst>
        </p:grpSpPr>
        <p:sp>
          <p:nvSpPr>
            <p:cNvPr id="5"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02</a:t>
              </a:r>
              <a:endParaRPr lang="en-US" sz="5400" b="1">
                <a:solidFill>
                  <a:schemeClr val="bg1"/>
                </a:solidFill>
                <a:latin typeface="Dotum" pitchFamily="34" charset="-127"/>
                <a:ea typeface="Dotum" pitchFamily="34" charset="-127"/>
                <a:sym typeface="Times New Roman" pitchFamily="18" charset="0"/>
              </a:endParaRPr>
            </a:p>
          </p:txBody>
        </p:sp>
        <p:sp>
          <p:nvSpPr>
            <p:cNvPr id="18"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 name="文本框 52"/>
            <p:cNvSpPr>
              <a:spLocks noChangeArrowheads="1"/>
            </p:cNvSpPr>
            <p:nvPr/>
          </p:nvSpPr>
          <p:spPr bwMode="auto">
            <a:xfrm>
              <a:off x="24763" y="845818"/>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集团基本情况</a:t>
              </a:r>
              <a:endParaRPr lang="zh-CN" sz="1800" b="1">
                <a:solidFill>
                  <a:schemeClr val="bg1"/>
                </a:solidFill>
                <a:latin typeface="微软雅黑" charset="0"/>
                <a:ea typeface="微软雅黑" charset="0"/>
                <a:sym typeface="Aparajita" pitchFamily="34" charset="0"/>
              </a:endParaRPr>
            </a:p>
          </p:txBody>
        </p:sp>
      </p:grpSp>
      <p:grpSp>
        <p:nvGrpSpPr>
          <p:cNvPr id="8" name="组合 7"/>
          <p:cNvGrpSpPr/>
          <p:nvPr/>
        </p:nvGrpSpPr>
        <p:grpSpPr>
          <a:xfrm>
            <a:off x="-584200" y="1322070"/>
            <a:ext cx="9761855" cy="967105"/>
            <a:chOff x="2881" y="-4"/>
            <a:chExt cx="15373" cy="1523"/>
          </a:xfrm>
        </p:grpSpPr>
        <p:sp>
          <p:nvSpPr>
            <p:cNvPr id="9225" name="平行四边形 5"/>
            <p:cNvSpPr>
              <a:spLocks noChangeArrowheads="1"/>
            </p:cNvSpPr>
            <p:nvPr/>
          </p:nvSpPr>
          <p:spPr bwMode="auto">
            <a:xfrm flipH="1">
              <a:off x="6404" y="42"/>
              <a:ext cx="10010" cy="1477"/>
            </a:xfrm>
            <a:prstGeom prst="parallelogram">
              <a:avLst>
                <a:gd name="adj" fmla="val 62123"/>
              </a:avLst>
            </a:prstGeom>
            <a:solidFill>
              <a:srgbClr val="3C7EBA">
                <a:alpha val="72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2400">
                <a:solidFill>
                  <a:srgbClr val="FFFFFF"/>
                </a:solidFill>
                <a:latin typeface="Aparajita" pitchFamily="34" charset="0"/>
                <a:sym typeface="Aparajita" pitchFamily="34" charset="0"/>
              </a:endParaRPr>
            </a:p>
          </p:txBody>
        </p:sp>
        <p:sp>
          <p:nvSpPr>
            <p:cNvPr id="9224" name="平行四边形 4"/>
            <p:cNvSpPr>
              <a:spLocks noChangeArrowheads="1"/>
            </p:cNvSpPr>
            <p:nvPr/>
          </p:nvSpPr>
          <p:spPr bwMode="auto">
            <a:xfrm flipH="1">
              <a:off x="2881" y="38"/>
              <a:ext cx="4459" cy="1477"/>
            </a:xfrm>
            <a:prstGeom prst="parallelogram">
              <a:avLst>
                <a:gd name="adj" fmla="val 62155"/>
              </a:avLst>
            </a:prstGeom>
            <a:solidFill>
              <a:srgbClr val="15D1FF">
                <a:alpha val="72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2400">
                <a:solidFill>
                  <a:srgbClr val="FFFFFF"/>
                </a:solidFill>
                <a:latin typeface="Aparajita" pitchFamily="34" charset="0"/>
                <a:sym typeface="Aparajita" pitchFamily="34" charset="0"/>
              </a:endParaRPr>
            </a:p>
          </p:txBody>
        </p:sp>
        <p:sp>
          <p:nvSpPr>
            <p:cNvPr id="100" name="文本框 99"/>
            <p:cNvSpPr txBox="1"/>
            <p:nvPr/>
          </p:nvSpPr>
          <p:spPr>
            <a:xfrm>
              <a:off x="6859" y="-4"/>
              <a:ext cx="11395" cy="1440"/>
            </a:xfrm>
            <a:prstGeom prst="rect">
              <a:avLst/>
            </a:prstGeom>
            <a:noFill/>
            <a:ln w="9525">
              <a:noFill/>
              <a:miter/>
            </a:ln>
          </p:spPr>
          <p:txBody>
            <a:bodyPr wrap="square">
              <a:spAutoFit/>
            </a:bodyPr>
            <a:lstStyle/>
            <a:p>
              <a:pPr marL="0" indent="406400" algn="l">
                <a:lnSpc>
                  <a:spcPct val="150000"/>
                </a:lnSpc>
              </a:pPr>
              <a:r>
                <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面向“高精尖”经济结构  深入探索国有资本</a:t>
              </a:r>
              <a:endPar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406400" algn="l">
                <a:lnSpc>
                  <a:spcPct val="150000"/>
                </a:lnSpc>
              </a:pPr>
              <a:r>
                <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支持前沿科技成果转化和高端产业布局的新路径</a:t>
              </a:r>
              <a:endPar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sp>
          <p:nvSpPr>
            <p:cNvPr id="13" name="文本框 12"/>
            <p:cNvSpPr txBox="1"/>
            <p:nvPr/>
          </p:nvSpPr>
          <p:spPr>
            <a:xfrm>
              <a:off x="4171" y="105"/>
              <a:ext cx="2313" cy="1337"/>
            </a:xfrm>
            <a:prstGeom prst="rect">
              <a:avLst/>
            </a:prstGeom>
            <a:noFill/>
            <a:ln w="9525">
              <a:noFill/>
              <a:miter/>
            </a:ln>
            <a:effectLst>
              <a:outerShdw blurRad="50800" dist="38100" dir="2700000" algn="tl" rotWithShape="0">
                <a:prstClr val="black">
                  <a:alpha val="40000"/>
                </a:prstClr>
              </a:outerShdw>
            </a:effectLst>
          </p:spPr>
          <p:txBody>
            <a:bodyPr wrap="square">
              <a:spAutoFit/>
            </a:bodyPr>
            <a:lstStyle/>
            <a:p>
              <a:pPr marL="0" indent="406400"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产 业</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406400"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投 资</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grpSp>
      <p:sp>
        <p:nvSpPr>
          <p:cNvPr id="15" name="文本框 14"/>
          <p:cNvSpPr txBox="1"/>
          <p:nvPr/>
        </p:nvSpPr>
        <p:spPr>
          <a:xfrm>
            <a:off x="6637655" y="3098165"/>
            <a:ext cx="5001260" cy="2560320"/>
          </a:xfrm>
          <a:prstGeom prst="rect">
            <a:avLst/>
          </a:prstGeom>
          <a:noFill/>
          <a:ln w="9525">
            <a:noFill/>
            <a:miter/>
          </a:ln>
        </p:spPr>
        <p:txBody>
          <a:bodyPr wrap="square">
            <a:spAutoFit/>
          </a:bodyPr>
          <a:lstStyle/>
          <a:p>
            <a:pPr marL="0" indent="0" algn="just">
              <a:lnSpc>
                <a:spcPct val="150000"/>
              </a:lnSpc>
            </a:pPr>
            <a:r>
              <a:rPr lang="zh-CN" altLang="en-US" sz="1600" b="0" u="none" dirty="0">
                <a:solidFill>
                  <a:schemeClr val="bg1"/>
                </a:solidFill>
                <a:latin typeface="微软雅黑" charset="0"/>
                <a:ea typeface="微软雅黑" charset="0"/>
                <a:cs typeface="仿宋_GB2312" charset="0"/>
              </a:rPr>
              <a:t>自成立以来，通过直投和基金方式累计投资产业项目</a:t>
            </a:r>
            <a:r>
              <a:rPr lang="zh-CN" altLang="en-US" sz="2800" b="1" u="none" dirty="0">
                <a:solidFill>
                  <a:schemeClr val="bg1"/>
                </a:solidFill>
                <a:latin typeface="微软雅黑" charset="0"/>
                <a:ea typeface="微软雅黑" charset="0"/>
                <a:cs typeface="仿宋_GB2312" charset="0"/>
              </a:rPr>
              <a:t>1</a:t>
            </a:r>
            <a:r>
              <a:rPr lang="en-US" sz="2800" b="1" u="none" dirty="0">
                <a:solidFill>
                  <a:schemeClr val="bg1"/>
                </a:solidFill>
                <a:latin typeface="微软雅黑" charset="0"/>
                <a:ea typeface="微软雅黑" charset="0"/>
                <a:cs typeface="仿宋_GB2312" charset="0"/>
              </a:rPr>
              <a:t>665</a:t>
            </a:r>
            <a:r>
              <a:rPr lang="zh-CN" altLang="en-US" sz="1600" b="0" u="none" dirty="0">
                <a:solidFill>
                  <a:schemeClr val="bg1"/>
                </a:solidFill>
                <a:latin typeface="微软雅黑" charset="0"/>
                <a:ea typeface="微软雅黑" charset="0"/>
                <a:cs typeface="仿宋_GB2312" charset="0"/>
              </a:rPr>
              <a:t>个，投资金额</a:t>
            </a:r>
            <a:r>
              <a:rPr lang="en-US" altLang="zh-CN" sz="2800" b="1" u="none" dirty="0">
                <a:solidFill>
                  <a:schemeClr val="bg1"/>
                </a:solidFill>
                <a:latin typeface="微软雅黑" charset="0"/>
                <a:ea typeface="微软雅黑" charset="0"/>
                <a:cs typeface="仿宋_GB2312" charset="0"/>
              </a:rPr>
              <a:t>381.8</a:t>
            </a:r>
            <a:r>
              <a:rPr lang="zh-CN" altLang="en-US" sz="1600" b="0" u="none" dirty="0">
                <a:solidFill>
                  <a:schemeClr val="bg1"/>
                </a:solidFill>
                <a:latin typeface="微软雅黑" charset="0"/>
                <a:ea typeface="微软雅黑" charset="0"/>
                <a:cs typeface="仿宋_GB2312" charset="0"/>
              </a:rPr>
              <a:t>亿元，立足中关村“高精尖”产业优势</a:t>
            </a:r>
            <a:r>
              <a:rPr lang="zh-CN" altLang="en-US" sz="1600" b="0" u="none" dirty="0" smtClean="0">
                <a:solidFill>
                  <a:schemeClr val="bg1"/>
                </a:solidFill>
                <a:latin typeface="微软雅黑" charset="0"/>
                <a:ea typeface="微软雅黑" charset="0"/>
                <a:cs typeface="仿宋_GB2312" charset="0"/>
              </a:rPr>
              <a:t>，</a:t>
            </a:r>
            <a:r>
              <a:rPr lang="zh-CN" altLang="en-US" sz="1600" dirty="0" smtClean="0">
                <a:solidFill>
                  <a:schemeClr val="bg1"/>
                </a:solidFill>
                <a:latin typeface="微软雅黑" charset="0"/>
                <a:ea typeface="微软雅黑" charset="0"/>
                <a:cs typeface="仿宋_GB2312" charset="0"/>
              </a:rPr>
              <a:t>谋划布局大</a:t>
            </a:r>
            <a:r>
              <a:rPr lang="zh-CN" altLang="en-US" sz="1600" dirty="0">
                <a:solidFill>
                  <a:schemeClr val="bg1"/>
                </a:solidFill>
                <a:latin typeface="微软雅黑" charset="0"/>
                <a:ea typeface="微软雅黑" charset="0"/>
                <a:cs typeface="仿宋_GB2312" charset="0"/>
              </a:rPr>
              <a:t>信息、大健康、大环保、大智造四大产</a:t>
            </a:r>
            <a:r>
              <a:rPr lang="zh-CN" altLang="en-US" sz="1600" b="0" u="none" dirty="0">
                <a:solidFill>
                  <a:schemeClr val="bg1"/>
                </a:solidFill>
                <a:latin typeface="微软雅黑" charset="0"/>
                <a:ea typeface="微软雅黑" charset="0"/>
                <a:cs typeface="仿宋_GB2312" charset="0"/>
              </a:rPr>
              <a:t>业集群。集中投向集成电路、物联网、云计算、智能交通、北斗导航、移动互联、精准医疗、原创药等大信息、大健康产业集群发展。</a:t>
            </a:r>
            <a:endParaRPr lang="zh-CN" altLang="en-US" sz="1600" b="0" u="none" dirty="0">
              <a:solidFill>
                <a:schemeClr val="bg1"/>
              </a:solidFill>
              <a:latin typeface="微软雅黑" charset="0"/>
              <a:ea typeface="微软雅黑" charset="0"/>
              <a:cs typeface="仿宋_GB2312" charset="0"/>
            </a:endParaRPr>
          </a:p>
        </p:txBody>
      </p:sp>
      <p:pic>
        <p:nvPicPr>
          <p:cNvPr id="9" name="图片 8" descr="未标题-23"/>
          <p:cNvPicPr>
            <a:picLocks noChangeAspect="1"/>
          </p:cNvPicPr>
          <p:nvPr/>
        </p:nvPicPr>
        <p:blipFill>
          <a:blip r:embed="rId3"/>
          <a:stretch>
            <a:fillRect/>
          </a:stretch>
        </p:blipFill>
        <p:spPr>
          <a:xfrm>
            <a:off x="728980" y="2839720"/>
            <a:ext cx="4905875" cy="2970530"/>
          </a:xfrm>
          <a:prstGeom prst="rect">
            <a:avLst/>
          </a:prstGeom>
        </p:spPr>
      </p:pic>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2" name="图片 11" descr="中关村发展集团标志反白"/>
            <p:cNvPicPr>
              <a:picLocks noChangeAspect="1"/>
            </p:cNvPicPr>
            <p:nvPr/>
          </p:nvPicPr>
          <p:blipFill>
            <a:blip r:embed="rId4" cstate="print"/>
            <a:srcRect t="83213"/>
            <a:stretch>
              <a:fillRect/>
            </a:stretch>
          </p:blipFill>
          <p:spPr>
            <a:xfrm>
              <a:off x="15400" y="411"/>
              <a:ext cx="3248" cy="552"/>
            </a:xfrm>
            <a:prstGeom prst="rect">
              <a:avLst/>
            </a:prstGeom>
            <a:effectLst/>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d927d177966495e846ad5ba4cb95dc3_mid"/>
          <p:cNvPicPr>
            <a:picLocks noChangeAspect="1"/>
          </p:cNvPicPr>
          <p:nvPr/>
        </p:nvPicPr>
        <p:blipFill>
          <a:blip r:embed="rId1"/>
          <a:stretch>
            <a:fillRect/>
          </a:stretch>
        </p:blipFill>
        <p:spPr>
          <a:xfrm>
            <a:off x="1349375" y="1527175"/>
            <a:ext cx="3111500" cy="1944370"/>
          </a:xfrm>
          <a:prstGeom prst="rect">
            <a:avLst/>
          </a:prstGeom>
          <a:effectLst>
            <a:outerShdw blurRad="50800" dist="38100" dir="5400000" algn="t" rotWithShape="0">
              <a:prstClr val="black">
                <a:alpha val="40000"/>
              </a:prstClr>
            </a:outerShdw>
          </a:effectLst>
        </p:spPr>
      </p:pic>
      <p:pic>
        <p:nvPicPr>
          <p:cNvPr id="10" name="图片 9" descr="xin_5030508141707609428853"/>
          <p:cNvPicPr>
            <a:picLocks noChangeAspect="1"/>
          </p:cNvPicPr>
          <p:nvPr/>
        </p:nvPicPr>
        <p:blipFill>
          <a:blip r:embed="rId2"/>
          <a:stretch>
            <a:fillRect/>
          </a:stretch>
        </p:blipFill>
        <p:spPr>
          <a:xfrm>
            <a:off x="1351280" y="3841115"/>
            <a:ext cx="3111500" cy="1944370"/>
          </a:xfrm>
          <a:prstGeom prst="rect">
            <a:avLst/>
          </a:prstGeom>
          <a:effectLst>
            <a:outerShdw blurRad="50800" dist="38100" dir="5400000" algn="t" rotWithShape="0">
              <a:prstClr val="black">
                <a:alpha val="40000"/>
              </a:prstClr>
            </a:outerShdw>
          </a:effectLst>
        </p:spPr>
      </p:pic>
      <p:pic>
        <p:nvPicPr>
          <p:cNvPr id="10242" name="图片 1"/>
          <p:cNvPicPr>
            <a:picLocks noChangeAspect="1" noChangeArrowheads="1"/>
          </p:cNvPicPr>
          <p:nvPr/>
        </p:nvPicPr>
        <p:blipFill>
          <a:blip r:embed="rId3" cstate="email"/>
          <a:srcRect b="10167"/>
          <a:stretch>
            <a:fillRect/>
          </a:stretch>
        </p:blipFill>
        <p:spPr bwMode="auto">
          <a:xfrm>
            <a:off x="4471670" y="12065"/>
            <a:ext cx="770890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4459605" y="-10795"/>
            <a:ext cx="7734935" cy="6882130"/>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36" name="Group 24"/>
          <p:cNvGrpSpPr/>
          <p:nvPr/>
        </p:nvGrpSpPr>
        <p:grpSpPr bwMode="auto">
          <a:xfrm>
            <a:off x="111124" y="95568"/>
            <a:ext cx="2342515" cy="1219835"/>
            <a:chOff x="24763" y="1270"/>
            <a:chExt cx="2342467" cy="1219832"/>
          </a:xfrm>
          <a:noFill/>
          <a:effectLst>
            <a:outerShdw blurRad="50800" dist="38100" dir="2700000" algn="tl" rotWithShape="0">
              <a:prstClr val="black">
                <a:alpha val="40000"/>
              </a:prstClr>
            </a:outerShdw>
          </a:effectLst>
        </p:grpSpPr>
        <p:sp>
          <p:nvSpPr>
            <p:cNvPr id="37" name="文本框 50"/>
            <p:cNvSpPr>
              <a:spLocks noChangeArrowheads="1"/>
            </p:cNvSpPr>
            <p:nvPr/>
          </p:nvSpPr>
          <p:spPr bwMode="auto">
            <a:xfrm>
              <a:off x="280670" y="1270"/>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02</a:t>
              </a:r>
              <a:endParaRPr lang="en-US" altLang="en-US" sz="5400" b="1">
                <a:solidFill>
                  <a:srgbClr val="3C7EBA"/>
                </a:solidFill>
                <a:latin typeface="Dotum" pitchFamily="34" charset="-127"/>
                <a:ea typeface="Dotum" pitchFamily="34" charset="-127"/>
                <a:sym typeface="Times New Roman" pitchFamily="18" charset="0"/>
              </a:endParaRPr>
            </a:p>
          </p:txBody>
        </p:sp>
        <p:sp>
          <p:nvSpPr>
            <p:cNvPr id="3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3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集团基本情况</a:t>
              </a:r>
              <a:endParaRPr lang="zh-CN" sz="1800" b="1">
                <a:solidFill>
                  <a:srgbClr val="3C7EBA"/>
                </a:solidFill>
                <a:latin typeface="微软雅黑" charset="0"/>
                <a:ea typeface="微软雅黑" charset="0"/>
                <a:sym typeface="Aparajita" pitchFamily="34" charset="0"/>
              </a:endParaRPr>
            </a:p>
          </p:txBody>
        </p:sp>
      </p:grpSp>
      <p:sp>
        <p:nvSpPr>
          <p:cNvPr id="4" name="文本框 3"/>
          <p:cNvSpPr txBox="1"/>
          <p:nvPr/>
        </p:nvSpPr>
        <p:spPr>
          <a:xfrm>
            <a:off x="5052060" y="4041140"/>
            <a:ext cx="6505575" cy="1815465"/>
          </a:xfrm>
          <a:prstGeom prst="rect">
            <a:avLst/>
          </a:prstGeom>
          <a:noFill/>
        </p:spPr>
        <p:txBody>
          <a:bodyPr wrap="square" rtlCol="0" anchor="t">
            <a:spAutoFit/>
          </a:bodyPr>
          <a:lstStyle/>
          <a:p>
            <a:pPr marL="0" indent="0" algn="just"/>
            <a:r>
              <a:rPr lang="zh-CN" altLang="en-US" sz="1600">
                <a:solidFill>
                  <a:schemeClr val="bg1"/>
                </a:solidFill>
                <a:latin typeface="微软雅黑" charset="0"/>
                <a:ea typeface="微软雅黑" charset="0"/>
                <a:cs typeface="仿宋_GB2312" charset="0"/>
                <a:sym typeface="+mn-ea"/>
              </a:rPr>
              <a:t>紧盯高校高精尖创新中心、紧盯海内外前沿技术、紧盯有影响力的企业、紧盯有影响力的投资机构，围绕项目、领军人才、团队和机制“四位一体”，集中力量支持了王中林、王晓东、施一公等一批海内外顶尖科学家开展科研成果转化。研究制定中关村原创前沿技术研究院（ZGC GIFT）设计方案，探索性提出“1+1+N”跨境创新模式。目前，已经对接斯坦福大学崔屹教授、北航李晓光教授、江雷院士、房建成院士等国内外顶尖专家团队。</a:t>
            </a:r>
            <a:endParaRPr lang="zh-CN" altLang="en-US" sz="1600">
              <a:solidFill>
                <a:schemeClr val="bg1"/>
              </a:solidFill>
              <a:latin typeface="微软雅黑" charset="0"/>
              <a:ea typeface="微软雅黑" charset="0"/>
              <a:cs typeface="仿宋_GB2312" charset="0"/>
              <a:sym typeface="+mn-ea"/>
            </a:endParaRPr>
          </a:p>
        </p:txBody>
      </p:sp>
      <p:sp>
        <p:nvSpPr>
          <p:cNvPr id="5" name="文本框 12291"/>
          <p:cNvSpPr txBox="1"/>
          <p:nvPr/>
        </p:nvSpPr>
        <p:spPr>
          <a:xfrm>
            <a:off x="5052060" y="3629025"/>
            <a:ext cx="6113145" cy="384810"/>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just" eaLnBrk="0" hangingPunct="0">
              <a:buFont typeface="Arial" charset="0"/>
              <a:buNone/>
            </a:pPr>
            <a:r>
              <a:rPr lang="zh-CN" altLang="en-US" b="1" dirty="0">
                <a:solidFill>
                  <a:schemeClr val="bg1"/>
                </a:solidFill>
                <a:latin typeface="微软雅黑" pitchFamily="34" charset="-122"/>
                <a:ea typeface="微软雅黑" pitchFamily="34" charset="-122"/>
                <a:sym typeface="华文细黑" pitchFamily="2" charset="-122"/>
              </a:rPr>
              <a:t>支持重大科技成果转化</a:t>
            </a:r>
            <a:endParaRPr lang="zh-CN" altLang="en-US" b="1" dirty="0">
              <a:solidFill>
                <a:schemeClr val="bg1"/>
              </a:solidFill>
              <a:latin typeface="微软雅黑" pitchFamily="34" charset="-122"/>
              <a:ea typeface="微软雅黑" pitchFamily="34" charset="-122"/>
              <a:sym typeface="华文细黑" pitchFamily="2" charset="-122"/>
            </a:endParaRPr>
          </a:p>
        </p:txBody>
      </p:sp>
      <p:sp>
        <p:nvSpPr>
          <p:cNvPr id="11" name="文本框 12291"/>
          <p:cNvSpPr txBox="1"/>
          <p:nvPr/>
        </p:nvSpPr>
        <p:spPr>
          <a:xfrm>
            <a:off x="5052060" y="1546860"/>
            <a:ext cx="5978525" cy="384810"/>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just" eaLnBrk="0" hangingPunct="0">
              <a:buFont typeface="Arial" charset="0"/>
              <a:buNone/>
            </a:pPr>
            <a:r>
              <a:rPr lang="zh-CN" altLang="en-US" b="1" dirty="0">
                <a:solidFill>
                  <a:schemeClr val="bg1"/>
                </a:solidFill>
                <a:latin typeface="微软雅黑" pitchFamily="34" charset="-122"/>
                <a:ea typeface="微软雅黑" pitchFamily="34" charset="-122"/>
                <a:sym typeface="华文细黑" pitchFamily="2" charset="-122"/>
              </a:rPr>
              <a:t>积极探索创新国有资本支持科技创新的方式</a:t>
            </a:r>
            <a:endParaRPr lang="zh-CN" altLang="en-US" b="1" dirty="0">
              <a:solidFill>
                <a:schemeClr val="bg1"/>
              </a:solidFill>
              <a:latin typeface="微软雅黑" pitchFamily="34" charset="-122"/>
              <a:ea typeface="微软雅黑" pitchFamily="34" charset="-122"/>
              <a:sym typeface="华文细黑" pitchFamily="2" charset="-122"/>
            </a:endParaRPr>
          </a:p>
        </p:txBody>
      </p:sp>
      <p:sp>
        <p:nvSpPr>
          <p:cNvPr id="13" name="文本框 12"/>
          <p:cNvSpPr txBox="1"/>
          <p:nvPr/>
        </p:nvSpPr>
        <p:spPr>
          <a:xfrm>
            <a:off x="5052060" y="1932305"/>
            <a:ext cx="6457950" cy="1083945"/>
          </a:xfrm>
          <a:prstGeom prst="rect">
            <a:avLst/>
          </a:prstGeom>
          <a:noFill/>
        </p:spPr>
        <p:txBody>
          <a:bodyPr wrap="square" rtlCol="0" anchor="t">
            <a:spAutoFit/>
          </a:bodyPr>
          <a:lstStyle/>
          <a:p>
            <a:pPr lvl="0" algn="just" eaLnBrk="0" hangingPunct="0">
              <a:buFont typeface="Arial" charset="0"/>
              <a:buNone/>
            </a:pPr>
            <a:r>
              <a:rPr lang="zh-CN" altLang="en-US" sz="1600" dirty="0">
                <a:solidFill>
                  <a:schemeClr val="bg1"/>
                </a:solidFill>
                <a:latin typeface="微软雅黑" charset="0"/>
                <a:ea typeface="微软雅黑" charset="0"/>
                <a:sym typeface="华文细黑" pitchFamily="2" charset="-122"/>
              </a:rPr>
              <a:t>将以往无偿资助科技项目研发、科技成果转化和产业化项目的财政资金，转变为不以盈利为目的的股权投资，采取代持政府资金、股权投资、委贷附认股权投资、共有知识产权投资等多种投资模式，实现了资金的循环使用和使用效能最大化，大大提升了政府资金支持效能。</a:t>
            </a:r>
            <a:endParaRPr lang="zh-CN" altLang="en-US" sz="1600" dirty="0">
              <a:solidFill>
                <a:schemeClr val="bg1"/>
              </a:solidFill>
              <a:latin typeface="微软雅黑" charset="0"/>
              <a:ea typeface="微软雅黑" charset="0"/>
              <a:sym typeface="华文细黑" pitchFamily="2" charset="-122"/>
            </a:endParaRPr>
          </a:p>
        </p:txBody>
      </p:sp>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2" name="图片 11" descr="中关村发展集团标志反白"/>
            <p:cNvPicPr>
              <a:picLocks noChangeAspect="1"/>
            </p:cNvPicPr>
            <p:nvPr/>
          </p:nvPicPr>
          <p:blipFill>
            <a:blip r:embed="rId4" cstate="print"/>
            <a:srcRect t="83213"/>
            <a:stretch>
              <a:fillRect/>
            </a:stretch>
          </p:blipFill>
          <p:spPr>
            <a:xfrm>
              <a:off x="15400" y="411"/>
              <a:ext cx="3248" cy="552"/>
            </a:xfrm>
            <a:prstGeom prst="rect">
              <a:avLst/>
            </a:prstGeom>
            <a:effectLst/>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58524231575011191"/>
          <p:cNvPicPr>
            <a:picLocks noChangeAspect="1"/>
          </p:cNvPicPr>
          <p:nvPr/>
        </p:nvPicPr>
        <p:blipFill>
          <a:blip r:embed="rId1"/>
          <a:stretch>
            <a:fillRect/>
          </a:stretch>
        </p:blipFill>
        <p:spPr>
          <a:xfrm>
            <a:off x="1347470" y="1511300"/>
            <a:ext cx="3111500" cy="1966595"/>
          </a:xfrm>
          <a:prstGeom prst="rect">
            <a:avLst/>
          </a:prstGeom>
          <a:effectLst>
            <a:outerShdw blurRad="50800" dist="38100" dir="2700000" algn="tl" rotWithShape="0">
              <a:prstClr val="black">
                <a:alpha val="40000"/>
              </a:prstClr>
            </a:outerShdw>
          </a:effectLst>
        </p:spPr>
      </p:pic>
      <p:pic>
        <p:nvPicPr>
          <p:cNvPr id="7" name="图片 6" descr="10集成电路设计园"/>
          <p:cNvPicPr>
            <a:picLocks noChangeAspect="1"/>
          </p:cNvPicPr>
          <p:nvPr/>
        </p:nvPicPr>
        <p:blipFill>
          <a:blip r:embed="rId2" cstate="print"/>
          <a:stretch>
            <a:fillRect/>
          </a:stretch>
        </p:blipFill>
        <p:spPr>
          <a:xfrm>
            <a:off x="1352550" y="3818255"/>
            <a:ext cx="3111500" cy="1966595"/>
          </a:xfrm>
          <a:prstGeom prst="rect">
            <a:avLst/>
          </a:prstGeom>
        </p:spPr>
      </p:pic>
      <p:pic>
        <p:nvPicPr>
          <p:cNvPr id="10242" name="图片 1"/>
          <p:cNvPicPr>
            <a:picLocks noChangeAspect="1" noChangeArrowheads="1"/>
          </p:cNvPicPr>
          <p:nvPr/>
        </p:nvPicPr>
        <p:blipFill>
          <a:blip r:embed="rId3" cstate="email"/>
          <a:srcRect b="10167"/>
          <a:stretch>
            <a:fillRect/>
          </a:stretch>
        </p:blipFill>
        <p:spPr bwMode="auto">
          <a:xfrm>
            <a:off x="4471670" y="12065"/>
            <a:ext cx="770890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4459605" y="-10795"/>
            <a:ext cx="7734935" cy="6882130"/>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36" name="Group 24"/>
          <p:cNvGrpSpPr/>
          <p:nvPr/>
        </p:nvGrpSpPr>
        <p:grpSpPr bwMode="auto">
          <a:xfrm>
            <a:off x="111124" y="95568"/>
            <a:ext cx="2342515" cy="1219835"/>
            <a:chOff x="24763" y="1270"/>
            <a:chExt cx="2342467" cy="1219832"/>
          </a:xfrm>
          <a:noFill/>
          <a:effectLst>
            <a:outerShdw blurRad="50800" dist="38100" dir="2700000" algn="tl" rotWithShape="0">
              <a:prstClr val="black">
                <a:alpha val="40000"/>
              </a:prstClr>
            </a:outerShdw>
          </a:effectLst>
        </p:grpSpPr>
        <p:sp>
          <p:nvSpPr>
            <p:cNvPr id="37" name="文本框 50"/>
            <p:cNvSpPr>
              <a:spLocks noChangeArrowheads="1"/>
            </p:cNvSpPr>
            <p:nvPr/>
          </p:nvSpPr>
          <p:spPr bwMode="auto">
            <a:xfrm>
              <a:off x="280670" y="1270"/>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02</a:t>
              </a:r>
              <a:endParaRPr lang="en-US" altLang="en-US" sz="5400" b="1">
                <a:solidFill>
                  <a:srgbClr val="3C7EBA"/>
                </a:solidFill>
                <a:latin typeface="Dotum" pitchFamily="34" charset="-127"/>
                <a:ea typeface="Dotum" pitchFamily="34" charset="-127"/>
                <a:sym typeface="Times New Roman" pitchFamily="18" charset="0"/>
              </a:endParaRPr>
            </a:p>
          </p:txBody>
        </p:sp>
        <p:sp>
          <p:nvSpPr>
            <p:cNvPr id="3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3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集团基本情况</a:t>
              </a:r>
              <a:endParaRPr lang="zh-CN" sz="1800" b="1">
                <a:solidFill>
                  <a:srgbClr val="3C7EBA"/>
                </a:solidFill>
                <a:latin typeface="微软雅黑" charset="0"/>
                <a:ea typeface="微软雅黑" charset="0"/>
                <a:sym typeface="Aparajita" pitchFamily="34" charset="0"/>
              </a:endParaRPr>
            </a:p>
          </p:txBody>
        </p:sp>
      </p:grpSp>
      <p:sp>
        <p:nvSpPr>
          <p:cNvPr id="100" name="文本框 99"/>
          <p:cNvSpPr txBox="1"/>
          <p:nvPr/>
        </p:nvSpPr>
        <p:spPr>
          <a:xfrm>
            <a:off x="5052060" y="1817370"/>
            <a:ext cx="6534785" cy="840105"/>
          </a:xfrm>
          <a:prstGeom prst="rect">
            <a:avLst/>
          </a:prstGeom>
          <a:noFill/>
          <a:ln w="9525">
            <a:noFill/>
            <a:miter/>
          </a:ln>
        </p:spPr>
        <p:txBody>
          <a:bodyPr wrap="square">
            <a:spAutoFit/>
          </a:bodyPr>
          <a:lstStyle/>
          <a:p>
            <a:pPr marL="0" indent="0" algn="just"/>
            <a:r>
              <a:rPr lang="zh-CN" altLang="en-US" sz="1600" b="0" u="none" dirty="0" smtClean="0">
                <a:solidFill>
                  <a:schemeClr val="bg1"/>
                </a:solidFill>
                <a:latin typeface="微软雅黑" charset="0"/>
                <a:ea typeface="微软雅黑" charset="0"/>
                <a:cs typeface="仿宋_GB2312" charset="0"/>
              </a:rPr>
              <a:t>打造</a:t>
            </a:r>
            <a:r>
              <a:rPr sz="1600" b="0" u="none" dirty="0" smtClean="0">
                <a:solidFill>
                  <a:schemeClr val="bg1"/>
                </a:solidFill>
                <a:latin typeface="微软雅黑" charset="0"/>
                <a:ea typeface="微软雅黑" charset="0"/>
                <a:cs typeface="仿宋_GB2312" charset="0"/>
              </a:rPr>
              <a:t>集团主导的市场化投资平台</a:t>
            </a:r>
            <a:r>
              <a:rPr sz="1600" b="0" u="none" dirty="0">
                <a:solidFill>
                  <a:schemeClr val="bg1"/>
                </a:solidFill>
                <a:latin typeface="微软雅黑" charset="0"/>
                <a:ea typeface="微软雅黑" charset="0"/>
                <a:cs typeface="仿宋_GB2312" charset="0"/>
              </a:rPr>
              <a:t>——</a:t>
            </a:r>
            <a:r>
              <a:rPr sz="1600" b="0" u="none" dirty="0" smtClean="0">
                <a:solidFill>
                  <a:schemeClr val="bg1"/>
                </a:solidFill>
                <a:latin typeface="微软雅黑" charset="0"/>
                <a:ea typeface="微软雅黑" charset="0"/>
                <a:cs typeface="仿宋_GB2312" charset="0"/>
              </a:rPr>
              <a:t>中发展创投</a:t>
            </a:r>
            <a:r>
              <a:rPr lang="zh-CN" altLang="en-US" sz="1600" dirty="0" smtClean="0">
                <a:solidFill>
                  <a:schemeClr val="bg1"/>
                </a:solidFill>
                <a:latin typeface="微软雅黑" charset="0"/>
                <a:ea typeface="微软雅黑" charset="0"/>
                <a:cs typeface="仿宋_GB2312" charset="0"/>
              </a:rPr>
              <a:t>，设立</a:t>
            </a:r>
            <a:r>
              <a:rPr sz="1600" b="0" u="none" dirty="0" smtClean="0">
                <a:solidFill>
                  <a:schemeClr val="bg1"/>
                </a:solidFill>
                <a:latin typeface="微软雅黑" charset="0"/>
                <a:ea typeface="微软雅黑" charset="0"/>
                <a:cs typeface="仿宋_GB2312" charset="0"/>
              </a:rPr>
              <a:t>集团主导的市场化投资基金</a:t>
            </a:r>
            <a:r>
              <a:rPr sz="1600" b="0" u="none" dirty="0">
                <a:solidFill>
                  <a:schemeClr val="bg1"/>
                </a:solidFill>
                <a:latin typeface="微软雅黑" charset="0"/>
                <a:ea typeface="微软雅黑" charset="0"/>
                <a:cs typeface="仿宋_GB2312" charset="0"/>
              </a:rPr>
              <a:t>——“启航基金”，有效解决集团投资长期面临的体制机制约束问题，成功探索了国有资本开展创业投资的新通道。</a:t>
            </a:r>
            <a:endParaRPr sz="1600" b="0" u="none" dirty="0">
              <a:solidFill>
                <a:schemeClr val="bg1"/>
              </a:solidFill>
              <a:latin typeface="微软雅黑" charset="0"/>
              <a:ea typeface="微软雅黑" charset="0"/>
              <a:cs typeface="仿宋_GB2312" charset="0"/>
            </a:endParaRPr>
          </a:p>
        </p:txBody>
      </p:sp>
      <p:sp>
        <p:nvSpPr>
          <p:cNvPr id="4" name="文本框 3"/>
          <p:cNvSpPr txBox="1"/>
          <p:nvPr/>
        </p:nvSpPr>
        <p:spPr>
          <a:xfrm>
            <a:off x="5052060" y="3393440"/>
            <a:ext cx="6505575" cy="2693045"/>
          </a:xfrm>
          <a:prstGeom prst="rect">
            <a:avLst/>
          </a:prstGeom>
          <a:noFill/>
        </p:spPr>
        <p:txBody>
          <a:bodyPr wrap="square" rtlCol="0" anchor="t">
            <a:spAutoFit/>
          </a:bodyPr>
          <a:lstStyle/>
          <a:p>
            <a:pPr marL="0" indent="0" algn="just" eaLnBrk="1" latinLnBrk="0" hangingPunct="1">
              <a:spcBef>
                <a:spcPts val="600"/>
              </a:spcBef>
            </a:pPr>
            <a:r>
              <a:rPr lang="zh-CN" altLang="en-US" sz="1600" dirty="0">
                <a:solidFill>
                  <a:schemeClr val="bg1"/>
                </a:solidFill>
                <a:latin typeface="微软雅黑" charset="0"/>
                <a:ea typeface="微软雅黑" charset="0"/>
                <a:cs typeface="仿宋_GB2312" charset="0"/>
                <a:sym typeface="+mn-ea"/>
              </a:rPr>
              <a:t>把目光瞄向战略性新兴产业的重点领域、高成长企业和产业链，积极谋划布局</a:t>
            </a:r>
            <a:r>
              <a:rPr lang="zh-CN" altLang="en-US" sz="1800" b="1" dirty="0">
                <a:solidFill>
                  <a:schemeClr val="bg1"/>
                </a:solidFill>
                <a:latin typeface="微软雅黑" charset="0"/>
                <a:ea typeface="微软雅黑" charset="0"/>
                <a:cs typeface="仿宋_GB2312" charset="0"/>
                <a:sym typeface="+mn-ea"/>
              </a:rPr>
              <a:t>大信息、大健康、大环保、大智造</a:t>
            </a:r>
            <a:r>
              <a:rPr lang="zh-CN" altLang="en-US" sz="1600" dirty="0">
                <a:solidFill>
                  <a:schemeClr val="bg1"/>
                </a:solidFill>
                <a:latin typeface="微软雅黑" charset="0"/>
                <a:ea typeface="微软雅黑" charset="0"/>
                <a:cs typeface="仿宋_GB2312" charset="0"/>
                <a:sym typeface="+mn-ea"/>
              </a:rPr>
              <a:t>产业集群</a:t>
            </a:r>
            <a:r>
              <a:rPr lang="zh-CN" altLang="en-US" sz="1600" dirty="0" smtClean="0">
                <a:solidFill>
                  <a:schemeClr val="bg1"/>
                </a:solidFill>
                <a:latin typeface="微软雅黑" charset="0"/>
                <a:ea typeface="微软雅黑" charset="0"/>
                <a:cs typeface="仿宋_GB2312" charset="0"/>
                <a:sym typeface="+mn-ea"/>
              </a:rPr>
              <a:t>，集中</a:t>
            </a:r>
            <a:r>
              <a:rPr lang="zh-CN" altLang="en-US" sz="1600" dirty="0">
                <a:solidFill>
                  <a:schemeClr val="bg1"/>
                </a:solidFill>
                <a:latin typeface="微软雅黑" charset="0"/>
                <a:ea typeface="微软雅黑" charset="0"/>
                <a:cs typeface="仿宋_GB2312" charset="0"/>
                <a:sym typeface="+mn-ea"/>
              </a:rPr>
              <a:t>投向集成电路、云计算、智能交通、北斗导航、移动互联网、精准医疗、原创药等中关村重点产业，所投资的一批项目已经逐渐成长为行业领军企业。</a:t>
            </a:r>
            <a:endParaRPr lang="zh-CN" altLang="en-US" sz="1600" dirty="0">
              <a:solidFill>
                <a:schemeClr val="bg1"/>
              </a:solidFill>
              <a:latin typeface="微软雅黑" charset="0"/>
              <a:ea typeface="微软雅黑" charset="0"/>
              <a:cs typeface="仿宋_GB2312" charset="0"/>
              <a:sym typeface="+mn-ea"/>
            </a:endParaRPr>
          </a:p>
          <a:p>
            <a:pPr marL="0" indent="0" algn="just" eaLnBrk="1" latinLnBrk="0" hangingPunct="1">
              <a:spcBef>
                <a:spcPts val="600"/>
              </a:spcBef>
            </a:pPr>
            <a:r>
              <a:rPr lang="zh-CN" altLang="en-US" sz="1600" dirty="0">
                <a:solidFill>
                  <a:schemeClr val="bg1"/>
                </a:solidFill>
                <a:latin typeface="微软雅黑" charset="0"/>
                <a:ea typeface="微软雅黑" charset="0"/>
                <a:cs typeface="仿宋_GB2312" charset="0"/>
                <a:sym typeface="+mn-ea"/>
              </a:rPr>
              <a:t>多措并举打造世界水平的</a:t>
            </a:r>
            <a:r>
              <a:rPr lang="zh-CN" altLang="en-US" sz="1800" b="1" dirty="0">
                <a:solidFill>
                  <a:schemeClr val="bg1"/>
                </a:solidFill>
                <a:latin typeface="微软雅黑" charset="0"/>
                <a:ea typeface="微软雅黑" charset="0"/>
                <a:cs typeface="仿宋_GB2312" charset="0"/>
                <a:sym typeface="+mn-ea"/>
              </a:rPr>
              <a:t>集成电路产业链</a:t>
            </a:r>
            <a:r>
              <a:rPr lang="zh-CN" altLang="en-US" sz="1600" dirty="0">
                <a:solidFill>
                  <a:schemeClr val="bg1"/>
                </a:solidFill>
                <a:latin typeface="微软雅黑" charset="0"/>
                <a:ea typeface="微软雅黑" charset="0"/>
                <a:cs typeface="仿宋_GB2312" charset="0"/>
                <a:sym typeface="+mn-ea"/>
              </a:rPr>
              <a:t>。通过直投、基金、园区、服务平台等多手段联动，全力服务支撑国家集成电路产业大战略，支持中芯二期发展，通过集成电路基金完成对美国OV项目、瑞典Silex项目的收购，支持北京君正收购北京豪威和思比科，在海淀区建设集成电路设计园，在河北正定建设集成电路封测基地，打造中关村芯园公共技术服务平台，全面提升集成电路产业综合运营能力。</a:t>
            </a:r>
            <a:endParaRPr lang="zh-CN" altLang="en-US" sz="1600" dirty="0">
              <a:solidFill>
                <a:schemeClr val="bg1"/>
              </a:solidFill>
              <a:latin typeface="微软雅黑" charset="0"/>
              <a:ea typeface="微软雅黑" charset="0"/>
              <a:cs typeface="仿宋_GB2312" charset="0"/>
              <a:sym typeface="+mn-ea"/>
            </a:endParaRPr>
          </a:p>
        </p:txBody>
      </p:sp>
      <p:sp>
        <p:nvSpPr>
          <p:cNvPr id="5" name="文本框 12291"/>
          <p:cNvSpPr txBox="1"/>
          <p:nvPr/>
        </p:nvSpPr>
        <p:spPr>
          <a:xfrm>
            <a:off x="5052060" y="3023235"/>
            <a:ext cx="6113145" cy="384810"/>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just" eaLnBrk="0" hangingPunct="0">
              <a:buFont typeface="Arial" charset="0"/>
              <a:buNone/>
            </a:pPr>
            <a:r>
              <a:rPr lang="zh-CN" altLang="en-US" b="1" dirty="0">
                <a:solidFill>
                  <a:schemeClr val="bg1"/>
                </a:solidFill>
                <a:latin typeface="微软雅黑" pitchFamily="34" charset="-122"/>
                <a:ea typeface="微软雅黑" pitchFamily="34" charset="-122"/>
                <a:sym typeface="华文细黑" pitchFamily="2" charset="-122"/>
              </a:rPr>
              <a:t>积极布局“高精尖”产业集群</a:t>
            </a:r>
            <a:endParaRPr lang="zh-CN" altLang="en-US" b="1" dirty="0">
              <a:solidFill>
                <a:schemeClr val="bg1"/>
              </a:solidFill>
              <a:latin typeface="微软雅黑" pitchFamily="34" charset="-122"/>
              <a:ea typeface="微软雅黑" pitchFamily="34" charset="-122"/>
              <a:sym typeface="华文细黑" pitchFamily="2" charset="-122"/>
            </a:endParaRPr>
          </a:p>
        </p:txBody>
      </p:sp>
      <p:sp>
        <p:nvSpPr>
          <p:cNvPr id="16" name="文本框 12291"/>
          <p:cNvSpPr txBox="1"/>
          <p:nvPr/>
        </p:nvSpPr>
        <p:spPr>
          <a:xfrm>
            <a:off x="5051425" y="1443990"/>
            <a:ext cx="3922395" cy="384810"/>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just" eaLnBrk="0" hangingPunct="0">
              <a:buFont typeface="Arial" charset="0"/>
              <a:buNone/>
            </a:pPr>
            <a:r>
              <a:rPr lang="zh-CN" altLang="en-US" b="1" dirty="0">
                <a:solidFill>
                  <a:schemeClr val="bg1"/>
                </a:solidFill>
                <a:latin typeface="微软雅黑" pitchFamily="34" charset="-122"/>
                <a:ea typeface="微软雅黑" pitchFamily="34" charset="-122"/>
                <a:sym typeface="华文细黑" pitchFamily="2" charset="-122"/>
              </a:rPr>
              <a:t>搭建市场化投资全新平台</a:t>
            </a:r>
            <a:endParaRPr lang="zh-CN" altLang="en-US" b="1" dirty="0">
              <a:solidFill>
                <a:schemeClr val="bg1"/>
              </a:solidFill>
              <a:latin typeface="微软雅黑" pitchFamily="34" charset="-122"/>
              <a:ea typeface="微软雅黑" pitchFamily="34" charset="-122"/>
              <a:sym typeface="华文细黑" pitchFamily="2" charset="-122"/>
            </a:endParaRPr>
          </a:p>
        </p:txBody>
      </p:sp>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2" name="图片 11" descr="中关村发展集团标志反白"/>
            <p:cNvPicPr>
              <a:picLocks noChangeAspect="1"/>
            </p:cNvPicPr>
            <p:nvPr/>
          </p:nvPicPr>
          <p:blipFill>
            <a:blip r:embed="rId4" cstate="print"/>
            <a:srcRect t="83213"/>
            <a:stretch>
              <a:fillRect/>
            </a:stretch>
          </p:blipFill>
          <p:spPr>
            <a:xfrm>
              <a:off x="15400" y="411"/>
              <a:ext cx="3248" cy="552"/>
            </a:xfrm>
            <a:prstGeom prst="rect">
              <a:avLst/>
            </a:prstGeom>
            <a:effectLst/>
          </p:spPr>
        </p:pic>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079390" y="2489969"/>
            <a:ext cx="6124575" cy="4081646"/>
            <a:chOff x="7787" y="5610"/>
            <a:chExt cx="11457" cy="4488"/>
          </a:xfrm>
        </p:grpSpPr>
        <p:pic>
          <p:nvPicPr>
            <p:cNvPr id="10242" name="图片 1"/>
            <p:cNvPicPr>
              <a:picLocks noChangeAspect="1" noChangeArrowheads="1"/>
            </p:cNvPicPr>
            <p:nvPr/>
          </p:nvPicPr>
          <p:blipFill>
            <a:blip r:embed="rId1" cstate="email"/>
            <a:srcRect b="10167"/>
            <a:stretch>
              <a:fillRect/>
            </a:stretch>
          </p:blipFill>
          <p:spPr bwMode="auto">
            <a:xfrm>
              <a:off x="7798" y="5620"/>
              <a:ext cx="11428" cy="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7787" y="5610"/>
              <a:ext cx="11457" cy="4488"/>
            </a:xfrm>
            <a:prstGeom prst="rect">
              <a:avLst/>
            </a:prstGeom>
            <a:solidFill>
              <a:srgbClr val="3C7EBA">
                <a:alpha val="93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pic>
        <p:nvPicPr>
          <p:cNvPr id="9" name="图片 8" descr="fintech1"/>
          <p:cNvPicPr>
            <a:picLocks noChangeAspect="1"/>
          </p:cNvPicPr>
          <p:nvPr/>
        </p:nvPicPr>
        <p:blipFill>
          <a:blip r:embed="rId2"/>
          <a:srcRect/>
          <a:stretch>
            <a:fillRect/>
          </a:stretch>
        </p:blipFill>
        <p:spPr>
          <a:xfrm>
            <a:off x="3175" y="-6350"/>
            <a:ext cx="12198985" cy="2291715"/>
          </a:xfrm>
          <a:prstGeom prst="rect">
            <a:avLst/>
          </a:prstGeom>
        </p:spPr>
      </p:pic>
      <p:grpSp>
        <p:nvGrpSpPr>
          <p:cNvPr id="3" name="Group 24"/>
          <p:cNvGrpSpPr/>
          <p:nvPr/>
        </p:nvGrpSpPr>
        <p:grpSpPr bwMode="auto">
          <a:xfrm>
            <a:off x="111124" y="105093"/>
            <a:ext cx="2342515" cy="1219835"/>
            <a:chOff x="24763" y="10795"/>
            <a:chExt cx="2342467" cy="1219832"/>
          </a:xfrm>
          <a:effectLst>
            <a:outerShdw blurRad="50800" dist="38100" dir="2700000" algn="tl" rotWithShape="0">
              <a:prstClr val="black">
                <a:alpha val="40000"/>
              </a:prstClr>
            </a:outerShdw>
          </a:effectLst>
        </p:grpSpPr>
        <p:sp>
          <p:nvSpPr>
            <p:cNvPr id="5"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02</a:t>
              </a:r>
              <a:endParaRPr lang="en-US" sz="5400" b="1">
                <a:solidFill>
                  <a:schemeClr val="bg1"/>
                </a:solidFill>
                <a:latin typeface="Dotum" pitchFamily="34" charset="-127"/>
                <a:ea typeface="Dotum" pitchFamily="34" charset="-127"/>
                <a:sym typeface="Times New Roman" pitchFamily="18" charset="0"/>
              </a:endParaRPr>
            </a:p>
          </p:txBody>
        </p:sp>
        <p:sp>
          <p:nvSpPr>
            <p:cNvPr id="18"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 name="文本框 52"/>
            <p:cNvSpPr>
              <a:spLocks noChangeArrowheads="1"/>
            </p:cNvSpPr>
            <p:nvPr/>
          </p:nvSpPr>
          <p:spPr bwMode="auto">
            <a:xfrm>
              <a:off x="24763" y="845818"/>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集团基本情况</a:t>
              </a:r>
              <a:endParaRPr lang="zh-CN" sz="1800" b="1">
                <a:solidFill>
                  <a:schemeClr val="bg1"/>
                </a:solidFill>
                <a:latin typeface="微软雅黑" charset="0"/>
                <a:ea typeface="微软雅黑" charset="0"/>
                <a:sym typeface="Aparajita" pitchFamily="34" charset="0"/>
              </a:endParaRPr>
            </a:p>
          </p:txBody>
        </p:sp>
      </p:grpSp>
      <p:grpSp>
        <p:nvGrpSpPr>
          <p:cNvPr id="2" name="组合 1"/>
          <p:cNvGrpSpPr/>
          <p:nvPr/>
        </p:nvGrpSpPr>
        <p:grpSpPr>
          <a:xfrm>
            <a:off x="-582930" y="1309370"/>
            <a:ext cx="8844280" cy="975360"/>
            <a:chOff x="-918" y="3552"/>
            <a:chExt cx="13928" cy="1536"/>
          </a:xfrm>
        </p:grpSpPr>
        <p:sp>
          <p:nvSpPr>
            <p:cNvPr id="9225" name="平行四边形 5"/>
            <p:cNvSpPr>
              <a:spLocks noChangeArrowheads="1"/>
            </p:cNvSpPr>
            <p:nvPr/>
          </p:nvSpPr>
          <p:spPr bwMode="auto">
            <a:xfrm flipH="1">
              <a:off x="2605" y="3611"/>
              <a:ext cx="10065" cy="1477"/>
            </a:xfrm>
            <a:prstGeom prst="parallelogram">
              <a:avLst>
                <a:gd name="adj" fmla="val 62123"/>
              </a:avLst>
            </a:prstGeom>
            <a:solidFill>
              <a:srgbClr val="3C7EBA">
                <a:alpha val="87000"/>
              </a:srgbClr>
            </a:solidFill>
            <a:ln>
              <a:noFill/>
            </a:ln>
            <a:effectLst/>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2400">
                <a:solidFill>
                  <a:srgbClr val="FFFFFF"/>
                </a:solidFill>
                <a:latin typeface="Aparajita" pitchFamily="34" charset="0"/>
                <a:sym typeface="Aparajita" pitchFamily="34" charset="0"/>
              </a:endParaRPr>
            </a:p>
          </p:txBody>
        </p:sp>
        <p:sp>
          <p:nvSpPr>
            <p:cNvPr id="9224" name="平行四边形 4"/>
            <p:cNvSpPr>
              <a:spLocks noChangeArrowheads="1"/>
            </p:cNvSpPr>
            <p:nvPr/>
          </p:nvSpPr>
          <p:spPr bwMode="auto">
            <a:xfrm flipH="1">
              <a:off x="-918" y="3611"/>
              <a:ext cx="4459" cy="1477"/>
            </a:xfrm>
            <a:prstGeom prst="parallelogram">
              <a:avLst>
                <a:gd name="adj" fmla="val 62155"/>
              </a:avLst>
            </a:prstGeom>
            <a:solidFill>
              <a:srgbClr val="15D1FF">
                <a:alpha val="87000"/>
              </a:srgbClr>
            </a:solidFill>
            <a:ln>
              <a:noFill/>
            </a:ln>
            <a:effectLst/>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2400">
                <a:solidFill>
                  <a:srgbClr val="FFFFFF"/>
                </a:solidFill>
                <a:latin typeface="Aparajita" pitchFamily="34" charset="0"/>
                <a:sym typeface="Aparajita" pitchFamily="34" charset="0"/>
              </a:endParaRPr>
            </a:p>
          </p:txBody>
        </p:sp>
        <p:sp>
          <p:nvSpPr>
            <p:cNvPr id="100" name="文本框 99"/>
            <p:cNvSpPr txBox="1"/>
            <p:nvPr/>
          </p:nvSpPr>
          <p:spPr>
            <a:xfrm>
              <a:off x="4003" y="3552"/>
              <a:ext cx="9007" cy="1440"/>
            </a:xfrm>
            <a:prstGeom prst="rect">
              <a:avLst/>
            </a:prstGeom>
            <a:noFill/>
            <a:ln w="9525">
              <a:noFill/>
              <a:miter/>
            </a:ln>
          </p:spPr>
          <p:txBody>
            <a:bodyPr wrap="square">
              <a:spAutoFit/>
            </a:bodyPr>
            <a:lstStyle/>
            <a:p>
              <a:pPr marL="0" indent="0" algn="l">
                <a:lnSpc>
                  <a:spcPct val="150000"/>
                </a:lnSpc>
              </a:pPr>
              <a:r>
                <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面向大众创业、万众创新新需求</a:t>
              </a:r>
              <a:endPar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0" algn="l">
                <a:lnSpc>
                  <a:spcPct val="150000"/>
                </a:lnSpc>
              </a:pPr>
              <a:r>
                <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建立一体化科技金融服务体系</a:t>
              </a:r>
              <a:endPar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sp>
          <p:nvSpPr>
            <p:cNvPr id="13" name="文本框 12"/>
            <p:cNvSpPr txBox="1"/>
            <p:nvPr/>
          </p:nvSpPr>
          <p:spPr>
            <a:xfrm>
              <a:off x="972" y="3678"/>
              <a:ext cx="2313" cy="1337"/>
            </a:xfrm>
            <a:prstGeom prst="rect">
              <a:avLst/>
            </a:prstGeom>
            <a:noFill/>
            <a:ln w="9525">
              <a:noFill/>
              <a:miter/>
            </a:ln>
            <a:effectLst>
              <a:outerShdw blurRad="50800" dist="38100" dir="2700000" algn="tl" rotWithShape="0">
                <a:prstClr val="black">
                  <a:alpha val="40000"/>
                </a:prstClr>
              </a:outerShdw>
            </a:effectLst>
          </p:spPr>
          <p:txBody>
            <a:bodyPr wrap="square">
              <a:spAutoFit/>
            </a:bodyPr>
            <a:lstStyle/>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科 技</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金 融</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grpSp>
      <p:sp>
        <p:nvSpPr>
          <p:cNvPr id="16" name="文本框 15"/>
          <p:cNvSpPr txBox="1"/>
          <p:nvPr/>
        </p:nvSpPr>
        <p:spPr>
          <a:xfrm>
            <a:off x="6341110" y="3022600"/>
            <a:ext cx="5535930" cy="3322320"/>
          </a:xfrm>
          <a:prstGeom prst="rect">
            <a:avLst/>
          </a:prstGeom>
          <a:noFill/>
          <a:ln w="9525">
            <a:noFill/>
            <a:miter/>
          </a:ln>
        </p:spPr>
        <p:txBody>
          <a:bodyPr wrap="square">
            <a:spAutoFit/>
          </a:bodyPr>
          <a:lstStyle/>
          <a:p>
            <a:pPr marL="0" indent="0" algn="just" eaLnBrk="1" latinLnBrk="0" hangingPunct="1">
              <a:lnSpc>
                <a:spcPts val="2120"/>
              </a:lnSpc>
            </a:pPr>
            <a:r>
              <a:rPr sz="1600" b="0" u="none">
                <a:solidFill>
                  <a:schemeClr val="bg1"/>
                </a:solidFill>
                <a:latin typeface="微软雅黑" charset="0"/>
                <a:ea typeface="微软雅黑" charset="0"/>
                <a:cs typeface="仿宋_GB2312" charset="0"/>
              </a:rPr>
              <a:t>成立以来，科技金融业务服务科技企业超过2.5万家，提供融资规模超过1700亿元。科技担保新增项目4564个，年担保规模达到328.7亿元；科技租赁新增项目207个，年投放额超过26亿元；科技小贷新增项目427个，年放贷额23.9亿元，贷款余额名列北京市第一。创造性推出领创金融服务，着力打造“天使信贷”品牌，成立半年时间放款额近4000万元；搭建互联网金融平台，连续推出17期“红领金”产品，半年时间交易额达到5200万元；推出领创金融咖啡，打造科技金融服务的综合性窗口。</a:t>
            </a:r>
            <a:endParaRPr sz="1600" b="0" u="none">
              <a:solidFill>
                <a:schemeClr val="bg1"/>
              </a:solidFill>
              <a:latin typeface="微软雅黑" charset="0"/>
              <a:ea typeface="微软雅黑" charset="0"/>
              <a:cs typeface="仿宋_GB2312" charset="0"/>
            </a:endParaRPr>
          </a:p>
          <a:p>
            <a:pPr marL="0" indent="0" algn="just" eaLnBrk="1" latinLnBrk="0" hangingPunct="1">
              <a:lnSpc>
                <a:spcPts val="2120"/>
              </a:lnSpc>
            </a:pPr>
            <a:r>
              <a:rPr sz="1600" b="0" u="none">
                <a:solidFill>
                  <a:schemeClr val="bg1"/>
                </a:solidFill>
                <a:latin typeface="微软雅黑" charset="0"/>
                <a:ea typeface="微软雅黑" charset="0"/>
                <a:cs typeface="仿宋_GB2312" charset="0"/>
              </a:rPr>
              <a:t>按照产业、项目源头、企业成长阶段三个维度，打造中关村基金系。截至2016年底，集团参与设立的基金共有94支，基金系总规模达到750亿元。</a:t>
            </a:r>
            <a:endParaRPr sz="1600" b="0" u="none">
              <a:solidFill>
                <a:schemeClr val="bg1"/>
              </a:solidFill>
              <a:latin typeface="微软雅黑" charset="0"/>
              <a:ea typeface="微软雅黑" charset="0"/>
              <a:cs typeface="仿宋_GB2312" charset="0"/>
            </a:endParaRPr>
          </a:p>
        </p:txBody>
      </p:sp>
      <p:sp>
        <p:nvSpPr>
          <p:cNvPr id="17" name="文本框 12291"/>
          <p:cNvSpPr txBox="1"/>
          <p:nvPr/>
        </p:nvSpPr>
        <p:spPr>
          <a:xfrm>
            <a:off x="6353175" y="2635250"/>
            <a:ext cx="5668010" cy="384810"/>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l" eaLnBrk="0" hangingPunct="0">
              <a:buFont typeface="Arial" charset="0"/>
              <a:buNone/>
            </a:pPr>
            <a:r>
              <a:rPr lang="zh-CN" altLang="en-US" sz="1800" b="1" dirty="0">
                <a:solidFill>
                  <a:schemeClr val="bg1"/>
                </a:solidFill>
                <a:latin typeface="微软雅黑" pitchFamily="34" charset="-122"/>
                <a:ea typeface="微软雅黑" pitchFamily="34" charset="-122"/>
                <a:sym typeface="华文细黑" pitchFamily="2" charset="-122"/>
              </a:rPr>
              <a:t>构建一体化科技金融服务体系</a:t>
            </a:r>
            <a:endParaRPr lang="zh-CN" altLang="en-US" sz="1800" b="1" dirty="0">
              <a:solidFill>
                <a:schemeClr val="bg1"/>
              </a:solidFill>
              <a:latin typeface="微软雅黑" pitchFamily="34" charset="-122"/>
              <a:ea typeface="微软雅黑" pitchFamily="34" charset="-122"/>
              <a:sym typeface="华文细黑" pitchFamily="2" charset="-122"/>
            </a:endParaRPr>
          </a:p>
        </p:txBody>
      </p:sp>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2" name="图片 11" descr="中关村发展集团标志反白"/>
            <p:cNvPicPr>
              <a:picLocks noChangeAspect="1"/>
            </p:cNvPicPr>
            <p:nvPr/>
          </p:nvPicPr>
          <p:blipFill>
            <a:blip r:embed="rId3" cstate="print"/>
            <a:srcRect t="83213"/>
            <a:stretch>
              <a:fillRect/>
            </a:stretch>
          </p:blipFill>
          <p:spPr>
            <a:xfrm>
              <a:off x="15400" y="411"/>
              <a:ext cx="3248" cy="552"/>
            </a:xfrm>
            <a:prstGeom prst="rect">
              <a:avLst/>
            </a:prstGeom>
            <a:effectLst/>
          </p:spPr>
        </p:pic>
      </p:grpSp>
      <p:pic>
        <p:nvPicPr>
          <p:cNvPr id="4" name="图片 3" descr="图片"/>
          <p:cNvPicPr>
            <a:picLocks noChangeAspect="1"/>
          </p:cNvPicPr>
          <p:nvPr/>
        </p:nvPicPr>
        <p:blipFill>
          <a:blip r:embed="rId4"/>
          <a:stretch>
            <a:fillRect/>
          </a:stretch>
        </p:blipFill>
        <p:spPr>
          <a:xfrm>
            <a:off x="556260" y="2496185"/>
            <a:ext cx="5254625" cy="4075430"/>
          </a:xfrm>
          <a:prstGeom prst="rect">
            <a:avLst/>
          </a:prstGeom>
        </p:spPr>
      </p:pic>
      <p:sp>
        <p:nvSpPr>
          <p:cNvPr id="6" name="文本框 5"/>
          <p:cNvSpPr txBox="1"/>
          <p:nvPr/>
        </p:nvSpPr>
        <p:spPr>
          <a:xfrm>
            <a:off x="1922780" y="5845810"/>
            <a:ext cx="607060" cy="365760"/>
          </a:xfrm>
          <a:prstGeom prst="rect">
            <a:avLst/>
          </a:prstGeom>
          <a:noFill/>
        </p:spPr>
        <p:txBody>
          <a:bodyPr wrap="square" rtlCol="0">
            <a:spAutoFit/>
          </a:bodyPr>
          <a:lstStyle/>
          <a:p>
            <a:r>
              <a:rPr lang="en-US" altLang="zh-CN" b="1" dirty="0">
                <a:solidFill>
                  <a:srgbClr val="D3EEFA"/>
                </a:solidFill>
                <a:latin typeface="时尚中黑简体" charset="0"/>
                <a:ea typeface="时尚中黑简体" charset="0"/>
              </a:rPr>
              <a:t>94</a:t>
            </a:r>
            <a:endParaRPr lang="en-US" altLang="zh-CN" b="1" dirty="0">
              <a:solidFill>
                <a:srgbClr val="D3EEFA"/>
              </a:solidFill>
              <a:latin typeface="时尚中黑简体" charset="0"/>
              <a:ea typeface="时尚中黑简体" charset="0"/>
            </a:endParaRPr>
          </a:p>
        </p:txBody>
      </p:sp>
      <p:sp>
        <p:nvSpPr>
          <p:cNvPr id="7" name="文本框 6"/>
          <p:cNvSpPr txBox="1"/>
          <p:nvPr/>
        </p:nvSpPr>
        <p:spPr>
          <a:xfrm>
            <a:off x="1283970" y="6186170"/>
            <a:ext cx="789940" cy="365760"/>
          </a:xfrm>
          <a:prstGeom prst="rect">
            <a:avLst/>
          </a:prstGeom>
          <a:noFill/>
        </p:spPr>
        <p:txBody>
          <a:bodyPr wrap="square" rtlCol="0">
            <a:spAutoFit/>
          </a:bodyPr>
          <a:lstStyle/>
          <a:p>
            <a:r>
              <a:rPr lang="en-US" altLang="zh-CN" dirty="0" smtClean="0">
                <a:solidFill>
                  <a:srgbClr val="D3EEFA"/>
                </a:solidFill>
                <a:latin typeface="时尚中黑简体" charset="0"/>
                <a:ea typeface="时尚中黑简体" charset="0"/>
              </a:rPr>
              <a:t>750</a:t>
            </a:r>
            <a:endParaRPr lang="en-US" altLang="zh-CN" dirty="0">
              <a:solidFill>
                <a:srgbClr val="D3EEFA"/>
              </a:solidFill>
              <a:latin typeface="时尚中黑简体" charset="0"/>
              <a:ea typeface="时尚中黑简体"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715" y="-10795"/>
            <a:ext cx="12199620" cy="3050540"/>
            <a:chOff x="7039" y="-17"/>
            <a:chExt cx="12164" cy="10838"/>
          </a:xfrm>
        </p:grpSpPr>
        <p:pic>
          <p:nvPicPr>
            <p:cNvPr id="10242" name="图片 1"/>
            <p:cNvPicPr>
              <a:picLocks noChangeAspect="1" noChangeArrowheads="1"/>
            </p:cNvPicPr>
            <p:nvPr/>
          </p:nvPicPr>
          <p:blipFill>
            <a:blip r:embed="rId1" cstate="email"/>
            <a:srcRect b="10167"/>
            <a:stretch>
              <a:fillRect/>
            </a:stretch>
          </p:blipFill>
          <p:spPr bwMode="auto">
            <a:xfrm>
              <a:off x="7042" y="19"/>
              <a:ext cx="12140" cy="1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7039" y="-17"/>
              <a:ext cx="12164" cy="10838"/>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4" name="文本框 3"/>
          <p:cNvSpPr txBox="1"/>
          <p:nvPr/>
        </p:nvSpPr>
        <p:spPr>
          <a:xfrm>
            <a:off x="1814195" y="1583690"/>
            <a:ext cx="8600440" cy="1083945"/>
          </a:xfrm>
          <a:prstGeom prst="rect">
            <a:avLst/>
          </a:prstGeom>
          <a:noFill/>
        </p:spPr>
        <p:txBody>
          <a:bodyPr wrap="square" rtlCol="0" anchor="t">
            <a:spAutoFit/>
          </a:bodyPr>
          <a:lstStyle/>
          <a:p>
            <a:pPr marL="0" indent="0" algn="just"/>
            <a:r>
              <a:rPr lang="zh-CN" altLang="en-US" sz="1600" dirty="0">
                <a:solidFill>
                  <a:schemeClr val="bg1"/>
                </a:solidFill>
                <a:latin typeface="微软雅黑" charset="0"/>
                <a:ea typeface="微软雅黑" charset="0"/>
                <a:cs typeface="仿宋_GB2312" charset="0"/>
                <a:sym typeface="+mn-ea"/>
              </a:rPr>
              <a:t>结合科技企业成长特点，积极探索投贷联动等新业务。知识产权公司以知识产权质押作为企业融资的唯一担保方式，创新推出国内首个“知识产权运营+投贷联动”产品“智融宝”；领创金融创新推出“投联贷”产品；担保公司搭建“金融机构+担保”的投贷联动新模式，推出全国首款“零保费”产品——“创易保”；租赁公司发行全国首单科技租赁资产证券化产品。</a:t>
            </a:r>
            <a:endParaRPr lang="zh-CN" altLang="en-US" sz="1600" dirty="0">
              <a:solidFill>
                <a:schemeClr val="bg1"/>
              </a:solidFill>
              <a:latin typeface="微软雅黑" charset="0"/>
              <a:ea typeface="微软雅黑" charset="0"/>
              <a:cs typeface="仿宋_GB2312" charset="0"/>
              <a:sym typeface="+mn-ea"/>
            </a:endParaRPr>
          </a:p>
        </p:txBody>
      </p:sp>
      <p:sp>
        <p:nvSpPr>
          <p:cNvPr id="5" name="文本框 12291"/>
          <p:cNvSpPr txBox="1"/>
          <p:nvPr/>
        </p:nvSpPr>
        <p:spPr>
          <a:xfrm>
            <a:off x="3837940" y="943610"/>
            <a:ext cx="4476115" cy="483235"/>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l" eaLnBrk="0" hangingPunct="0">
              <a:buFont typeface="Arial" charset="0"/>
              <a:buNone/>
            </a:pPr>
            <a:r>
              <a:rPr lang="zh-CN" altLang="en-US" sz="2400" b="1" dirty="0">
                <a:solidFill>
                  <a:schemeClr val="bg1"/>
                </a:solidFill>
                <a:latin typeface="微软雅黑" pitchFamily="34" charset="-122"/>
                <a:ea typeface="微软雅黑" pitchFamily="34" charset="-122"/>
                <a:sym typeface="华文细黑" pitchFamily="2" charset="-122"/>
              </a:rPr>
              <a:t>创新探索投贷联动科技金融产品</a:t>
            </a:r>
            <a:endParaRPr lang="zh-CN" altLang="en-US" sz="2400" b="1" dirty="0">
              <a:solidFill>
                <a:schemeClr val="bg1"/>
              </a:solidFill>
              <a:latin typeface="微软雅黑" pitchFamily="34" charset="-122"/>
              <a:ea typeface="微软雅黑" pitchFamily="34" charset="-122"/>
              <a:sym typeface="华文细黑" pitchFamily="2" charset="-122"/>
            </a:endParaRPr>
          </a:p>
        </p:txBody>
      </p:sp>
      <p:grpSp>
        <p:nvGrpSpPr>
          <p:cNvPr id="8" name="Group 24"/>
          <p:cNvGrpSpPr/>
          <p:nvPr/>
        </p:nvGrpSpPr>
        <p:grpSpPr bwMode="auto">
          <a:xfrm>
            <a:off x="111124" y="105093"/>
            <a:ext cx="2342515" cy="1219835"/>
            <a:chOff x="24763" y="10795"/>
            <a:chExt cx="2342467" cy="1219832"/>
          </a:xfrm>
          <a:effectLst>
            <a:outerShdw blurRad="50800" dist="38100" dir="2700000" algn="tl" rotWithShape="0">
              <a:prstClr val="black">
                <a:alpha val="40000"/>
              </a:prstClr>
            </a:outerShdw>
          </a:effectLst>
        </p:grpSpPr>
        <p:sp>
          <p:nvSpPr>
            <p:cNvPr id="9"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02</a:t>
              </a:r>
              <a:endParaRPr lang="en-US" sz="5400" b="1">
                <a:solidFill>
                  <a:schemeClr val="bg1"/>
                </a:solidFill>
                <a:latin typeface="Dotum" pitchFamily="34" charset="-127"/>
                <a:ea typeface="Dotum" pitchFamily="34" charset="-127"/>
                <a:sym typeface="Times New Roman" pitchFamily="18" charset="0"/>
              </a:endParaRPr>
            </a:p>
          </p:txBody>
        </p:sp>
        <p:sp>
          <p:nvSpPr>
            <p:cNvPr id="18"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 name="文本框 52"/>
            <p:cNvSpPr>
              <a:spLocks noChangeArrowheads="1"/>
            </p:cNvSpPr>
            <p:nvPr/>
          </p:nvSpPr>
          <p:spPr bwMode="auto">
            <a:xfrm>
              <a:off x="24763" y="845818"/>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集团基本情况</a:t>
              </a:r>
              <a:endParaRPr lang="zh-CN" sz="1800" b="1">
                <a:solidFill>
                  <a:schemeClr val="bg1"/>
                </a:solidFill>
                <a:latin typeface="微软雅黑" charset="0"/>
                <a:ea typeface="微软雅黑" charset="0"/>
                <a:sym typeface="Aparajita" pitchFamily="34" charset="0"/>
              </a:endParaRPr>
            </a:p>
          </p:txBody>
        </p:sp>
      </p:grpSp>
      <p:grpSp>
        <p:nvGrpSpPr>
          <p:cNvPr id="10" name="组合 9"/>
          <p:cNvGrpSpPr/>
          <p:nvPr/>
        </p:nvGrpSpPr>
        <p:grpSpPr>
          <a:xfrm>
            <a:off x="9369425" y="260985"/>
            <a:ext cx="2889885" cy="609600"/>
            <a:chOff x="14755" y="411"/>
            <a:chExt cx="4551" cy="960"/>
          </a:xfrm>
        </p:grpSpPr>
        <p:sp>
          <p:nvSpPr>
            <p:cNvPr id="11"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3" name="图片 12" descr="中关村发展集团标志反白"/>
            <p:cNvPicPr>
              <a:picLocks noChangeAspect="1"/>
            </p:cNvPicPr>
            <p:nvPr/>
          </p:nvPicPr>
          <p:blipFill>
            <a:blip r:embed="rId2" cstate="print"/>
            <a:srcRect t="83213"/>
            <a:stretch>
              <a:fillRect/>
            </a:stretch>
          </p:blipFill>
          <p:spPr>
            <a:xfrm>
              <a:off x="15400" y="411"/>
              <a:ext cx="3248" cy="552"/>
            </a:xfrm>
            <a:prstGeom prst="rect">
              <a:avLst/>
            </a:prstGeom>
            <a:effectLst/>
          </p:spPr>
        </p:pic>
      </p:grpSp>
      <p:pic>
        <p:nvPicPr>
          <p:cNvPr id="6" name="图片 5" descr="图片1"/>
          <p:cNvPicPr>
            <a:picLocks noChangeAspect="1"/>
          </p:cNvPicPr>
          <p:nvPr/>
        </p:nvPicPr>
        <p:blipFill>
          <a:blip r:embed="rId3"/>
          <a:stretch>
            <a:fillRect/>
          </a:stretch>
        </p:blipFill>
        <p:spPr>
          <a:xfrm>
            <a:off x="3175" y="3032760"/>
            <a:ext cx="6292215" cy="3819525"/>
          </a:xfrm>
          <a:prstGeom prst="rect">
            <a:avLst/>
          </a:prstGeom>
        </p:spPr>
      </p:pic>
      <p:pic>
        <p:nvPicPr>
          <p:cNvPr id="7" name="图片 6" descr="e8fa96fd-7c72-4bc3-8167-3511b1294a37"/>
          <p:cNvPicPr>
            <a:picLocks noChangeAspect="1"/>
          </p:cNvPicPr>
          <p:nvPr/>
        </p:nvPicPr>
        <p:blipFill>
          <a:blip r:embed="rId4"/>
          <a:stretch>
            <a:fillRect/>
          </a:stretch>
        </p:blipFill>
        <p:spPr>
          <a:xfrm>
            <a:off x="6292850" y="3034030"/>
            <a:ext cx="5903595" cy="382016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905" y="4773930"/>
            <a:ext cx="12192000" cy="2092960"/>
            <a:chOff x="3" y="6444"/>
            <a:chExt cx="19200" cy="4370"/>
          </a:xfrm>
        </p:grpSpPr>
        <p:pic>
          <p:nvPicPr>
            <p:cNvPr id="10" name="图片 1"/>
            <p:cNvPicPr>
              <a:picLocks noChangeAspect="1" noChangeArrowheads="1"/>
            </p:cNvPicPr>
            <p:nvPr/>
          </p:nvPicPr>
          <p:blipFill>
            <a:blip r:embed="rId1" cstate="email"/>
            <a:srcRect b="10167"/>
            <a:stretch>
              <a:fillRect/>
            </a:stretch>
          </p:blipFill>
          <p:spPr bwMode="auto">
            <a:xfrm>
              <a:off x="10" y="6462"/>
              <a:ext cx="19177" cy="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3"/>
            <p:cNvSpPr>
              <a:spLocks noChangeArrowheads="1"/>
            </p:cNvSpPr>
            <p:nvPr/>
          </p:nvSpPr>
          <p:spPr bwMode="auto">
            <a:xfrm>
              <a:off x="3" y="6444"/>
              <a:ext cx="19200" cy="4371"/>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100" name="文本框 99"/>
          <p:cNvSpPr txBox="1"/>
          <p:nvPr/>
        </p:nvSpPr>
        <p:spPr>
          <a:xfrm>
            <a:off x="5031105" y="1467485"/>
            <a:ext cx="6379845" cy="1693545"/>
          </a:xfrm>
          <a:prstGeom prst="rect">
            <a:avLst/>
          </a:prstGeom>
          <a:noFill/>
          <a:ln w="9525">
            <a:noFill/>
            <a:miter/>
          </a:ln>
        </p:spPr>
        <p:txBody>
          <a:bodyPr wrap="square">
            <a:spAutoFit/>
          </a:bodyPr>
          <a:lstStyle/>
          <a:p>
            <a:pPr marL="0" indent="0" algn="l"/>
            <a:r>
              <a:rPr lang="zh-CN" altLang="en-US" sz="1600">
                <a:solidFill>
                  <a:schemeClr val="bg1"/>
                </a:solidFill>
                <a:latin typeface="微软雅黑" charset="0"/>
                <a:ea typeface="微软雅黑" charset="0"/>
                <a:cs typeface="仿宋_GB2312" charset="0"/>
                <a:sym typeface="+mn-ea"/>
              </a:rPr>
              <a:t>集团参与设立各类基金</a:t>
            </a:r>
            <a:r>
              <a:rPr lang="zh-CN" altLang="en-US" sz="1600" b="1">
                <a:solidFill>
                  <a:schemeClr val="bg1"/>
                </a:solidFill>
                <a:latin typeface="微软雅黑" charset="0"/>
                <a:ea typeface="微软雅黑" charset="0"/>
                <a:cs typeface="仿宋_GB2312" charset="0"/>
                <a:sym typeface="+mn-ea"/>
              </a:rPr>
              <a:t>80</a:t>
            </a:r>
            <a:r>
              <a:rPr lang="zh-CN" altLang="en-US" sz="1600">
                <a:solidFill>
                  <a:schemeClr val="bg1"/>
                </a:solidFill>
                <a:latin typeface="微软雅黑" charset="0"/>
                <a:ea typeface="微软雅黑" charset="0"/>
                <a:cs typeface="仿宋_GB2312" charset="0"/>
                <a:sym typeface="+mn-ea"/>
              </a:rPr>
              <a:t>支，总规模达</a:t>
            </a:r>
            <a:r>
              <a:rPr lang="zh-CN" altLang="en-US" sz="1600" b="1">
                <a:solidFill>
                  <a:schemeClr val="bg1"/>
                </a:solidFill>
                <a:latin typeface="微软雅黑" charset="0"/>
                <a:ea typeface="微软雅黑" charset="0"/>
                <a:cs typeface="仿宋_GB2312" charset="0"/>
                <a:sym typeface="+mn-ea"/>
              </a:rPr>
              <a:t>564.3</a:t>
            </a:r>
            <a:r>
              <a:rPr lang="zh-CN" altLang="en-US" sz="1600">
                <a:solidFill>
                  <a:schemeClr val="bg1"/>
                </a:solidFill>
                <a:latin typeface="微软雅黑" charset="0"/>
                <a:ea typeface="微软雅黑" charset="0"/>
                <a:cs typeface="仿宋_GB2312" charset="0"/>
                <a:sym typeface="+mn-ea"/>
              </a:rPr>
              <a:t>亿元。</a:t>
            </a:r>
            <a:r>
              <a:rPr sz="1600" b="0" u="none">
                <a:solidFill>
                  <a:schemeClr val="bg1"/>
                </a:solidFill>
                <a:latin typeface="微软雅黑" charset="0"/>
                <a:ea typeface="微软雅黑" charset="0"/>
                <a:cs typeface="仿宋_GB2312" charset="0"/>
              </a:rPr>
              <a:t>对接不同成长阶段高科技企业的融资需求</a:t>
            </a:r>
            <a:r>
              <a:rPr lang="zh-CN" sz="1600" b="0" u="none">
                <a:solidFill>
                  <a:schemeClr val="bg1"/>
                </a:solidFill>
                <a:latin typeface="微软雅黑" charset="0"/>
                <a:ea typeface="微软雅黑" charset="0"/>
                <a:cs typeface="仿宋_GB2312" charset="0"/>
              </a:rPr>
              <a:t>，</a:t>
            </a:r>
            <a:r>
              <a:rPr sz="1600" b="0" u="none">
                <a:solidFill>
                  <a:schemeClr val="bg1"/>
                </a:solidFill>
                <a:latin typeface="微软雅黑" charset="0"/>
                <a:ea typeface="微软雅黑" charset="0"/>
                <a:cs typeface="仿宋_GB2312" charset="0"/>
              </a:rPr>
              <a:t>构建涵盖担保、小贷、租赁、创投等多元化科技金融服务体系。科技担保年担保规模超过</a:t>
            </a:r>
            <a:r>
              <a:rPr sz="2400" b="1" u="none">
                <a:solidFill>
                  <a:schemeClr val="bg1"/>
                </a:solidFill>
                <a:latin typeface="微软雅黑" charset="0"/>
                <a:ea typeface="微软雅黑" charset="0"/>
                <a:cs typeface="仿宋_GB2312" charset="0"/>
              </a:rPr>
              <a:t>300</a:t>
            </a:r>
            <a:r>
              <a:rPr sz="1600" b="0" u="none">
                <a:solidFill>
                  <a:schemeClr val="bg1"/>
                </a:solidFill>
                <a:latin typeface="微软雅黑" charset="0"/>
                <a:ea typeface="微软雅黑" charset="0"/>
                <a:cs typeface="仿宋_GB2312" charset="0"/>
              </a:rPr>
              <a:t>亿元，位居国内前列；科技租赁年投放额</a:t>
            </a:r>
            <a:r>
              <a:rPr sz="2400" b="1" u="none">
                <a:solidFill>
                  <a:schemeClr val="bg1"/>
                </a:solidFill>
                <a:latin typeface="微软雅黑" charset="0"/>
                <a:ea typeface="微软雅黑" charset="0"/>
                <a:cs typeface="仿宋_GB2312" charset="0"/>
              </a:rPr>
              <a:t>60</a:t>
            </a:r>
            <a:r>
              <a:rPr sz="1600" b="0" u="none">
                <a:solidFill>
                  <a:schemeClr val="bg1"/>
                </a:solidFill>
                <a:latin typeface="微软雅黑" charset="0"/>
                <a:ea typeface="微软雅黑" charset="0"/>
                <a:cs typeface="仿宋_GB2312" charset="0"/>
              </a:rPr>
              <a:t>亿元，连续两年被金融时报选入中国金融机构金牌榜；小额贷款总额达</a:t>
            </a:r>
            <a:r>
              <a:rPr sz="2400" b="1" u="none">
                <a:solidFill>
                  <a:schemeClr val="bg1"/>
                </a:solidFill>
                <a:latin typeface="微软雅黑" charset="0"/>
                <a:ea typeface="微软雅黑" charset="0"/>
                <a:cs typeface="仿宋_GB2312" charset="0"/>
              </a:rPr>
              <a:t>147</a:t>
            </a:r>
            <a:r>
              <a:rPr sz="1600" b="0" u="none">
                <a:solidFill>
                  <a:schemeClr val="bg1"/>
                </a:solidFill>
                <a:latin typeface="微软雅黑" charset="0"/>
                <a:ea typeface="微软雅黑" charset="0"/>
                <a:cs typeface="仿宋_GB2312" charset="0"/>
              </a:rPr>
              <a:t>亿元。</a:t>
            </a:r>
            <a:endParaRPr sz="1600" b="0" u="none">
              <a:solidFill>
                <a:schemeClr val="bg1"/>
              </a:solidFill>
              <a:latin typeface="微软雅黑" charset="0"/>
              <a:ea typeface="微软雅黑" charset="0"/>
              <a:cs typeface="仿宋_GB2312" charset="0"/>
            </a:endParaRPr>
          </a:p>
        </p:txBody>
      </p:sp>
      <p:sp>
        <p:nvSpPr>
          <p:cNvPr id="13" name="文本框 12"/>
          <p:cNvSpPr txBox="1"/>
          <p:nvPr/>
        </p:nvSpPr>
        <p:spPr>
          <a:xfrm>
            <a:off x="2425065" y="5379720"/>
            <a:ext cx="7313930" cy="1083945"/>
          </a:xfrm>
          <a:prstGeom prst="rect">
            <a:avLst/>
          </a:prstGeom>
          <a:noFill/>
          <a:ln w="9525">
            <a:noFill/>
            <a:miter/>
          </a:ln>
        </p:spPr>
        <p:txBody>
          <a:bodyPr wrap="square">
            <a:spAutoFit/>
          </a:bodyPr>
          <a:lstStyle/>
          <a:p>
            <a:pPr marL="0" indent="0" algn="just"/>
            <a:r>
              <a:rPr lang="zh-CN" altLang="en-US" sz="1600" b="0" u="none">
                <a:solidFill>
                  <a:schemeClr val="bg1"/>
                </a:solidFill>
                <a:latin typeface="微软雅黑" charset="0"/>
                <a:ea typeface="微软雅黑" charset="0"/>
                <a:cs typeface="仿宋_GB2312" charset="0"/>
              </a:rPr>
              <a:t>按照市政府用三年时间，以百亿政府资金为引导，吸纳带动千亿社会资本，形成万亿产出效能与创新服务能力的要求，通过基金、创投、信贷等多种方式放大国有资本效能，目前“百千万”平台已能够为示范区企业每年提供超过1000亿元的融资服务支持，三年累计服务科技企业8000家。</a:t>
            </a:r>
            <a:endParaRPr lang="zh-CN" altLang="en-US" sz="1600" b="0" u="none">
              <a:solidFill>
                <a:schemeClr val="bg1"/>
              </a:solidFill>
              <a:latin typeface="微软雅黑" charset="0"/>
              <a:ea typeface="微软雅黑" charset="0"/>
              <a:cs typeface="仿宋_GB2312" charset="0"/>
            </a:endParaRPr>
          </a:p>
        </p:txBody>
      </p:sp>
      <p:sp>
        <p:nvSpPr>
          <p:cNvPr id="15" name="文本框 14"/>
          <p:cNvSpPr txBox="1"/>
          <p:nvPr/>
        </p:nvSpPr>
        <p:spPr>
          <a:xfrm>
            <a:off x="4328795" y="4858385"/>
            <a:ext cx="3535680" cy="483235"/>
          </a:xfrm>
          <a:prstGeom prst="rect">
            <a:avLst/>
          </a:prstGeom>
          <a:noFill/>
          <a:effectLst>
            <a:outerShdw blurRad="50800" dist="38100" dir="2700000" algn="tl" rotWithShape="0">
              <a:prstClr val="black">
                <a:alpha val="40000"/>
              </a:prstClr>
            </a:outerShdw>
          </a:effectLst>
        </p:spPr>
        <p:txBody>
          <a:bodyPr wrap="none" rtlCol="0" anchor="t">
            <a:spAutoFit/>
          </a:bodyPr>
          <a:lstStyle/>
          <a:p>
            <a:pPr algn="just"/>
            <a:r>
              <a:rPr lang="zh-CN" altLang="en-US" sz="2400" b="1">
                <a:solidFill>
                  <a:schemeClr val="bg1"/>
                </a:solidFill>
                <a:latin typeface="微软雅黑" charset="0"/>
                <a:ea typeface="微软雅黑" charset="0"/>
                <a:cs typeface="仿宋_GB2312" charset="0"/>
                <a:sym typeface="+mn-ea"/>
              </a:rPr>
              <a:t>圆满完成“百千万”工程</a:t>
            </a:r>
            <a:endParaRPr lang="zh-CN" altLang="en-US" sz="2400" b="1">
              <a:solidFill>
                <a:schemeClr val="bg1"/>
              </a:solidFill>
              <a:latin typeface="微软雅黑" charset="0"/>
              <a:ea typeface="微软雅黑" charset="0"/>
              <a:cs typeface="仿宋_GB2312" charset="0"/>
              <a:sym typeface="+mn-ea"/>
            </a:endParaRPr>
          </a:p>
        </p:txBody>
      </p:sp>
      <p:grpSp>
        <p:nvGrpSpPr>
          <p:cNvPr id="8216" name="Group 24"/>
          <p:cNvGrpSpPr/>
          <p:nvPr/>
        </p:nvGrpSpPr>
        <p:grpSpPr bwMode="auto">
          <a:xfrm>
            <a:off x="111124" y="105093"/>
            <a:ext cx="2342515" cy="1210310"/>
            <a:chOff x="24763" y="10795"/>
            <a:chExt cx="2342467" cy="1210307"/>
          </a:xfrm>
          <a:noFill/>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02</a:t>
              </a:r>
              <a:endParaRPr lang="en-US" altLang="en-US" sz="5400" b="1">
                <a:solidFill>
                  <a:srgbClr val="3C7EBA"/>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集团基本情况</a:t>
              </a:r>
              <a:endParaRPr lang="zh-CN" sz="1800" b="1">
                <a:solidFill>
                  <a:srgbClr val="3C7EBA"/>
                </a:solidFill>
                <a:latin typeface="微软雅黑" charset="0"/>
                <a:ea typeface="微软雅黑" charset="0"/>
                <a:sym typeface="Aparajita" pitchFamily="34" charset="0"/>
              </a:endParaRPr>
            </a:p>
          </p:txBody>
        </p:sp>
      </p:grpSp>
      <p:pic>
        <p:nvPicPr>
          <p:cNvPr id="2" name="图片 1" descr="百千万"/>
          <p:cNvPicPr>
            <a:picLocks noChangeAspect="1"/>
          </p:cNvPicPr>
          <p:nvPr/>
        </p:nvPicPr>
        <p:blipFill>
          <a:blip r:embed="rId2"/>
          <a:srcRect/>
          <a:stretch>
            <a:fillRect/>
          </a:stretch>
        </p:blipFill>
        <p:spPr>
          <a:xfrm>
            <a:off x="2688590" y="598805"/>
            <a:ext cx="6695440" cy="4124960"/>
          </a:xfrm>
          <a:prstGeom prst="rect">
            <a:avLst/>
          </a:prstGeom>
        </p:spPr>
      </p:pic>
      <p:grpSp>
        <p:nvGrpSpPr>
          <p:cNvPr id="3" name="组合 2"/>
          <p:cNvGrpSpPr/>
          <p:nvPr/>
        </p:nvGrpSpPr>
        <p:grpSpPr>
          <a:xfrm>
            <a:off x="8997315" y="246380"/>
            <a:ext cx="3662680" cy="623570"/>
            <a:chOff x="14169" y="388"/>
            <a:chExt cx="5768" cy="982"/>
          </a:xfrm>
        </p:grpSpPr>
        <p:sp>
          <p:nvSpPr>
            <p:cNvPr id="8198" name="文本框 26"/>
            <p:cNvSpPr>
              <a:spLocks noChangeArrowheads="1"/>
            </p:cNvSpPr>
            <p:nvPr/>
          </p:nvSpPr>
          <p:spPr bwMode="auto">
            <a:xfrm>
              <a:off x="14169" y="970"/>
              <a:ext cx="5768"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rgbClr val="231815">
                      <a:alpha val="83000"/>
                    </a:srgbClr>
                  </a:solidFill>
                  <a:effectLst/>
                  <a:latin typeface="微软雅黑" charset="0"/>
                  <a:ea typeface="微软雅黑" charset="0"/>
                  <a:sym typeface="华康俪金黑W8" pitchFamily="1" charset="-122"/>
                </a:rPr>
                <a:t>整合资源 搭建平台 产融结合 引领创新</a:t>
              </a:r>
              <a:endParaRPr lang="zh-CN" altLang="en-US" sz="1000" b="1">
                <a:solidFill>
                  <a:srgbClr val="231815">
                    <a:alpha val="83000"/>
                  </a:srgbClr>
                </a:solidFill>
                <a:effectLst/>
                <a:latin typeface="微软雅黑" charset="0"/>
                <a:ea typeface="微软雅黑" charset="0"/>
                <a:sym typeface="华康俪金黑W8" pitchFamily="1" charset="-122"/>
              </a:endParaRPr>
            </a:p>
          </p:txBody>
        </p:sp>
        <p:pic>
          <p:nvPicPr>
            <p:cNvPr id="8" name="图片 7" descr="中关村发展集团标志"/>
            <p:cNvPicPr>
              <a:picLocks noChangeAspect="1"/>
            </p:cNvPicPr>
            <p:nvPr/>
          </p:nvPicPr>
          <p:blipFill>
            <a:blip r:embed="rId3" cstate="print"/>
            <a:srcRect t="83285"/>
            <a:stretch>
              <a:fillRect/>
            </a:stretch>
          </p:blipFill>
          <p:spPr>
            <a:xfrm>
              <a:off x="15385" y="388"/>
              <a:ext cx="3294" cy="558"/>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pic>
        <p:nvPicPr>
          <p:cNvPr id="23" name="图片 22" descr="中关村西区全景"/>
          <p:cNvPicPr>
            <a:picLocks noChangeAspect="1"/>
          </p:cNvPicPr>
          <p:nvPr/>
        </p:nvPicPr>
        <p:blipFill>
          <a:blip r:embed="rId1"/>
          <a:srcRect t="20173"/>
          <a:stretch>
            <a:fillRect/>
          </a:stretch>
        </p:blipFill>
        <p:spPr>
          <a:xfrm>
            <a:off x="4445" y="1427480"/>
            <a:ext cx="12195810" cy="5447665"/>
          </a:xfrm>
          <a:prstGeom prst="rect">
            <a:avLst/>
          </a:prstGeom>
        </p:spPr>
      </p:pic>
      <p:pic>
        <p:nvPicPr>
          <p:cNvPr id="8" name="图片 7" descr="中关村西区全景"/>
          <p:cNvPicPr>
            <a:picLocks noChangeAspect="1"/>
          </p:cNvPicPr>
          <p:nvPr/>
        </p:nvPicPr>
        <p:blipFill>
          <a:blip r:embed="rId1"/>
          <a:srcRect t="20173"/>
          <a:stretch>
            <a:fillRect/>
          </a:stretch>
        </p:blipFill>
        <p:spPr>
          <a:xfrm>
            <a:off x="-6985" y="-3175"/>
            <a:ext cx="12224385" cy="5688965"/>
          </a:xfrm>
          <a:prstGeom prst="rect">
            <a:avLst/>
          </a:prstGeom>
        </p:spPr>
      </p:pic>
      <p:sp>
        <p:nvSpPr>
          <p:cNvPr id="8195" name="任意多边形 2"/>
          <p:cNvSpPr>
            <a:spLocks noChangeArrowheads="1"/>
          </p:cNvSpPr>
          <p:nvPr/>
        </p:nvSpPr>
        <p:spPr bwMode="auto">
          <a:xfrm>
            <a:off x="-9525" y="3608070"/>
            <a:ext cx="12223750" cy="3276600"/>
          </a:xfrm>
          <a:custGeom>
            <a:avLst/>
            <a:gdLst>
              <a:gd name="T0" fmla="*/ 0 w 14748387"/>
              <a:gd name="T1" fmla="*/ 3097161 h 4748980"/>
              <a:gd name="T2" fmla="*/ 0 w 14748387"/>
              <a:gd name="T3" fmla="*/ 2330245 h 4748980"/>
              <a:gd name="T4" fmla="*/ 14748387 w 14748387"/>
              <a:gd name="T5" fmla="*/ 0 h 4748980"/>
              <a:gd name="T6" fmla="*/ 14748387 w 14748387"/>
              <a:gd name="T7" fmla="*/ 4748980 h 4748980"/>
              <a:gd name="T8" fmla="*/ 0 w 14748387"/>
              <a:gd name="T9" fmla="*/ 4748980 h 4748980"/>
              <a:gd name="T10" fmla="*/ 0 w 14748387"/>
              <a:gd name="T11" fmla="*/ 3097161 h 4748980"/>
              <a:gd name="T12" fmla="*/ 0 60000 65536"/>
              <a:gd name="T13" fmla="*/ 0 60000 65536"/>
              <a:gd name="T14" fmla="*/ 0 60000 65536"/>
              <a:gd name="T15" fmla="*/ 0 60000 65536"/>
              <a:gd name="T16" fmla="*/ 0 60000 65536"/>
              <a:gd name="T17" fmla="*/ 0 60000 65536"/>
              <a:gd name="T18" fmla="*/ 0 w 14748387"/>
              <a:gd name="T19" fmla="*/ 0 h 4748980"/>
              <a:gd name="T20" fmla="*/ 14748387 w 14748387"/>
              <a:gd name="T21" fmla="*/ 4748980 h 4748980"/>
            </a:gdLst>
            <a:ahLst/>
            <a:cxnLst>
              <a:cxn ang="T12">
                <a:pos x="T0" y="T1"/>
              </a:cxn>
              <a:cxn ang="T13">
                <a:pos x="T2" y="T3"/>
              </a:cxn>
              <a:cxn ang="T14">
                <a:pos x="T4" y="T5"/>
              </a:cxn>
              <a:cxn ang="T15">
                <a:pos x="T6" y="T7"/>
              </a:cxn>
              <a:cxn ang="T16">
                <a:pos x="T8" y="T9"/>
              </a:cxn>
              <a:cxn ang="T17">
                <a:pos x="T10" y="T11"/>
              </a:cxn>
            </a:cxnLst>
            <a:rect l="T18" t="T19" r="T20" b="T21"/>
            <a:pathLst>
              <a:path w="14748387" h="4748980">
                <a:moveTo>
                  <a:pt x="0" y="3097161"/>
                </a:moveTo>
                <a:lnTo>
                  <a:pt x="0" y="2330245"/>
                </a:lnTo>
                <a:lnTo>
                  <a:pt x="14748387" y="0"/>
                </a:lnTo>
                <a:lnTo>
                  <a:pt x="14748387" y="4748980"/>
                </a:lnTo>
                <a:lnTo>
                  <a:pt x="0" y="4748980"/>
                </a:lnTo>
                <a:lnTo>
                  <a:pt x="0" y="3097161"/>
                </a:lnTo>
                <a:close/>
              </a:path>
            </a:pathLst>
          </a:custGeom>
          <a:solidFill>
            <a:srgbClr val="3C7EBA">
              <a:alpha val="93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2" name="图片 11" descr="中关村发展集团标志反白"/>
            <p:cNvPicPr>
              <a:picLocks noChangeAspect="1"/>
            </p:cNvPicPr>
            <p:nvPr/>
          </p:nvPicPr>
          <p:blipFill>
            <a:blip r:embed="rId2" cstate="print"/>
            <a:srcRect t="83213"/>
            <a:stretch>
              <a:fillRect/>
            </a:stretch>
          </p:blipFill>
          <p:spPr>
            <a:xfrm>
              <a:off x="15400" y="411"/>
              <a:ext cx="3248" cy="552"/>
            </a:xfrm>
            <a:prstGeom prst="rect">
              <a:avLst/>
            </a:prstGeom>
            <a:effectLst/>
          </p:spPr>
        </p:pic>
      </p:grpSp>
      <p:grpSp>
        <p:nvGrpSpPr>
          <p:cNvPr id="20" name="组合 19"/>
          <p:cNvGrpSpPr/>
          <p:nvPr/>
        </p:nvGrpSpPr>
        <p:grpSpPr>
          <a:xfrm>
            <a:off x="4991100" y="5761990"/>
            <a:ext cx="3273425" cy="467995"/>
            <a:chOff x="7010" y="9074"/>
            <a:chExt cx="5155" cy="737"/>
          </a:xfrm>
          <a:effectLst>
            <a:outerShdw blurRad="50800" dist="38100" dir="2700000" algn="tl" rotWithShape="0">
              <a:prstClr val="black">
                <a:alpha val="40000"/>
              </a:prstClr>
            </a:outerShdw>
          </a:effectLst>
        </p:grpSpPr>
        <p:grpSp>
          <p:nvGrpSpPr>
            <p:cNvPr id="11" name="Group 12"/>
            <p:cNvGrpSpPr/>
            <p:nvPr/>
          </p:nvGrpSpPr>
          <p:grpSpPr bwMode="auto">
            <a:xfrm>
              <a:off x="7010" y="9074"/>
              <a:ext cx="5155" cy="737"/>
              <a:chOff x="0" y="44450"/>
              <a:chExt cx="3273528" cy="467815"/>
            </a:xfrm>
          </p:grpSpPr>
          <p:sp>
            <p:nvSpPr>
              <p:cNvPr id="13" name="矩形 38"/>
              <p:cNvSpPr>
                <a:spLocks noChangeArrowheads="1"/>
              </p:cNvSpPr>
              <p:nvPr/>
            </p:nvSpPr>
            <p:spPr bwMode="auto">
              <a:xfrm>
                <a:off x="0" y="44450"/>
                <a:ext cx="467815" cy="467815"/>
              </a:xfrm>
              <a:prstGeom prst="rect">
                <a:avLst/>
              </a:prstGeom>
              <a:solidFill>
                <a:schemeClr val="bg1">
                  <a:lumMod val="75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sz="1800" b="1">
                    <a:solidFill>
                      <a:srgbClr val="FFFFFF"/>
                    </a:solidFill>
                    <a:latin typeface="微软雅黑" charset="0"/>
                    <a:ea typeface="微软雅黑" charset="0"/>
                    <a:sym typeface="Times New Roman" pitchFamily="18" charset="0"/>
                  </a:rPr>
                  <a:t>02</a:t>
                </a:r>
                <a:endParaRPr lang="en-US" altLang="en-US" sz="1800" b="1">
                  <a:solidFill>
                    <a:srgbClr val="FFFFFF"/>
                  </a:solidFill>
                  <a:latin typeface="微软雅黑" charset="0"/>
                  <a:ea typeface="微软雅黑" charset="0"/>
                  <a:sym typeface="Times New Roman" pitchFamily="18" charset="0"/>
                </a:endParaRPr>
              </a:p>
            </p:txBody>
          </p:sp>
          <p:sp>
            <p:nvSpPr>
              <p:cNvPr id="14" name="文本框 40"/>
              <p:cNvSpPr>
                <a:spLocks noChangeArrowheads="1"/>
              </p:cNvSpPr>
              <p:nvPr/>
            </p:nvSpPr>
            <p:spPr bwMode="auto">
              <a:xfrm>
                <a:off x="536598" y="85953"/>
                <a:ext cx="2736930" cy="3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1">
                    <a:solidFill>
                      <a:schemeClr val="bg1"/>
                    </a:solidFill>
                    <a:latin typeface="微软雅黑" charset="0"/>
                    <a:ea typeface="微软雅黑" charset="0"/>
                    <a:sym typeface="Aparajita" pitchFamily="34" charset="0"/>
                  </a:rPr>
                  <a:t>集团基本情况</a:t>
                </a:r>
                <a:endParaRPr lang="zh-CN" altLang="en-US" sz="1800" b="1">
                  <a:solidFill>
                    <a:schemeClr val="bg1"/>
                  </a:solidFill>
                  <a:latin typeface="微软雅黑" charset="0"/>
                  <a:ea typeface="微软雅黑" charset="0"/>
                  <a:sym typeface="Aparajita" pitchFamily="34" charset="0"/>
                </a:endParaRPr>
              </a:p>
            </p:txBody>
          </p:sp>
        </p:grpSp>
        <p:cxnSp>
          <p:nvCxnSpPr>
            <p:cNvPr id="18" name="直接连接符 17"/>
            <p:cNvCxnSpPr/>
            <p:nvPr/>
          </p:nvCxnSpPr>
          <p:spPr>
            <a:xfrm>
              <a:off x="7750" y="9789"/>
              <a:ext cx="2761"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grpSp>
        <p:nvGrpSpPr>
          <p:cNvPr id="21" name="组合 20"/>
          <p:cNvGrpSpPr/>
          <p:nvPr/>
        </p:nvGrpSpPr>
        <p:grpSpPr>
          <a:xfrm>
            <a:off x="8410575" y="5769929"/>
            <a:ext cx="3273421" cy="467823"/>
            <a:chOff x="12582" y="9087"/>
            <a:chExt cx="5155" cy="737"/>
          </a:xfrm>
          <a:effectLst>
            <a:outerShdw blurRad="50800" dist="38100" dir="2700000" algn="tl" rotWithShape="0">
              <a:prstClr val="black">
                <a:alpha val="40000"/>
              </a:prstClr>
            </a:outerShdw>
          </a:effectLst>
        </p:grpSpPr>
        <p:grpSp>
          <p:nvGrpSpPr>
            <p:cNvPr id="15" name="Group 12"/>
            <p:cNvGrpSpPr/>
            <p:nvPr/>
          </p:nvGrpSpPr>
          <p:grpSpPr bwMode="auto">
            <a:xfrm>
              <a:off x="12582" y="9087"/>
              <a:ext cx="5155" cy="737"/>
              <a:chOff x="0" y="44450"/>
              <a:chExt cx="3273528" cy="467815"/>
            </a:xfrm>
          </p:grpSpPr>
          <p:sp>
            <p:nvSpPr>
              <p:cNvPr id="16" name="矩形 38"/>
              <p:cNvSpPr>
                <a:spLocks noChangeArrowheads="1"/>
              </p:cNvSpPr>
              <p:nvPr/>
            </p:nvSpPr>
            <p:spPr bwMode="auto">
              <a:xfrm>
                <a:off x="0" y="44450"/>
                <a:ext cx="467815" cy="467815"/>
              </a:xfrm>
              <a:prstGeom prst="rect">
                <a:avLst/>
              </a:prstGeom>
              <a:solidFill>
                <a:schemeClr val="accent3">
                  <a:lumMod val="75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sz="1800" b="1">
                    <a:solidFill>
                      <a:srgbClr val="FFFFFF"/>
                    </a:solidFill>
                    <a:latin typeface="微软雅黑" charset="0"/>
                    <a:ea typeface="微软雅黑" charset="0"/>
                    <a:sym typeface="Times New Roman" pitchFamily="18" charset="0"/>
                  </a:rPr>
                  <a:t>03</a:t>
                </a:r>
                <a:endParaRPr lang="en-US" altLang="en-US" sz="1800" b="1">
                  <a:solidFill>
                    <a:srgbClr val="FFFFFF"/>
                  </a:solidFill>
                  <a:latin typeface="微软雅黑" charset="0"/>
                  <a:ea typeface="微软雅黑" charset="0"/>
                  <a:sym typeface="Times New Roman" pitchFamily="18" charset="0"/>
                </a:endParaRPr>
              </a:p>
            </p:txBody>
          </p:sp>
          <p:sp>
            <p:nvSpPr>
              <p:cNvPr id="17" name="文本框 40"/>
              <p:cNvSpPr>
                <a:spLocks noChangeArrowheads="1"/>
              </p:cNvSpPr>
              <p:nvPr/>
            </p:nvSpPr>
            <p:spPr bwMode="auto">
              <a:xfrm>
                <a:off x="536598" y="85953"/>
                <a:ext cx="2736930" cy="3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1">
                    <a:solidFill>
                      <a:schemeClr val="bg1"/>
                    </a:solidFill>
                    <a:latin typeface="微软雅黑" charset="0"/>
                    <a:ea typeface="微软雅黑" charset="0"/>
                    <a:sym typeface="Aparajita" pitchFamily="34" charset="0"/>
                  </a:rPr>
                  <a:t>集团未来发展思路</a:t>
                </a:r>
                <a:endParaRPr lang="zh-CN" altLang="en-US" sz="1800" b="1">
                  <a:solidFill>
                    <a:schemeClr val="bg1"/>
                  </a:solidFill>
                  <a:latin typeface="微软雅黑" charset="0"/>
                  <a:ea typeface="微软雅黑" charset="0"/>
                  <a:sym typeface="Aparajita" pitchFamily="34" charset="0"/>
                </a:endParaRPr>
              </a:p>
            </p:txBody>
          </p:sp>
        </p:grpSp>
        <p:cxnSp>
          <p:nvCxnSpPr>
            <p:cNvPr id="19" name="直接连接符 18"/>
            <p:cNvCxnSpPr/>
            <p:nvPr/>
          </p:nvCxnSpPr>
          <p:spPr>
            <a:xfrm>
              <a:off x="13320" y="9819"/>
              <a:ext cx="3265"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grpSp>
        <p:nvGrpSpPr>
          <p:cNvPr id="26" name="组合 25"/>
          <p:cNvGrpSpPr/>
          <p:nvPr/>
        </p:nvGrpSpPr>
        <p:grpSpPr>
          <a:xfrm>
            <a:off x="5140960" y="4561840"/>
            <a:ext cx="1905000" cy="1068705"/>
            <a:chOff x="8096" y="7303"/>
            <a:chExt cx="3000" cy="1683"/>
          </a:xfrm>
          <a:effectLst>
            <a:outerShdw blurRad="50800" dist="38100" dir="2700000" algn="tl" rotWithShape="0">
              <a:prstClr val="black">
                <a:alpha val="40000"/>
              </a:prstClr>
            </a:outerShdw>
          </a:effectLst>
        </p:grpSpPr>
        <p:sp>
          <p:nvSpPr>
            <p:cNvPr id="8202" name="直接连接符 35"/>
            <p:cNvSpPr>
              <a:spLocks noChangeShapeType="1"/>
            </p:cNvSpPr>
            <p:nvPr/>
          </p:nvSpPr>
          <p:spPr bwMode="auto">
            <a:xfrm>
              <a:off x="10180" y="8250"/>
              <a:ext cx="680" cy="0"/>
            </a:xfrm>
            <a:prstGeom prst="line">
              <a:avLst/>
            </a:prstGeom>
            <a:noFill/>
            <a:ln w="19050" cap="flat" cmpd="sng">
              <a:solidFill>
                <a:srgbClr val="15D1FF"/>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25" name="组合 24"/>
            <p:cNvGrpSpPr/>
            <p:nvPr/>
          </p:nvGrpSpPr>
          <p:grpSpPr>
            <a:xfrm>
              <a:off x="8272" y="7303"/>
              <a:ext cx="1720" cy="948"/>
              <a:chOff x="8272" y="7303"/>
              <a:chExt cx="1720" cy="948"/>
            </a:xfrm>
          </p:grpSpPr>
          <p:sp>
            <p:nvSpPr>
              <p:cNvPr id="8196" name="椭圆 5"/>
              <p:cNvSpPr>
                <a:spLocks noChangeArrowheads="1"/>
              </p:cNvSpPr>
              <p:nvPr/>
            </p:nvSpPr>
            <p:spPr bwMode="auto">
              <a:xfrm>
                <a:off x="9258" y="7303"/>
                <a:ext cx="735" cy="732"/>
              </a:xfrm>
              <a:prstGeom prst="ellipse">
                <a:avLst/>
              </a:prstGeom>
              <a:noFill/>
              <a:ln w="9525"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00" name="Freeform 20"/>
              <p:cNvSpPr>
                <a:spLocks noEditPoints="1" noChangeArrowheads="1"/>
              </p:cNvSpPr>
              <p:nvPr/>
            </p:nvSpPr>
            <p:spPr bwMode="auto">
              <a:xfrm>
                <a:off x="9333" y="7375"/>
                <a:ext cx="585" cy="588"/>
              </a:xfrm>
              <a:custGeom>
                <a:avLst/>
                <a:gdLst>
                  <a:gd name="T0" fmla="*/ 370 w 394"/>
                  <a:gd name="T1" fmla="*/ 104 h 395"/>
                  <a:gd name="T2" fmla="*/ 189 w 394"/>
                  <a:gd name="T3" fmla="*/ 0 h 395"/>
                  <a:gd name="T4" fmla="*/ 96 w 394"/>
                  <a:gd name="T5" fmla="*/ 29 h 395"/>
                  <a:gd name="T6" fmla="*/ 23 w 394"/>
                  <a:gd name="T7" fmla="*/ 106 h 395"/>
                  <a:gd name="T8" fmla="*/ 0 w 394"/>
                  <a:gd name="T9" fmla="*/ 198 h 395"/>
                  <a:gd name="T10" fmla="*/ 21 w 394"/>
                  <a:gd name="T11" fmla="*/ 285 h 395"/>
                  <a:gd name="T12" fmla="*/ 94 w 394"/>
                  <a:gd name="T13" fmla="*/ 365 h 395"/>
                  <a:gd name="T14" fmla="*/ 204 w 394"/>
                  <a:gd name="T15" fmla="*/ 395 h 395"/>
                  <a:gd name="T16" fmla="*/ 373 w 394"/>
                  <a:gd name="T17" fmla="*/ 285 h 395"/>
                  <a:gd name="T18" fmla="*/ 393 w 394"/>
                  <a:gd name="T19" fmla="*/ 197 h 395"/>
                  <a:gd name="T20" fmla="*/ 125 w 394"/>
                  <a:gd name="T21" fmla="*/ 325 h 395"/>
                  <a:gd name="T22" fmla="*/ 191 w 394"/>
                  <a:gd name="T23" fmla="*/ 310 h 395"/>
                  <a:gd name="T24" fmla="*/ 96 w 394"/>
                  <a:gd name="T25" fmla="*/ 203 h 395"/>
                  <a:gd name="T26" fmla="*/ 190 w 394"/>
                  <a:gd name="T27" fmla="*/ 189 h 395"/>
                  <a:gd name="T28" fmla="*/ 190 w 394"/>
                  <a:gd name="T29" fmla="*/ 135 h 395"/>
                  <a:gd name="T30" fmla="*/ 106 w 394"/>
                  <a:gd name="T31" fmla="*/ 117 h 395"/>
                  <a:gd name="T32" fmla="*/ 190 w 394"/>
                  <a:gd name="T33" fmla="*/ 79 h 395"/>
                  <a:gd name="T34" fmla="*/ 190 w 394"/>
                  <a:gd name="T35" fmla="*/ 66 h 395"/>
                  <a:gd name="T36" fmla="*/ 145 w 394"/>
                  <a:gd name="T37" fmla="*/ 21 h 395"/>
                  <a:gd name="T38" fmla="*/ 145 w 394"/>
                  <a:gd name="T39" fmla="*/ 21 h 395"/>
                  <a:gd name="T40" fmla="*/ 115 w 394"/>
                  <a:gd name="T41" fmla="*/ 60 h 395"/>
                  <a:gd name="T42" fmla="*/ 39 w 394"/>
                  <a:gd name="T43" fmla="*/ 104 h 395"/>
                  <a:gd name="T44" fmla="*/ 90 w 394"/>
                  <a:gd name="T45" fmla="*/ 128 h 395"/>
                  <a:gd name="T46" fmla="*/ 33 w 394"/>
                  <a:gd name="T47" fmla="*/ 115 h 395"/>
                  <a:gd name="T48" fmla="*/ 89 w 394"/>
                  <a:gd name="T49" fmla="*/ 263 h 395"/>
                  <a:gd name="T50" fmla="*/ 92 w 394"/>
                  <a:gd name="T51" fmla="*/ 348 h 395"/>
                  <a:gd name="T52" fmla="*/ 114 w 394"/>
                  <a:gd name="T53" fmla="*/ 331 h 395"/>
                  <a:gd name="T54" fmla="*/ 103 w 394"/>
                  <a:gd name="T55" fmla="*/ 355 h 395"/>
                  <a:gd name="T56" fmla="*/ 103 w 394"/>
                  <a:gd name="T57" fmla="*/ 355 h 395"/>
                  <a:gd name="T58" fmla="*/ 191 w 394"/>
                  <a:gd name="T59" fmla="*/ 381 h 395"/>
                  <a:gd name="T60" fmla="*/ 311 w 394"/>
                  <a:gd name="T61" fmla="*/ 189 h 395"/>
                  <a:gd name="T62" fmla="*/ 380 w 394"/>
                  <a:gd name="T63" fmla="*/ 189 h 395"/>
                  <a:gd name="T64" fmla="*/ 300 w 394"/>
                  <a:gd name="T65" fmla="*/ 114 h 395"/>
                  <a:gd name="T66" fmla="*/ 287 w 394"/>
                  <a:gd name="T67" fmla="*/ 53 h 395"/>
                  <a:gd name="T68" fmla="*/ 271 w 394"/>
                  <a:gd name="T69" fmla="*/ 48 h 395"/>
                  <a:gd name="T70" fmla="*/ 203 w 394"/>
                  <a:gd name="T71" fmla="*/ 14 h 395"/>
                  <a:gd name="T72" fmla="*/ 203 w 394"/>
                  <a:gd name="T73" fmla="*/ 14 h 395"/>
                  <a:gd name="T74" fmla="*/ 266 w 394"/>
                  <a:gd name="T75" fmla="*/ 66 h 395"/>
                  <a:gd name="T76" fmla="*/ 203 w 394"/>
                  <a:gd name="T77" fmla="*/ 79 h 395"/>
                  <a:gd name="T78" fmla="*/ 297 w 394"/>
                  <a:gd name="T79" fmla="*/ 189 h 395"/>
                  <a:gd name="T80" fmla="*/ 203 w 394"/>
                  <a:gd name="T81" fmla="*/ 203 h 395"/>
                  <a:gd name="T82" fmla="*/ 204 w 394"/>
                  <a:gd name="T83" fmla="*/ 254 h 395"/>
                  <a:gd name="T84" fmla="*/ 289 w 394"/>
                  <a:gd name="T85" fmla="*/ 273 h 395"/>
                  <a:gd name="T86" fmla="*/ 204 w 394"/>
                  <a:gd name="T87" fmla="*/ 267 h 395"/>
                  <a:gd name="T88" fmla="*/ 263 w 394"/>
                  <a:gd name="T89" fmla="*/ 336 h 395"/>
                  <a:gd name="T90" fmla="*/ 275 w 394"/>
                  <a:gd name="T91" fmla="*/ 342 h 395"/>
                  <a:gd name="T92" fmla="*/ 303 w 394"/>
                  <a:gd name="T93" fmla="*/ 347 h 395"/>
                  <a:gd name="T94" fmla="*/ 302 w 394"/>
                  <a:gd name="T95" fmla="*/ 275 h 395"/>
                  <a:gd name="T96" fmla="*/ 363 w 394"/>
                  <a:gd name="T97" fmla="*/ 274 h 395"/>
                  <a:gd name="T98" fmla="*/ 380 w 394"/>
                  <a:gd name="T99" fmla="*/ 202 h 39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94"/>
                  <a:gd name="T151" fmla="*/ 0 h 395"/>
                  <a:gd name="T152" fmla="*/ 394 w 394"/>
                  <a:gd name="T153" fmla="*/ 395 h 39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94" h="395">
                    <a:moveTo>
                      <a:pt x="393" y="192"/>
                    </a:moveTo>
                    <a:cubicBezTo>
                      <a:pt x="393" y="161"/>
                      <a:pt x="384" y="131"/>
                      <a:pt x="370" y="105"/>
                    </a:cubicBezTo>
                    <a:cubicBezTo>
                      <a:pt x="370" y="104"/>
                      <a:pt x="370" y="104"/>
                      <a:pt x="370" y="104"/>
                    </a:cubicBezTo>
                    <a:cubicBezTo>
                      <a:pt x="338" y="44"/>
                      <a:pt x="275" y="3"/>
                      <a:pt x="203" y="1"/>
                    </a:cubicBezTo>
                    <a:cubicBezTo>
                      <a:pt x="203" y="0"/>
                      <a:pt x="203" y="0"/>
                      <a:pt x="203" y="0"/>
                    </a:cubicBezTo>
                    <a:cubicBezTo>
                      <a:pt x="189" y="0"/>
                      <a:pt x="189" y="0"/>
                      <a:pt x="189" y="0"/>
                    </a:cubicBezTo>
                    <a:cubicBezTo>
                      <a:pt x="189" y="1"/>
                      <a:pt x="189" y="1"/>
                      <a:pt x="189" y="1"/>
                    </a:cubicBezTo>
                    <a:cubicBezTo>
                      <a:pt x="155" y="2"/>
                      <a:pt x="123" y="12"/>
                      <a:pt x="96" y="29"/>
                    </a:cubicBezTo>
                    <a:cubicBezTo>
                      <a:pt x="96" y="29"/>
                      <a:pt x="96" y="29"/>
                      <a:pt x="96" y="29"/>
                    </a:cubicBezTo>
                    <a:cubicBezTo>
                      <a:pt x="67" y="46"/>
                      <a:pt x="43" y="71"/>
                      <a:pt x="26" y="100"/>
                    </a:cubicBezTo>
                    <a:cubicBezTo>
                      <a:pt x="26" y="100"/>
                      <a:pt x="26" y="100"/>
                      <a:pt x="26" y="100"/>
                    </a:cubicBezTo>
                    <a:cubicBezTo>
                      <a:pt x="25" y="102"/>
                      <a:pt x="24" y="104"/>
                      <a:pt x="23" y="106"/>
                    </a:cubicBezTo>
                    <a:cubicBezTo>
                      <a:pt x="23" y="106"/>
                      <a:pt x="23" y="106"/>
                      <a:pt x="23" y="106"/>
                    </a:cubicBezTo>
                    <a:cubicBezTo>
                      <a:pt x="9" y="132"/>
                      <a:pt x="1" y="162"/>
                      <a:pt x="0" y="194"/>
                    </a:cubicBezTo>
                    <a:cubicBezTo>
                      <a:pt x="0" y="195"/>
                      <a:pt x="0" y="197"/>
                      <a:pt x="0" y="198"/>
                    </a:cubicBezTo>
                    <a:cubicBezTo>
                      <a:pt x="0" y="227"/>
                      <a:pt x="7" y="255"/>
                      <a:pt x="18" y="280"/>
                    </a:cubicBezTo>
                    <a:cubicBezTo>
                      <a:pt x="18" y="280"/>
                      <a:pt x="18" y="280"/>
                      <a:pt x="18" y="280"/>
                    </a:cubicBezTo>
                    <a:cubicBezTo>
                      <a:pt x="19" y="281"/>
                      <a:pt x="20" y="283"/>
                      <a:pt x="21" y="285"/>
                    </a:cubicBezTo>
                    <a:cubicBezTo>
                      <a:pt x="21" y="285"/>
                      <a:pt x="21" y="286"/>
                      <a:pt x="21" y="286"/>
                    </a:cubicBezTo>
                    <a:cubicBezTo>
                      <a:pt x="38" y="318"/>
                      <a:pt x="63" y="346"/>
                      <a:pt x="94" y="365"/>
                    </a:cubicBezTo>
                    <a:cubicBezTo>
                      <a:pt x="94" y="365"/>
                      <a:pt x="94" y="365"/>
                      <a:pt x="94" y="365"/>
                    </a:cubicBezTo>
                    <a:cubicBezTo>
                      <a:pt x="122" y="382"/>
                      <a:pt x="156" y="393"/>
                      <a:pt x="191" y="394"/>
                    </a:cubicBezTo>
                    <a:cubicBezTo>
                      <a:pt x="191" y="395"/>
                      <a:pt x="191" y="395"/>
                      <a:pt x="191" y="395"/>
                    </a:cubicBezTo>
                    <a:cubicBezTo>
                      <a:pt x="204" y="395"/>
                      <a:pt x="204" y="395"/>
                      <a:pt x="204" y="395"/>
                    </a:cubicBezTo>
                    <a:cubicBezTo>
                      <a:pt x="204" y="394"/>
                      <a:pt x="204" y="394"/>
                      <a:pt x="204" y="394"/>
                    </a:cubicBezTo>
                    <a:cubicBezTo>
                      <a:pt x="244" y="392"/>
                      <a:pt x="282" y="379"/>
                      <a:pt x="312" y="357"/>
                    </a:cubicBezTo>
                    <a:cubicBezTo>
                      <a:pt x="338" y="338"/>
                      <a:pt x="359" y="313"/>
                      <a:pt x="373" y="285"/>
                    </a:cubicBezTo>
                    <a:cubicBezTo>
                      <a:pt x="373" y="284"/>
                      <a:pt x="373" y="284"/>
                      <a:pt x="374" y="284"/>
                    </a:cubicBezTo>
                    <a:cubicBezTo>
                      <a:pt x="374" y="282"/>
                      <a:pt x="375" y="280"/>
                      <a:pt x="376" y="278"/>
                    </a:cubicBezTo>
                    <a:cubicBezTo>
                      <a:pt x="387" y="253"/>
                      <a:pt x="394" y="226"/>
                      <a:pt x="393" y="197"/>
                    </a:cubicBezTo>
                    <a:cubicBezTo>
                      <a:pt x="393" y="195"/>
                      <a:pt x="393" y="194"/>
                      <a:pt x="393" y="192"/>
                    </a:cubicBezTo>
                    <a:close/>
                    <a:moveTo>
                      <a:pt x="191" y="310"/>
                    </a:moveTo>
                    <a:cubicBezTo>
                      <a:pt x="167" y="311"/>
                      <a:pt x="145" y="316"/>
                      <a:pt x="125" y="325"/>
                    </a:cubicBezTo>
                    <a:cubicBezTo>
                      <a:pt x="117" y="310"/>
                      <a:pt x="110" y="292"/>
                      <a:pt x="105" y="273"/>
                    </a:cubicBezTo>
                    <a:cubicBezTo>
                      <a:pt x="132" y="270"/>
                      <a:pt x="161" y="267"/>
                      <a:pt x="191" y="267"/>
                    </a:cubicBezTo>
                    <a:lnTo>
                      <a:pt x="191" y="310"/>
                    </a:lnTo>
                    <a:close/>
                    <a:moveTo>
                      <a:pt x="190" y="254"/>
                    </a:moveTo>
                    <a:cubicBezTo>
                      <a:pt x="160" y="254"/>
                      <a:pt x="130" y="257"/>
                      <a:pt x="102" y="261"/>
                    </a:cubicBezTo>
                    <a:cubicBezTo>
                      <a:pt x="99" y="242"/>
                      <a:pt x="97" y="223"/>
                      <a:pt x="96" y="203"/>
                    </a:cubicBezTo>
                    <a:cubicBezTo>
                      <a:pt x="190" y="203"/>
                      <a:pt x="190" y="203"/>
                      <a:pt x="190" y="203"/>
                    </a:cubicBezTo>
                    <a:lnTo>
                      <a:pt x="190" y="254"/>
                    </a:lnTo>
                    <a:close/>
                    <a:moveTo>
                      <a:pt x="190" y="189"/>
                    </a:moveTo>
                    <a:cubicBezTo>
                      <a:pt x="96" y="190"/>
                      <a:pt x="96" y="190"/>
                      <a:pt x="96" y="190"/>
                    </a:cubicBezTo>
                    <a:cubicBezTo>
                      <a:pt x="97" y="169"/>
                      <a:pt x="99" y="149"/>
                      <a:pt x="103" y="129"/>
                    </a:cubicBezTo>
                    <a:cubicBezTo>
                      <a:pt x="131" y="133"/>
                      <a:pt x="160" y="135"/>
                      <a:pt x="190" y="135"/>
                    </a:cubicBezTo>
                    <a:lnTo>
                      <a:pt x="190" y="189"/>
                    </a:lnTo>
                    <a:close/>
                    <a:moveTo>
                      <a:pt x="190" y="122"/>
                    </a:moveTo>
                    <a:cubicBezTo>
                      <a:pt x="161" y="122"/>
                      <a:pt x="133" y="120"/>
                      <a:pt x="106" y="117"/>
                    </a:cubicBezTo>
                    <a:cubicBezTo>
                      <a:pt x="111" y="98"/>
                      <a:pt x="118" y="81"/>
                      <a:pt x="126" y="67"/>
                    </a:cubicBezTo>
                    <a:cubicBezTo>
                      <a:pt x="126" y="66"/>
                      <a:pt x="127" y="66"/>
                      <a:pt x="127" y="65"/>
                    </a:cubicBezTo>
                    <a:cubicBezTo>
                      <a:pt x="146" y="74"/>
                      <a:pt x="167" y="78"/>
                      <a:pt x="190" y="79"/>
                    </a:cubicBezTo>
                    <a:lnTo>
                      <a:pt x="190" y="122"/>
                    </a:lnTo>
                    <a:close/>
                    <a:moveTo>
                      <a:pt x="189" y="14"/>
                    </a:moveTo>
                    <a:cubicBezTo>
                      <a:pt x="190" y="66"/>
                      <a:pt x="190" y="66"/>
                      <a:pt x="190" y="66"/>
                    </a:cubicBezTo>
                    <a:cubicBezTo>
                      <a:pt x="169" y="65"/>
                      <a:pt x="150" y="61"/>
                      <a:pt x="134" y="54"/>
                    </a:cubicBezTo>
                    <a:cubicBezTo>
                      <a:pt x="150" y="31"/>
                      <a:pt x="169" y="17"/>
                      <a:pt x="189" y="14"/>
                    </a:cubicBezTo>
                    <a:close/>
                    <a:moveTo>
                      <a:pt x="145" y="21"/>
                    </a:moveTo>
                    <a:cubicBezTo>
                      <a:pt x="137" y="28"/>
                      <a:pt x="129" y="38"/>
                      <a:pt x="122" y="49"/>
                    </a:cubicBezTo>
                    <a:cubicBezTo>
                      <a:pt x="116" y="45"/>
                      <a:pt x="111" y="42"/>
                      <a:pt x="106" y="38"/>
                    </a:cubicBezTo>
                    <a:cubicBezTo>
                      <a:pt x="118" y="31"/>
                      <a:pt x="131" y="25"/>
                      <a:pt x="145" y="21"/>
                    </a:cubicBezTo>
                    <a:close/>
                    <a:moveTo>
                      <a:pt x="94" y="45"/>
                    </a:moveTo>
                    <a:cubicBezTo>
                      <a:pt x="97" y="48"/>
                      <a:pt x="101" y="51"/>
                      <a:pt x="105" y="54"/>
                    </a:cubicBezTo>
                    <a:cubicBezTo>
                      <a:pt x="108" y="56"/>
                      <a:pt x="112" y="58"/>
                      <a:pt x="115" y="60"/>
                    </a:cubicBezTo>
                    <a:cubicBezTo>
                      <a:pt x="115" y="60"/>
                      <a:pt x="115" y="60"/>
                      <a:pt x="115" y="60"/>
                    </a:cubicBezTo>
                    <a:cubicBezTo>
                      <a:pt x="106" y="76"/>
                      <a:pt x="98" y="95"/>
                      <a:pt x="93" y="115"/>
                    </a:cubicBezTo>
                    <a:cubicBezTo>
                      <a:pt x="74" y="112"/>
                      <a:pt x="56" y="108"/>
                      <a:pt x="39" y="104"/>
                    </a:cubicBezTo>
                    <a:cubicBezTo>
                      <a:pt x="53" y="80"/>
                      <a:pt x="72" y="61"/>
                      <a:pt x="94" y="45"/>
                    </a:cubicBezTo>
                    <a:close/>
                    <a:moveTo>
                      <a:pt x="33" y="115"/>
                    </a:moveTo>
                    <a:cubicBezTo>
                      <a:pt x="51" y="120"/>
                      <a:pt x="70" y="124"/>
                      <a:pt x="90" y="128"/>
                    </a:cubicBezTo>
                    <a:cubicBezTo>
                      <a:pt x="86" y="147"/>
                      <a:pt x="83" y="168"/>
                      <a:pt x="83" y="190"/>
                    </a:cubicBezTo>
                    <a:cubicBezTo>
                      <a:pt x="13" y="190"/>
                      <a:pt x="13" y="190"/>
                      <a:pt x="13" y="190"/>
                    </a:cubicBezTo>
                    <a:cubicBezTo>
                      <a:pt x="14" y="163"/>
                      <a:pt x="21" y="138"/>
                      <a:pt x="33" y="115"/>
                    </a:cubicBezTo>
                    <a:close/>
                    <a:moveTo>
                      <a:pt x="13" y="203"/>
                    </a:moveTo>
                    <a:cubicBezTo>
                      <a:pt x="83" y="203"/>
                      <a:pt x="83" y="203"/>
                      <a:pt x="83" y="203"/>
                    </a:cubicBezTo>
                    <a:cubicBezTo>
                      <a:pt x="83" y="224"/>
                      <a:pt x="86" y="244"/>
                      <a:pt x="89" y="263"/>
                    </a:cubicBezTo>
                    <a:cubicBezTo>
                      <a:pt x="69" y="266"/>
                      <a:pt x="49" y="270"/>
                      <a:pt x="31" y="276"/>
                    </a:cubicBezTo>
                    <a:cubicBezTo>
                      <a:pt x="20" y="254"/>
                      <a:pt x="14" y="229"/>
                      <a:pt x="13" y="203"/>
                    </a:cubicBezTo>
                    <a:close/>
                    <a:moveTo>
                      <a:pt x="92" y="348"/>
                    </a:moveTo>
                    <a:cubicBezTo>
                      <a:pt x="69" y="332"/>
                      <a:pt x="51" y="311"/>
                      <a:pt x="37" y="288"/>
                    </a:cubicBezTo>
                    <a:cubicBezTo>
                      <a:pt x="54" y="283"/>
                      <a:pt x="73" y="279"/>
                      <a:pt x="92" y="275"/>
                    </a:cubicBezTo>
                    <a:cubicBezTo>
                      <a:pt x="98" y="296"/>
                      <a:pt x="105" y="315"/>
                      <a:pt x="114" y="331"/>
                    </a:cubicBezTo>
                    <a:cubicBezTo>
                      <a:pt x="111" y="333"/>
                      <a:pt x="109" y="334"/>
                      <a:pt x="106" y="336"/>
                    </a:cubicBezTo>
                    <a:cubicBezTo>
                      <a:pt x="101" y="340"/>
                      <a:pt x="96" y="344"/>
                      <a:pt x="92" y="348"/>
                    </a:cubicBezTo>
                    <a:close/>
                    <a:moveTo>
                      <a:pt x="103" y="355"/>
                    </a:moveTo>
                    <a:cubicBezTo>
                      <a:pt x="108" y="351"/>
                      <a:pt x="114" y="346"/>
                      <a:pt x="120" y="343"/>
                    </a:cubicBezTo>
                    <a:cubicBezTo>
                      <a:pt x="128" y="355"/>
                      <a:pt x="137" y="366"/>
                      <a:pt x="147" y="374"/>
                    </a:cubicBezTo>
                    <a:cubicBezTo>
                      <a:pt x="131" y="370"/>
                      <a:pt x="117" y="363"/>
                      <a:pt x="103" y="355"/>
                    </a:cubicBezTo>
                    <a:close/>
                    <a:moveTo>
                      <a:pt x="132" y="337"/>
                    </a:moveTo>
                    <a:cubicBezTo>
                      <a:pt x="149" y="329"/>
                      <a:pt x="169" y="324"/>
                      <a:pt x="191" y="323"/>
                    </a:cubicBezTo>
                    <a:cubicBezTo>
                      <a:pt x="191" y="381"/>
                      <a:pt x="191" y="381"/>
                      <a:pt x="191" y="381"/>
                    </a:cubicBezTo>
                    <a:cubicBezTo>
                      <a:pt x="169" y="378"/>
                      <a:pt x="149" y="363"/>
                      <a:pt x="132" y="337"/>
                    </a:cubicBezTo>
                    <a:close/>
                    <a:moveTo>
                      <a:pt x="380" y="189"/>
                    </a:moveTo>
                    <a:cubicBezTo>
                      <a:pt x="311" y="189"/>
                      <a:pt x="311" y="189"/>
                      <a:pt x="311" y="189"/>
                    </a:cubicBezTo>
                    <a:cubicBezTo>
                      <a:pt x="310" y="167"/>
                      <a:pt x="307" y="146"/>
                      <a:pt x="303" y="127"/>
                    </a:cubicBezTo>
                    <a:cubicBezTo>
                      <a:pt x="323" y="123"/>
                      <a:pt x="342" y="119"/>
                      <a:pt x="360" y="114"/>
                    </a:cubicBezTo>
                    <a:cubicBezTo>
                      <a:pt x="372" y="137"/>
                      <a:pt x="379" y="162"/>
                      <a:pt x="380" y="189"/>
                    </a:cubicBezTo>
                    <a:close/>
                    <a:moveTo>
                      <a:pt x="298" y="45"/>
                    </a:moveTo>
                    <a:cubicBezTo>
                      <a:pt x="321" y="59"/>
                      <a:pt x="340" y="79"/>
                      <a:pt x="354" y="102"/>
                    </a:cubicBezTo>
                    <a:cubicBezTo>
                      <a:pt x="337" y="107"/>
                      <a:pt x="319" y="111"/>
                      <a:pt x="300" y="114"/>
                    </a:cubicBezTo>
                    <a:cubicBezTo>
                      <a:pt x="294" y="94"/>
                      <a:pt x="287" y="76"/>
                      <a:pt x="278" y="59"/>
                    </a:cubicBezTo>
                    <a:cubicBezTo>
                      <a:pt x="278" y="59"/>
                      <a:pt x="278" y="59"/>
                      <a:pt x="278" y="59"/>
                    </a:cubicBezTo>
                    <a:cubicBezTo>
                      <a:pt x="281" y="57"/>
                      <a:pt x="284" y="55"/>
                      <a:pt x="287" y="53"/>
                    </a:cubicBezTo>
                    <a:cubicBezTo>
                      <a:pt x="291" y="50"/>
                      <a:pt x="295" y="48"/>
                      <a:pt x="298" y="45"/>
                    </a:cubicBezTo>
                    <a:close/>
                    <a:moveTo>
                      <a:pt x="287" y="37"/>
                    </a:moveTo>
                    <a:cubicBezTo>
                      <a:pt x="282" y="41"/>
                      <a:pt x="276" y="45"/>
                      <a:pt x="271" y="48"/>
                    </a:cubicBezTo>
                    <a:cubicBezTo>
                      <a:pt x="263" y="37"/>
                      <a:pt x="255" y="28"/>
                      <a:pt x="247" y="21"/>
                    </a:cubicBezTo>
                    <a:cubicBezTo>
                      <a:pt x="261" y="25"/>
                      <a:pt x="274" y="30"/>
                      <a:pt x="287" y="37"/>
                    </a:cubicBezTo>
                    <a:close/>
                    <a:moveTo>
                      <a:pt x="203" y="14"/>
                    </a:moveTo>
                    <a:cubicBezTo>
                      <a:pt x="223" y="17"/>
                      <a:pt x="242" y="30"/>
                      <a:pt x="259" y="54"/>
                    </a:cubicBezTo>
                    <a:cubicBezTo>
                      <a:pt x="242" y="61"/>
                      <a:pt x="223" y="65"/>
                      <a:pt x="203" y="66"/>
                    </a:cubicBezTo>
                    <a:lnTo>
                      <a:pt x="203" y="14"/>
                    </a:lnTo>
                    <a:close/>
                    <a:moveTo>
                      <a:pt x="203" y="79"/>
                    </a:moveTo>
                    <a:cubicBezTo>
                      <a:pt x="225" y="78"/>
                      <a:pt x="247" y="73"/>
                      <a:pt x="266" y="65"/>
                    </a:cubicBezTo>
                    <a:cubicBezTo>
                      <a:pt x="266" y="65"/>
                      <a:pt x="266" y="66"/>
                      <a:pt x="266" y="66"/>
                    </a:cubicBezTo>
                    <a:cubicBezTo>
                      <a:pt x="275" y="81"/>
                      <a:pt x="282" y="98"/>
                      <a:pt x="287" y="116"/>
                    </a:cubicBezTo>
                    <a:cubicBezTo>
                      <a:pt x="260" y="120"/>
                      <a:pt x="232" y="122"/>
                      <a:pt x="203" y="122"/>
                    </a:cubicBezTo>
                    <a:lnTo>
                      <a:pt x="203" y="79"/>
                    </a:lnTo>
                    <a:close/>
                    <a:moveTo>
                      <a:pt x="203" y="135"/>
                    </a:moveTo>
                    <a:cubicBezTo>
                      <a:pt x="233" y="135"/>
                      <a:pt x="262" y="133"/>
                      <a:pt x="290" y="129"/>
                    </a:cubicBezTo>
                    <a:cubicBezTo>
                      <a:pt x="294" y="148"/>
                      <a:pt x="297" y="168"/>
                      <a:pt x="297" y="189"/>
                    </a:cubicBezTo>
                    <a:cubicBezTo>
                      <a:pt x="203" y="189"/>
                      <a:pt x="203" y="189"/>
                      <a:pt x="203" y="189"/>
                    </a:cubicBezTo>
                    <a:lnTo>
                      <a:pt x="203" y="135"/>
                    </a:lnTo>
                    <a:close/>
                    <a:moveTo>
                      <a:pt x="203" y="203"/>
                    </a:moveTo>
                    <a:cubicBezTo>
                      <a:pt x="298" y="202"/>
                      <a:pt x="298" y="202"/>
                      <a:pt x="298" y="202"/>
                    </a:cubicBezTo>
                    <a:cubicBezTo>
                      <a:pt x="297" y="222"/>
                      <a:pt x="295" y="241"/>
                      <a:pt x="292" y="260"/>
                    </a:cubicBezTo>
                    <a:cubicBezTo>
                      <a:pt x="264" y="256"/>
                      <a:pt x="234" y="254"/>
                      <a:pt x="204" y="254"/>
                    </a:cubicBezTo>
                    <a:lnTo>
                      <a:pt x="203" y="203"/>
                    </a:lnTo>
                    <a:close/>
                    <a:moveTo>
                      <a:pt x="204" y="267"/>
                    </a:moveTo>
                    <a:cubicBezTo>
                      <a:pt x="233" y="267"/>
                      <a:pt x="262" y="269"/>
                      <a:pt x="289" y="273"/>
                    </a:cubicBezTo>
                    <a:cubicBezTo>
                      <a:pt x="284" y="292"/>
                      <a:pt x="278" y="309"/>
                      <a:pt x="269" y="325"/>
                    </a:cubicBezTo>
                    <a:cubicBezTo>
                      <a:pt x="250" y="316"/>
                      <a:pt x="227" y="311"/>
                      <a:pt x="204" y="310"/>
                    </a:cubicBezTo>
                    <a:lnTo>
                      <a:pt x="204" y="267"/>
                    </a:lnTo>
                    <a:close/>
                    <a:moveTo>
                      <a:pt x="204" y="380"/>
                    </a:moveTo>
                    <a:cubicBezTo>
                      <a:pt x="204" y="323"/>
                      <a:pt x="204" y="323"/>
                      <a:pt x="204" y="323"/>
                    </a:cubicBezTo>
                    <a:cubicBezTo>
                      <a:pt x="226" y="324"/>
                      <a:pt x="246" y="329"/>
                      <a:pt x="263" y="336"/>
                    </a:cubicBezTo>
                    <a:cubicBezTo>
                      <a:pt x="246" y="362"/>
                      <a:pt x="226" y="378"/>
                      <a:pt x="204" y="380"/>
                    </a:cubicBezTo>
                    <a:close/>
                    <a:moveTo>
                      <a:pt x="248" y="374"/>
                    </a:moveTo>
                    <a:cubicBezTo>
                      <a:pt x="258" y="365"/>
                      <a:pt x="267" y="355"/>
                      <a:pt x="275" y="342"/>
                    </a:cubicBezTo>
                    <a:cubicBezTo>
                      <a:pt x="281" y="346"/>
                      <a:pt x="287" y="350"/>
                      <a:pt x="292" y="354"/>
                    </a:cubicBezTo>
                    <a:cubicBezTo>
                      <a:pt x="278" y="363"/>
                      <a:pt x="264" y="369"/>
                      <a:pt x="248" y="374"/>
                    </a:cubicBezTo>
                    <a:close/>
                    <a:moveTo>
                      <a:pt x="303" y="347"/>
                    </a:moveTo>
                    <a:cubicBezTo>
                      <a:pt x="299" y="343"/>
                      <a:pt x="294" y="339"/>
                      <a:pt x="288" y="335"/>
                    </a:cubicBezTo>
                    <a:cubicBezTo>
                      <a:pt x="286" y="334"/>
                      <a:pt x="284" y="332"/>
                      <a:pt x="281" y="331"/>
                    </a:cubicBezTo>
                    <a:cubicBezTo>
                      <a:pt x="290" y="314"/>
                      <a:pt x="297" y="295"/>
                      <a:pt x="302" y="275"/>
                    </a:cubicBezTo>
                    <a:cubicBezTo>
                      <a:pt x="321" y="278"/>
                      <a:pt x="340" y="281"/>
                      <a:pt x="357" y="286"/>
                    </a:cubicBezTo>
                    <a:cubicBezTo>
                      <a:pt x="344" y="310"/>
                      <a:pt x="325" y="331"/>
                      <a:pt x="303" y="347"/>
                    </a:cubicBezTo>
                    <a:close/>
                    <a:moveTo>
                      <a:pt x="363" y="274"/>
                    </a:moveTo>
                    <a:cubicBezTo>
                      <a:pt x="345" y="269"/>
                      <a:pt x="325" y="265"/>
                      <a:pt x="305" y="262"/>
                    </a:cubicBezTo>
                    <a:cubicBezTo>
                      <a:pt x="308" y="243"/>
                      <a:pt x="310" y="223"/>
                      <a:pt x="311" y="202"/>
                    </a:cubicBezTo>
                    <a:cubicBezTo>
                      <a:pt x="380" y="202"/>
                      <a:pt x="380" y="202"/>
                      <a:pt x="380" y="202"/>
                    </a:cubicBezTo>
                    <a:cubicBezTo>
                      <a:pt x="380" y="228"/>
                      <a:pt x="374" y="252"/>
                      <a:pt x="363" y="27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201" name="直接连接符 34"/>
              <p:cNvSpPr>
                <a:spLocks noChangeShapeType="1"/>
              </p:cNvSpPr>
              <p:nvPr/>
            </p:nvSpPr>
            <p:spPr bwMode="auto">
              <a:xfrm>
                <a:off x="8272" y="8250"/>
                <a:ext cx="680" cy="0"/>
              </a:xfrm>
              <a:prstGeom prst="line">
                <a:avLst/>
              </a:prstGeom>
              <a:noFill/>
              <a:ln w="190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03" name="直接连接符 36"/>
              <p:cNvSpPr>
                <a:spLocks noChangeShapeType="1"/>
              </p:cNvSpPr>
              <p:nvPr/>
            </p:nvSpPr>
            <p:spPr bwMode="auto">
              <a:xfrm>
                <a:off x="9256" y="8251"/>
                <a:ext cx="680" cy="0"/>
              </a:xfrm>
              <a:prstGeom prst="line">
                <a:avLst/>
              </a:prstGeom>
              <a:noFill/>
              <a:ln w="19050" cap="flat" cmpd="sng">
                <a:solidFill>
                  <a:srgbClr val="15D1FF"/>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24" name="文本框 23"/>
            <p:cNvSpPr txBox="1"/>
            <p:nvPr/>
          </p:nvSpPr>
          <p:spPr>
            <a:xfrm>
              <a:off x="8096" y="8261"/>
              <a:ext cx="3000" cy="725"/>
            </a:xfrm>
            <a:prstGeom prst="rect">
              <a:avLst/>
            </a:prstGeom>
            <a:noFill/>
          </p:spPr>
          <p:txBody>
            <a:bodyPr wrap="square" rtlCol="0">
              <a:spAutoFit/>
            </a:bodyPr>
            <a:lstStyle/>
            <a:p>
              <a:pPr algn="ctr"/>
              <a:r>
                <a:rPr lang="en-US" altLang="zh-CN" sz="2400" b="1">
                  <a:solidFill>
                    <a:schemeClr val="bg1"/>
                  </a:solidFill>
                  <a:latin typeface="Calibri" pitchFamily="34" charset="0"/>
                </a:rPr>
                <a:t>CONTENTS</a:t>
              </a:r>
              <a:endParaRPr lang="en-US" altLang="zh-CN" sz="2400" b="1">
                <a:solidFill>
                  <a:schemeClr val="bg1"/>
                </a:solidFill>
                <a:latin typeface="Calibri" pitchFamily="34" charset="0"/>
              </a:endParaRPr>
            </a:p>
          </p:txBody>
        </p:sp>
      </p:grpSp>
      <p:grpSp>
        <p:nvGrpSpPr>
          <p:cNvPr id="22" name="组合 21"/>
          <p:cNvGrpSpPr/>
          <p:nvPr/>
        </p:nvGrpSpPr>
        <p:grpSpPr>
          <a:xfrm>
            <a:off x="939165" y="5523549"/>
            <a:ext cx="3475987" cy="708660"/>
            <a:chOff x="1008" y="8699"/>
            <a:chExt cx="5474" cy="1116"/>
          </a:xfrm>
          <a:effectLst>
            <a:outerShdw blurRad="50800" dist="38100" dir="2700000" algn="tl" rotWithShape="0">
              <a:prstClr val="black">
                <a:alpha val="40000"/>
              </a:prstClr>
            </a:outerShdw>
          </a:effectLst>
        </p:grpSpPr>
        <p:grpSp>
          <p:nvGrpSpPr>
            <p:cNvPr id="8204" name="Group 12"/>
            <p:cNvGrpSpPr/>
            <p:nvPr/>
          </p:nvGrpSpPr>
          <p:grpSpPr bwMode="auto">
            <a:xfrm>
              <a:off x="1008" y="8699"/>
              <a:ext cx="5474" cy="1116"/>
              <a:chOff x="-240673" y="-196211"/>
              <a:chExt cx="3476101" cy="708648"/>
            </a:xfrm>
          </p:grpSpPr>
          <p:sp>
            <p:nvSpPr>
              <p:cNvPr id="8205" name="矩形 38"/>
              <p:cNvSpPr>
                <a:spLocks noChangeArrowheads="1"/>
              </p:cNvSpPr>
              <p:nvPr/>
            </p:nvSpPr>
            <p:spPr bwMode="auto">
              <a:xfrm>
                <a:off x="-240673" y="-196211"/>
                <a:ext cx="708683" cy="708648"/>
              </a:xfrm>
              <a:prstGeom prst="rect">
                <a:avLst/>
              </a:prstGeom>
              <a:solidFill>
                <a:srgbClr val="15D1FF"/>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sz="3200" b="1">
                    <a:solidFill>
                      <a:srgbClr val="FFFFFF"/>
                    </a:solidFill>
                    <a:latin typeface="微软雅黑" charset="0"/>
                    <a:ea typeface="微软雅黑" charset="0"/>
                    <a:sym typeface="Times New Roman" pitchFamily="18" charset="0"/>
                  </a:rPr>
                  <a:t>01</a:t>
                </a:r>
                <a:endParaRPr lang="en-US" altLang="en-US" sz="3200" b="1">
                  <a:solidFill>
                    <a:srgbClr val="FFFFFF"/>
                  </a:solidFill>
                  <a:latin typeface="微软雅黑" charset="0"/>
                  <a:ea typeface="微软雅黑" charset="0"/>
                  <a:sym typeface="Times New Roman" pitchFamily="18" charset="0"/>
                </a:endParaRPr>
              </a:p>
            </p:txBody>
          </p:sp>
          <p:sp>
            <p:nvSpPr>
              <p:cNvPr id="8207" name="文本框 40"/>
              <p:cNvSpPr>
                <a:spLocks noChangeArrowheads="1"/>
              </p:cNvSpPr>
              <p:nvPr/>
            </p:nvSpPr>
            <p:spPr bwMode="auto">
              <a:xfrm>
                <a:off x="498498" y="-75972"/>
                <a:ext cx="2736930" cy="54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chemeClr val="bg1"/>
                    </a:solidFill>
                    <a:latin typeface="微软雅黑" charset="0"/>
                    <a:ea typeface="微软雅黑" charset="0"/>
                    <a:sym typeface="Aparajita" pitchFamily="34" charset="0"/>
                  </a:rPr>
                  <a:t>中关村基本情况</a:t>
                </a:r>
                <a:endParaRPr lang="zh-CN" altLang="en-US" sz="2800" b="1">
                  <a:solidFill>
                    <a:schemeClr val="bg1"/>
                  </a:solidFill>
                  <a:latin typeface="微软雅黑" charset="0"/>
                  <a:ea typeface="微软雅黑" charset="0"/>
                  <a:sym typeface="Aparajita" pitchFamily="34" charset="0"/>
                </a:endParaRPr>
              </a:p>
            </p:txBody>
          </p:sp>
        </p:grpSp>
        <p:cxnSp>
          <p:nvCxnSpPr>
            <p:cNvPr id="10" name="直接连接符 9"/>
            <p:cNvCxnSpPr/>
            <p:nvPr/>
          </p:nvCxnSpPr>
          <p:spPr>
            <a:xfrm>
              <a:off x="2130" y="9794"/>
              <a:ext cx="4103"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grpSp>
        <p:nvGrpSpPr>
          <p:cNvPr id="2" name="Group 24"/>
          <p:cNvGrpSpPr/>
          <p:nvPr/>
        </p:nvGrpSpPr>
        <p:grpSpPr bwMode="auto">
          <a:xfrm>
            <a:off x="89534" y="129223"/>
            <a:ext cx="2342515" cy="1210310"/>
            <a:chOff x="24763" y="10795"/>
            <a:chExt cx="2342467" cy="1210307"/>
          </a:xfrm>
          <a:effectLst>
            <a:outerShdw blurRad="50800" dist="38100" dir="2700000" algn="tl" rotWithShape="0">
              <a:prstClr val="black">
                <a:alpha val="40000"/>
              </a:prstClr>
            </a:outerShdw>
          </a:effectLst>
        </p:grpSpPr>
        <p:sp>
          <p:nvSpPr>
            <p:cNvPr id="3"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01</a:t>
              </a:r>
              <a:endParaRPr lang="zh-CN" altLang="en-US" sz="5400" b="1">
                <a:solidFill>
                  <a:schemeClr val="bg1"/>
                </a:solidFill>
                <a:latin typeface="Dotum" pitchFamily="34" charset="-127"/>
                <a:ea typeface="Dotum" pitchFamily="34" charset="-127"/>
                <a:sym typeface="Times New Roman" pitchFamily="18" charset="0"/>
              </a:endParaRPr>
            </a:p>
          </p:txBody>
        </p:sp>
        <p:sp>
          <p:nvSpPr>
            <p:cNvPr id="4"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5" name="文本框 52"/>
            <p:cNvSpPr>
              <a:spLocks noChangeArrowheads="1"/>
            </p:cNvSpPr>
            <p:nvPr/>
          </p:nvSpPr>
          <p:spPr bwMode="auto">
            <a:xfrm>
              <a:off x="24763" y="836293"/>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中关村基本情况</a:t>
              </a:r>
              <a:endParaRPr lang="zh-CN" sz="1800" b="1">
                <a:solidFill>
                  <a:schemeClr val="bg1"/>
                </a:solidFill>
                <a:latin typeface="微软雅黑" charset="0"/>
                <a:ea typeface="微软雅黑" charset="0"/>
                <a:sym typeface="Aparajita" pitchFamily="34" charset="0"/>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软件园全景"/>
          <p:cNvPicPr>
            <a:picLocks noChangeAspect="1"/>
          </p:cNvPicPr>
          <p:nvPr/>
        </p:nvPicPr>
        <p:blipFill>
          <a:blip r:embed="rId1">
            <a:lum bright="6000" contrast="12000"/>
          </a:blip>
          <a:srcRect/>
          <a:stretch>
            <a:fillRect/>
          </a:stretch>
        </p:blipFill>
        <p:spPr>
          <a:xfrm>
            <a:off x="-635" y="-8255"/>
            <a:ext cx="12200890" cy="2273935"/>
          </a:xfrm>
          <a:prstGeom prst="rect">
            <a:avLst/>
          </a:prstGeom>
        </p:spPr>
      </p:pic>
      <p:grpSp>
        <p:nvGrpSpPr>
          <p:cNvPr id="12" name="组合 11"/>
          <p:cNvGrpSpPr/>
          <p:nvPr/>
        </p:nvGrpSpPr>
        <p:grpSpPr>
          <a:xfrm>
            <a:off x="5003165" y="2820035"/>
            <a:ext cx="7197725" cy="3435985"/>
            <a:chOff x="7796" y="4805"/>
            <a:chExt cx="11408" cy="4388"/>
          </a:xfrm>
        </p:grpSpPr>
        <p:pic>
          <p:nvPicPr>
            <p:cNvPr id="10242" name="图片 1"/>
            <p:cNvPicPr>
              <a:picLocks noChangeAspect="1" noChangeArrowheads="1"/>
            </p:cNvPicPr>
            <p:nvPr/>
          </p:nvPicPr>
          <p:blipFill>
            <a:blip r:embed="rId2" cstate="email"/>
            <a:srcRect b="10167"/>
            <a:stretch>
              <a:fillRect/>
            </a:stretch>
          </p:blipFill>
          <p:spPr bwMode="auto">
            <a:xfrm>
              <a:off x="7796" y="4825"/>
              <a:ext cx="11409" cy="4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a:spLocks noChangeArrowheads="1"/>
            </p:cNvSpPr>
            <p:nvPr/>
          </p:nvSpPr>
          <p:spPr bwMode="auto">
            <a:xfrm>
              <a:off x="7800" y="4805"/>
              <a:ext cx="11403" cy="4389"/>
            </a:xfrm>
            <a:prstGeom prst="rect">
              <a:avLst/>
            </a:prstGeom>
            <a:solidFill>
              <a:srgbClr val="3C7EBA">
                <a:alpha val="93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3" name="Group 24"/>
          <p:cNvGrpSpPr/>
          <p:nvPr/>
        </p:nvGrpSpPr>
        <p:grpSpPr bwMode="auto">
          <a:xfrm>
            <a:off x="111124" y="105093"/>
            <a:ext cx="2342515" cy="1219835"/>
            <a:chOff x="24763" y="10795"/>
            <a:chExt cx="2342467" cy="1219832"/>
          </a:xfrm>
          <a:effectLst>
            <a:outerShdw blurRad="50800" dist="38100" dir="2700000" algn="tl" rotWithShape="0">
              <a:prstClr val="black">
                <a:alpha val="40000"/>
              </a:prstClr>
            </a:outerShdw>
          </a:effectLst>
        </p:grpSpPr>
        <p:sp>
          <p:nvSpPr>
            <p:cNvPr id="5"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02</a:t>
              </a:r>
              <a:endParaRPr lang="en-US" sz="5400" b="1">
                <a:solidFill>
                  <a:schemeClr val="bg1"/>
                </a:solidFill>
                <a:latin typeface="Dotum" pitchFamily="34" charset="-127"/>
                <a:ea typeface="Dotum" pitchFamily="34" charset="-127"/>
                <a:sym typeface="Times New Roman" pitchFamily="18" charset="0"/>
              </a:endParaRPr>
            </a:p>
          </p:txBody>
        </p:sp>
        <p:sp>
          <p:nvSpPr>
            <p:cNvPr id="18"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 name="文本框 52"/>
            <p:cNvSpPr>
              <a:spLocks noChangeArrowheads="1"/>
            </p:cNvSpPr>
            <p:nvPr/>
          </p:nvSpPr>
          <p:spPr bwMode="auto">
            <a:xfrm>
              <a:off x="24763" y="845818"/>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集团基本情况</a:t>
              </a:r>
              <a:endParaRPr lang="zh-CN" sz="1800" b="1">
                <a:solidFill>
                  <a:schemeClr val="bg1"/>
                </a:solidFill>
                <a:latin typeface="微软雅黑" charset="0"/>
                <a:ea typeface="微软雅黑" charset="0"/>
                <a:sym typeface="Aparajita" pitchFamily="34" charset="0"/>
              </a:endParaRPr>
            </a:p>
          </p:txBody>
        </p:sp>
      </p:grpSp>
      <p:sp>
        <p:nvSpPr>
          <p:cNvPr id="15" name="文本框 14"/>
          <p:cNvSpPr txBox="1"/>
          <p:nvPr/>
        </p:nvSpPr>
        <p:spPr>
          <a:xfrm>
            <a:off x="5305425" y="3540760"/>
            <a:ext cx="6685948" cy="2545080"/>
          </a:xfrm>
          <a:prstGeom prst="rect">
            <a:avLst/>
          </a:prstGeom>
          <a:noFill/>
          <a:ln w="9525">
            <a:noFill/>
            <a:miter/>
          </a:ln>
        </p:spPr>
        <p:txBody>
          <a:bodyPr wrap="square">
            <a:spAutoFit/>
          </a:bodyPr>
          <a:lstStyle/>
          <a:p>
            <a:pPr marL="0" indent="0" algn="just">
              <a:lnSpc>
                <a:spcPct val="150000"/>
              </a:lnSpc>
            </a:pPr>
            <a:r>
              <a:rPr lang="zh-CN" altLang="en-US" sz="1600" b="0" u="none" dirty="0">
                <a:solidFill>
                  <a:schemeClr val="bg1"/>
                </a:solidFill>
                <a:latin typeface="微软雅黑" charset="0"/>
                <a:ea typeface="微软雅黑" charset="0"/>
                <a:cs typeface="仿宋_GB2312" charset="0"/>
              </a:rPr>
              <a:t>按照建设全国科技创新中心的要求，在支持与配合海淀区中关村核心区建</a:t>
            </a:r>
            <a:endParaRPr lang="zh-CN" altLang="en-US" sz="1600" b="0" u="none" dirty="0">
              <a:solidFill>
                <a:schemeClr val="bg1"/>
              </a:solidFill>
              <a:latin typeface="微软雅黑" charset="0"/>
              <a:ea typeface="微软雅黑" charset="0"/>
              <a:cs typeface="仿宋_GB2312" charset="0"/>
            </a:endParaRPr>
          </a:p>
          <a:p>
            <a:pPr marL="0" indent="0" algn="just" eaLnBrk="1" latinLnBrk="0" hangingPunct="1">
              <a:lnSpc>
                <a:spcPct val="150000"/>
              </a:lnSpc>
              <a:spcBef>
                <a:spcPts val="600"/>
              </a:spcBef>
            </a:pPr>
            <a:r>
              <a:rPr lang="zh-CN" altLang="en-US" sz="1600" b="0" u="none" dirty="0">
                <a:solidFill>
                  <a:schemeClr val="bg1"/>
                </a:solidFill>
                <a:latin typeface="微软雅黑" charset="0"/>
                <a:ea typeface="微软雅黑" charset="0"/>
                <a:cs typeface="仿宋_GB2312" charset="0"/>
              </a:rPr>
              <a:t>设的同时，积极探索郊区创新中心平台建设。自成立以来，累计完成园区开发建设投资额</a:t>
            </a:r>
            <a:r>
              <a:rPr lang="zh-CN" altLang="en-US" sz="2400" b="1" u="none" dirty="0">
                <a:solidFill>
                  <a:schemeClr val="bg1"/>
                </a:solidFill>
                <a:latin typeface="微软雅黑" charset="0"/>
                <a:ea typeface="微软雅黑" charset="0"/>
                <a:cs typeface="仿宋_GB2312" charset="0"/>
              </a:rPr>
              <a:t>7</a:t>
            </a:r>
            <a:r>
              <a:rPr lang="en-US" altLang="zh-CN" sz="2400" b="1" u="none" dirty="0">
                <a:solidFill>
                  <a:schemeClr val="bg1"/>
                </a:solidFill>
                <a:latin typeface="微软雅黑" charset="0"/>
                <a:ea typeface="微软雅黑" charset="0"/>
                <a:cs typeface="仿宋_GB2312" charset="0"/>
              </a:rPr>
              <a:t>89.9</a:t>
            </a:r>
            <a:r>
              <a:rPr lang="zh-CN" altLang="en-US" sz="2400" b="1" u="none" dirty="0">
                <a:solidFill>
                  <a:schemeClr val="bg1"/>
                </a:solidFill>
                <a:latin typeface="微软雅黑" charset="0"/>
                <a:ea typeface="微软雅黑" charset="0"/>
                <a:cs typeface="仿宋_GB2312" charset="0"/>
              </a:rPr>
              <a:t>亿元</a:t>
            </a:r>
            <a:r>
              <a:rPr lang="zh-CN" altLang="en-US" sz="1600" b="0" u="none" dirty="0">
                <a:solidFill>
                  <a:schemeClr val="bg1"/>
                </a:solidFill>
                <a:latin typeface="微软雅黑" charset="0"/>
                <a:ea typeface="微软雅黑" charset="0"/>
                <a:cs typeface="仿宋_GB2312" charset="0"/>
              </a:rPr>
              <a:t>，开发整理土地面积近20平方公里，新建竣工科技载体</a:t>
            </a:r>
            <a:r>
              <a:rPr lang="zh-CN" altLang="en-US" sz="2400" b="1" u="none" dirty="0">
                <a:solidFill>
                  <a:schemeClr val="bg1"/>
                </a:solidFill>
                <a:latin typeface="微软雅黑" charset="0"/>
                <a:ea typeface="微软雅黑" charset="0"/>
                <a:cs typeface="仿宋_GB2312" charset="0"/>
              </a:rPr>
              <a:t>2</a:t>
            </a:r>
            <a:r>
              <a:rPr lang="en-US" altLang="zh-CN" sz="2400" b="1" u="none" dirty="0">
                <a:solidFill>
                  <a:schemeClr val="bg1"/>
                </a:solidFill>
                <a:latin typeface="微软雅黑" charset="0"/>
                <a:ea typeface="微软雅黑" charset="0"/>
                <a:cs typeface="仿宋_GB2312" charset="0"/>
              </a:rPr>
              <a:t>92.4</a:t>
            </a:r>
            <a:r>
              <a:rPr lang="zh-CN" altLang="en-US" sz="2400" b="1" u="none" dirty="0">
                <a:solidFill>
                  <a:schemeClr val="bg1"/>
                </a:solidFill>
                <a:latin typeface="微软雅黑" charset="0"/>
                <a:ea typeface="微软雅黑" charset="0"/>
                <a:cs typeface="仿宋_GB2312" charset="0"/>
              </a:rPr>
              <a:t>万平方米</a:t>
            </a:r>
            <a:r>
              <a:rPr lang="zh-CN" altLang="en-US" sz="1600" b="0" u="none" dirty="0">
                <a:solidFill>
                  <a:schemeClr val="bg1"/>
                </a:solidFill>
                <a:latin typeface="微软雅黑" charset="0"/>
                <a:ea typeface="微软雅黑" charset="0"/>
                <a:cs typeface="仿宋_GB2312" charset="0"/>
              </a:rPr>
              <a:t>，自持和托管运营的众创</a:t>
            </a:r>
            <a:r>
              <a:rPr lang="zh-CN" altLang="en-US" sz="1600" b="0" u="none" dirty="0" smtClean="0">
                <a:solidFill>
                  <a:schemeClr val="bg1"/>
                </a:solidFill>
                <a:latin typeface="微软雅黑" charset="0"/>
                <a:ea typeface="微软雅黑" charset="0"/>
                <a:cs typeface="仿宋_GB2312" charset="0"/>
              </a:rPr>
              <a:t>空间</a:t>
            </a:r>
            <a:r>
              <a:rPr lang="zh-CN" altLang="en-US" sz="2400" b="1" u="none" dirty="0" smtClean="0">
                <a:solidFill>
                  <a:schemeClr val="bg1"/>
                </a:solidFill>
                <a:latin typeface="微软雅黑" charset="0"/>
                <a:ea typeface="微软雅黑" charset="0"/>
                <a:cs typeface="仿宋_GB2312" charset="0"/>
              </a:rPr>
              <a:t>1</a:t>
            </a:r>
            <a:r>
              <a:rPr lang="en-US" altLang="zh-CN" sz="2400" b="1" u="none" dirty="0" smtClean="0">
                <a:solidFill>
                  <a:schemeClr val="bg1"/>
                </a:solidFill>
                <a:latin typeface="微软雅黑" charset="0"/>
                <a:ea typeface="微软雅黑" charset="0"/>
                <a:cs typeface="仿宋_GB2312" charset="0"/>
              </a:rPr>
              <a:t>77.3</a:t>
            </a:r>
            <a:r>
              <a:rPr lang="zh-CN" altLang="en-US" sz="2400" b="1" u="none" dirty="0" smtClean="0">
                <a:solidFill>
                  <a:schemeClr val="bg1"/>
                </a:solidFill>
                <a:latin typeface="微软雅黑" charset="0"/>
                <a:ea typeface="微软雅黑" charset="0"/>
                <a:cs typeface="仿宋_GB2312" charset="0"/>
              </a:rPr>
              <a:t>万</a:t>
            </a:r>
            <a:r>
              <a:rPr lang="zh-CN" altLang="en-US" sz="2400" b="1" u="none" dirty="0">
                <a:solidFill>
                  <a:schemeClr val="bg1"/>
                </a:solidFill>
                <a:latin typeface="微软雅黑" charset="0"/>
                <a:ea typeface="微软雅黑" charset="0"/>
                <a:cs typeface="仿宋_GB2312" charset="0"/>
              </a:rPr>
              <a:t>平方米</a:t>
            </a:r>
            <a:r>
              <a:rPr lang="zh-CN" altLang="en-US" sz="1600" b="0" u="none" dirty="0">
                <a:solidFill>
                  <a:schemeClr val="bg1"/>
                </a:solidFill>
                <a:latin typeface="微软雅黑" charset="0"/>
                <a:ea typeface="微软雅黑" charset="0"/>
                <a:cs typeface="仿宋_GB2312" charset="0"/>
              </a:rPr>
              <a:t>，已覆盖示范区“一区十六园”的十二个园区。</a:t>
            </a:r>
            <a:endParaRPr lang="zh-CN" altLang="en-US" sz="1600" b="0" u="none" dirty="0">
              <a:solidFill>
                <a:schemeClr val="bg1"/>
              </a:solidFill>
              <a:latin typeface="微软雅黑" charset="0"/>
              <a:ea typeface="微软雅黑" charset="0"/>
              <a:cs typeface="仿宋_GB2312" charset="0"/>
            </a:endParaRPr>
          </a:p>
        </p:txBody>
      </p:sp>
      <p:pic>
        <p:nvPicPr>
          <p:cNvPr id="4" name="图片 3" descr="未标题-33"/>
          <p:cNvPicPr>
            <a:picLocks noChangeAspect="1"/>
          </p:cNvPicPr>
          <p:nvPr/>
        </p:nvPicPr>
        <p:blipFill>
          <a:blip r:embed="rId3"/>
          <a:stretch>
            <a:fillRect/>
          </a:stretch>
        </p:blipFill>
        <p:spPr>
          <a:xfrm>
            <a:off x="724535" y="2544445"/>
            <a:ext cx="3994785" cy="3716655"/>
          </a:xfrm>
          <a:prstGeom prst="rect">
            <a:avLst/>
          </a:prstGeom>
        </p:spPr>
      </p:pic>
      <p:grpSp>
        <p:nvGrpSpPr>
          <p:cNvPr id="11" name="组合 10"/>
          <p:cNvGrpSpPr/>
          <p:nvPr/>
        </p:nvGrpSpPr>
        <p:grpSpPr>
          <a:xfrm>
            <a:off x="-582930" y="1312545"/>
            <a:ext cx="8958580" cy="955675"/>
            <a:chOff x="-918" y="2067"/>
            <a:chExt cx="14108" cy="1505"/>
          </a:xfrm>
        </p:grpSpPr>
        <p:grpSp>
          <p:nvGrpSpPr>
            <p:cNvPr id="10" name="组合 9"/>
            <p:cNvGrpSpPr/>
            <p:nvPr/>
          </p:nvGrpSpPr>
          <p:grpSpPr>
            <a:xfrm>
              <a:off x="-918" y="2096"/>
              <a:ext cx="13587" cy="1476"/>
              <a:chOff x="-918" y="3131"/>
              <a:chExt cx="13587" cy="1476"/>
            </a:xfrm>
          </p:grpSpPr>
          <p:sp>
            <p:nvSpPr>
              <p:cNvPr id="9225" name="平行四边形 5"/>
              <p:cNvSpPr>
                <a:spLocks noChangeArrowheads="1"/>
              </p:cNvSpPr>
              <p:nvPr/>
            </p:nvSpPr>
            <p:spPr bwMode="auto">
              <a:xfrm flipH="1">
                <a:off x="2605" y="3131"/>
                <a:ext cx="10065" cy="1477"/>
              </a:xfrm>
              <a:prstGeom prst="parallelogram">
                <a:avLst>
                  <a:gd name="adj" fmla="val 62123"/>
                </a:avLst>
              </a:prstGeom>
              <a:solidFill>
                <a:srgbClr val="3C7EBA">
                  <a:alpha val="79000"/>
                </a:srgbClr>
              </a:solidFill>
              <a:ln>
                <a:noFill/>
              </a:ln>
              <a:effectLst/>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2400">
                  <a:solidFill>
                    <a:srgbClr val="FFFFFF"/>
                  </a:solidFill>
                  <a:latin typeface="Aparajita" pitchFamily="34" charset="0"/>
                  <a:sym typeface="Aparajita" pitchFamily="34" charset="0"/>
                </a:endParaRPr>
              </a:p>
            </p:txBody>
          </p:sp>
          <p:sp>
            <p:nvSpPr>
              <p:cNvPr id="9224" name="平行四边形 4"/>
              <p:cNvSpPr>
                <a:spLocks noChangeArrowheads="1"/>
              </p:cNvSpPr>
              <p:nvPr/>
            </p:nvSpPr>
            <p:spPr bwMode="auto">
              <a:xfrm flipH="1">
                <a:off x="-918" y="3131"/>
                <a:ext cx="4459" cy="1477"/>
              </a:xfrm>
              <a:prstGeom prst="parallelogram">
                <a:avLst>
                  <a:gd name="adj" fmla="val 62155"/>
                </a:avLst>
              </a:prstGeom>
              <a:solidFill>
                <a:srgbClr val="15D1FF">
                  <a:alpha val="79000"/>
                </a:srgbClr>
              </a:solidFill>
              <a:ln>
                <a:noFill/>
              </a:ln>
              <a:effectLst/>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2400">
                  <a:solidFill>
                    <a:srgbClr val="FFFFFF"/>
                  </a:solidFill>
                  <a:latin typeface="Aparajita" pitchFamily="34" charset="0"/>
                  <a:sym typeface="Aparajita" pitchFamily="34" charset="0"/>
                </a:endParaRPr>
              </a:p>
            </p:txBody>
          </p:sp>
          <p:sp>
            <p:nvSpPr>
              <p:cNvPr id="13" name="文本框 12"/>
              <p:cNvSpPr txBox="1"/>
              <p:nvPr/>
            </p:nvSpPr>
            <p:spPr>
              <a:xfrm>
                <a:off x="972" y="3198"/>
                <a:ext cx="2313" cy="1337"/>
              </a:xfrm>
              <a:prstGeom prst="rect">
                <a:avLst/>
              </a:prstGeom>
              <a:noFill/>
              <a:ln w="9525">
                <a:noFill/>
                <a:miter/>
              </a:ln>
              <a:effectLst>
                <a:outerShdw blurRad="50800" dist="38100" dir="2700000" algn="tl" rotWithShape="0">
                  <a:prstClr val="black">
                    <a:alpha val="40000"/>
                  </a:prstClr>
                </a:outerShdw>
              </a:effectLst>
            </p:spPr>
            <p:txBody>
              <a:bodyPr wrap="square">
                <a:spAutoFit/>
              </a:bodyPr>
              <a:lstStyle/>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科 技</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园 区</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grpSp>
        <p:sp>
          <p:nvSpPr>
            <p:cNvPr id="100" name="文本框 99"/>
            <p:cNvSpPr txBox="1"/>
            <p:nvPr/>
          </p:nvSpPr>
          <p:spPr>
            <a:xfrm>
              <a:off x="4183" y="2067"/>
              <a:ext cx="9007" cy="1440"/>
            </a:xfrm>
            <a:prstGeom prst="rect">
              <a:avLst/>
            </a:prstGeom>
            <a:noFill/>
            <a:ln w="9525">
              <a:noFill/>
              <a:miter/>
            </a:ln>
          </p:spPr>
          <p:txBody>
            <a:bodyPr wrap="square">
              <a:spAutoFit/>
            </a:bodyPr>
            <a:lstStyle/>
            <a:p>
              <a:pPr marL="0" indent="0" algn="l">
                <a:lnSpc>
                  <a:spcPct val="150000"/>
                </a:lnSpc>
              </a:pPr>
              <a:r>
                <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面向中关村“一区多园”协调发展</a:t>
              </a:r>
              <a:endPar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0" algn="l">
                <a:lnSpc>
                  <a:spcPct val="150000"/>
                </a:lnSpc>
              </a:pPr>
              <a:r>
                <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着力打造新型科技园区和众创空间</a:t>
              </a:r>
              <a:endPar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grpSp>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8" name="图片 7" descr="中关村发展集团标志反白"/>
            <p:cNvPicPr>
              <a:picLocks noChangeAspect="1"/>
            </p:cNvPicPr>
            <p:nvPr/>
          </p:nvPicPr>
          <p:blipFill>
            <a:blip r:embed="rId4" cstate="print"/>
            <a:srcRect t="83213"/>
            <a:stretch>
              <a:fillRect/>
            </a:stretch>
          </p:blipFill>
          <p:spPr>
            <a:xfrm>
              <a:off x="15400" y="411"/>
              <a:ext cx="3248" cy="552"/>
            </a:xfrm>
            <a:prstGeom prst="rect">
              <a:avLst/>
            </a:prstGeom>
            <a:effectLst/>
          </p:spPr>
        </p:pic>
      </p:grpSp>
      <p:sp>
        <p:nvSpPr>
          <p:cNvPr id="7" name="文本框 12291"/>
          <p:cNvSpPr txBox="1"/>
          <p:nvPr/>
        </p:nvSpPr>
        <p:spPr>
          <a:xfrm>
            <a:off x="5320030" y="3091815"/>
            <a:ext cx="5961380" cy="384810"/>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l" eaLnBrk="0" hangingPunct="0">
              <a:buFont typeface="Arial" charset="0"/>
              <a:buNone/>
            </a:pPr>
            <a:r>
              <a:rPr lang="zh-CN" altLang="en-US" sz="1800" b="1" dirty="0">
                <a:solidFill>
                  <a:schemeClr val="bg1"/>
                </a:solidFill>
                <a:latin typeface="微软雅黑" pitchFamily="34" charset="-122"/>
                <a:ea typeface="微软雅黑" pitchFamily="34" charset="-122"/>
                <a:sym typeface="华文细黑" pitchFamily="2" charset="-122"/>
              </a:rPr>
              <a:t>围绕中关村“一核多中心”布局，大力推动创新平台建设</a:t>
            </a:r>
            <a:endParaRPr lang="zh-CN" altLang="en-US" sz="1800" b="1" dirty="0">
              <a:solidFill>
                <a:schemeClr val="bg1"/>
              </a:solidFill>
              <a:latin typeface="微软雅黑" pitchFamily="34" charset="-122"/>
              <a:ea typeface="微软雅黑" pitchFamily="34" charset="-122"/>
              <a:sym typeface="华文细黑"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05" y="4382770"/>
            <a:ext cx="12192000" cy="2483485"/>
            <a:chOff x="3" y="6458"/>
            <a:chExt cx="19200" cy="4354"/>
          </a:xfrm>
        </p:grpSpPr>
        <p:pic>
          <p:nvPicPr>
            <p:cNvPr id="10242" name="图片 1"/>
            <p:cNvPicPr>
              <a:picLocks noChangeAspect="1" noChangeArrowheads="1"/>
            </p:cNvPicPr>
            <p:nvPr/>
          </p:nvPicPr>
          <p:blipFill>
            <a:blip r:embed="rId1" cstate="email"/>
            <a:srcRect b="10167"/>
            <a:stretch>
              <a:fillRect/>
            </a:stretch>
          </p:blipFill>
          <p:spPr bwMode="auto">
            <a:xfrm>
              <a:off x="10" y="6462"/>
              <a:ext cx="19177" cy="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3" y="6458"/>
              <a:ext cx="19200" cy="4355"/>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100" name="文本框 99"/>
          <p:cNvSpPr txBox="1"/>
          <p:nvPr/>
        </p:nvSpPr>
        <p:spPr>
          <a:xfrm>
            <a:off x="747395" y="4876800"/>
            <a:ext cx="10598150" cy="1805940"/>
          </a:xfrm>
          <a:prstGeom prst="rect">
            <a:avLst/>
          </a:prstGeom>
          <a:noFill/>
          <a:ln w="9525">
            <a:noFill/>
            <a:miter/>
          </a:ln>
        </p:spPr>
        <p:txBody>
          <a:bodyPr wrap="square">
            <a:spAutoFit/>
          </a:bodyPr>
          <a:lstStyle/>
          <a:p>
            <a:pPr marL="0" indent="0" algn="just" eaLnBrk="1" latinLnBrk="0" hangingPunct="1">
              <a:lnSpc>
                <a:spcPts val="2700"/>
              </a:lnSpc>
            </a:pPr>
            <a:r>
              <a:rPr sz="1600" u="none" dirty="0">
                <a:solidFill>
                  <a:schemeClr val="bg1"/>
                </a:solidFill>
                <a:latin typeface="微软雅黑" charset="0"/>
                <a:ea typeface="微软雅黑" charset="0"/>
                <a:cs typeface="仿宋_GB2312" charset="0"/>
              </a:rPr>
              <a:t>在延庆打造“长城脚下的创新家园”，提出“科技小镇”的规划概念设计；在昌平打造生命健康科学城，已完成规划体系和城市设计，完成部分地块的腾退拆除工作；</a:t>
            </a:r>
            <a:r>
              <a:rPr sz="1600" u="none" dirty="0" smtClean="0">
                <a:solidFill>
                  <a:schemeClr val="bg1"/>
                </a:solidFill>
                <a:latin typeface="微软雅黑" charset="0"/>
                <a:ea typeface="微软雅黑" charset="0"/>
                <a:cs typeface="仿宋_GB2312" charset="0"/>
              </a:rPr>
              <a:t>在怀柔</a:t>
            </a:r>
            <a:r>
              <a:rPr lang="zh-CN" altLang="en-US" sz="1600" u="none" dirty="0" smtClean="0">
                <a:solidFill>
                  <a:schemeClr val="bg1"/>
                </a:solidFill>
                <a:latin typeface="微软雅黑" charset="0"/>
                <a:ea typeface="微软雅黑" charset="0"/>
                <a:cs typeface="仿宋_GB2312" charset="0"/>
              </a:rPr>
              <a:t>设立怀柔科学城公司和微纳能源公司，</a:t>
            </a:r>
            <a:r>
              <a:rPr sz="1600" u="none" dirty="0" smtClean="0">
                <a:solidFill>
                  <a:schemeClr val="bg1"/>
                </a:solidFill>
                <a:latin typeface="微软雅黑" charset="0"/>
                <a:ea typeface="微软雅黑" charset="0"/>
                <a:cs typeface="仿宋_GB2312" charset="0"/>
              </a:rPr>
              <a:t>积极参与怀柔科学城规划建设</a:t>
            </a:r>
            <a:r>
              <a:rPr sz="1600" u="none" dirty="0">
                <a:solidFill>
                  <a:schemeClr val="bg1"/>
                </a:solidFill>
                <a:latin typeface="微软雅黑" charset="0"/>
                <a:ea typeface="微软雅黑" charset="0"/>
                <a:cs typeface="仿宋_GB2312" charset="0"/>
              </a:rPr>
              <a:t>，推动王中林院士北京中科院纳米能源所项目正式开工；在大兴建设高端医疗器械产业园，项目已实现竣工；在房山成立中关村前沿技术研究院，</a:t>
            </a:r>
            <a:r>
              <a:rPr sz="1600" u="none" dirty="0" smtClean="0">
                <a:solidFill>
                  <a:schemeClr val="bg1"/>
                </a:solidFill>
                <a:latin typeface="微软雅黑" charset="0"/>
                <a:ea typeface="微软雅黑" charset="0"/>
                <a:cs typeface="仿宋_GB2312" charset="0"/>
              </a:rPr>
              <a:t>成功引入北航医工交叉研究院</a:t>
            </a:r>
            <a:r>
              <a:rPr lang="zh-CN" altLang="en-US" sz="1600" u="none" dirty="0" smtClean="0">
                <a:solidFill>
                  <a:schemeClr val="bg1"/>
                </a:solidFill>
                <a:latin typeface="微软雅黑" charset="0"/>
                <a:ea typeface="微软雅黑" charset="0"/>
                <a:cs typeface="仿宋_GB2312" charset="0"/>
              </a:rPr>
              <a:t>；在门头沟设立中关村京西公司，打造北京西部高精尖功能区</a:t>
            </a:r>
            <a:r>
              <a:rPr sz="1600" u="none" dirty="0" smtClean="0">
                <a:solidFill>
                  <a:schemeClr val="bg1"/>
                </a:solidFill>
                <a:latin typeface="微软雅黑" charset="0"/>
                <a:ea typeface="微软雅黑" charset="0"/>
                <a:cs typeface="仿宋_GB2312" charset="0"/>
              </a:rPr>
              <a:t>。</a:t>
            </a:r>
            <a:endParaRPr sz="1600" u="none" dirty="0">
              <a:solidFill>
                <a:schemeClr val="bg1"/>
              </a:solidFill>
              <a:latin typeface="微软雅黑" charset="0"/>
              <a:ea typeface="微软雅黑" charset="0"/>
              <a:cs typeface="仿宋_GB2312" charset="0"/>
            </a:endParaRPr>
          </a:p>
        </p:txBody>
      </p:sp>
      <p:sp>
        <p:nvSpPr>
          <p:cNvPr id="16" name="文本框 12291"/>
          <p:cNvSpPr txBox="1"/>
          <p:nvPr/>
        </p:nvSpPr>
        <p:spPr>
          <a:xfrm>
            <a:off x="4231005" y="4521835"/>
            <a:ext cx="3723005" cy="483235"/>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ctr" eaLnBrk="0" hangingPunct="0">
              <a:buFont typeface="Arial" charset="0"/>
              <a:buNone/>
            </a:pPr>
            <a:r>
              <a:rPr lang="zh-CN" altLang="en-US" sz="2400" b="1" dirty="0">
                <a:solidFill>
                  <a:schemeClr val="bg1"/>
                </a:solidFill>
                <a:latin typeface="微软雅黑" pitchFamily="34" charset="-122"/>
                <a:ea typeface="微软雅黑" pitchFamily="34" charset="-122"/>
                <a:sym typeface="华文细黑" pitchFamily="2" charset="-122"/>
              </a:rPr>
              <a:t>大力推动创新平台建设</a:t>
            </a:r>
            <a:endParaRPr lang="zh-CN" altLang="en-US" sz="2400" b="1" dirty="0">
              <a:solidFill>
                <a:schemeClr val="bg1"/>
              </a:solidFill>
              <a:latin typeface="微软雅黑" pitchFamily="34" charset="-122"/>
              <a:ea typeface="微软雅黑" pitchFamily="34" charset="-122"/>
              <a:sym typeface="华文细黑" pitchFamily="2" charset="-122"/>
            </a:endParaRPr>
          </a:p>
        </p:txBody>
      </p:sp>
      <p:grpSp>
        <p:nvGrpSpPr>
          <p:cNvPr id="8216" name="Group 24"/>
          <p:cNvGrpSpPr/>
          <p:nvPr/>
        </p:nvGrpSpPr>
        <p:grpSpPr bwMode="auto">
          <a:xfrm>
            <a:off x="111124" y="105093"/>
            <a:ext cx="2342515" cy="1210310"/>
            <a:chOff x="24763" y="10795"/>
            <a:chExt cx="2342467" cy="1210307"/>
          </a:xfrm>
          <a:noFill/>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02</a:t>
              </a:r>
              <a:endParaRPr lang="en-US" altLang="en-US" sz="5400" b="1">
                <a:solidFill>
                  <a:srgbClr val="3C7EBA"/>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集团基本情况</a:t>
              </a:r>
              <a:endParaRPr lang="zh-CN" sz="1800" b="1">
                <a:solidFill>
                  <a:srgbClr val="3C7EBA"/>
                </a:solidFill>
                <a:latin typeface="微软雅黑" charset="0"/>
                <a:ea typeface="微软雅黑" charset="0"/>
                <a:sym typeface="Aparajita" pitchFamily="34" charset="0"/>
              </a:endParaRPr>
            </a:p>
          </p:txBody>
        </p:sp>
      </p:grpSp>
      <p:grpSp>
        <p:nvGrpSpPr>
          <p:cNvPr id="4" name="组合 3"/>
          <p:cNvGrpSpPr/>
          <p:nvPr/>
        </p:nvGrpSpPr>
        <p:grpSpPr>
          <a:xfrm>
            <a:off x="8997315" y="246380"/>
            <a:ext cx="3662680" cy="623570"/>
            <a:chOff x="14169" y="388"/>
            <a:chExt cx="5768" cy="982"/>
          </a:xfrm>
        </p:grpSpPr>
        <p:sp>
          <p:nvSpPr>
            <p:cNvPr id="8198" name="文本框 26"/>
            <p:cNvSpPr>
              <a:spLocks noChangeArrowheads="1"/>
            </p:cNvSpPr>
            <p:nvPr/>
          </p:nvSpPr>
          <p:spPr bwMode="auto">
            <a:xfrm>
              <a:off x="14169" y="970"/>
              <a:ext cx="5768"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rgbClr val="231815">
                      <a:alpha val="83000"/>
                    </a:srgbClr>
                  </a:solidFill>
                  <a:effectLst/>
                  <a:latin typeface="微软雅黑" charset="0"/>
                  <a:ea typeface="微软雅黑" charset="0"/>
                  <a:sym typeface="华康俪金黑W8" pitchFamily="1" charset="-122"/>
                </a:rPr>
                <a:t>整合资源 搭建平台 产融结合 引领创新</a:t>
              </a:r>
              <a:endParaRPr lang="zh-CN" altLang="en-US" sz="1000" b="1">
                <a:solidFill>
                  <a:srgbClr val="231815">
                    <a:alpha val="83000"/>
                  </a:srgbClr>
                </a:solidFill>
                <a:effectLst/>
                <a:latin typeface="微软雅黑" charset="0"/>
                <a:ea typeface="微软雅黑" charset="0"/>
                <a:sym typeface="华康俪金黑W8" pitchFamily="1" charset="-122"/>
              </a:endParaRPr>
            </a:p>
          </p:txBody>
        </p:sp>
        <p:pic>
          <p:nvPicPr>
            <p:cNvPr id="5" name="图片 4" descr="中关村发展集团标志"/>
            <p:cNvPicPr>
              <a:picLocks noChangeAspect="1"/>
            </p:cNvPicPr>
            <p:nvPr/>
          </p:nvPicPr>
          <p:blipFill>
            <a:blip r:embed="rId2" cstate="print"/>
            <a:srcRect t="83285"/>
            <a:stretch>
              <a:fillRect/>
            </a:stretch>
          </p:blipFill>
          <p:spPr>
            <a:xfrm>
              <a:off x="15385" y="388"/>
              <a:ext cx="3294" cy="558"/>
            </a:xfrm>
            <a:prstGeom prst="rect">
              <a:avLst/>
            </a:prstGeom>
          </p:spPr>
        </p:pic>
      </p:grpSp>
      <p:pic>
        <p:nvPicPr>
          <p:cNvPr id="15" name="图片 14" descr="8大兴高端医疗器械产业园鸟瞰"/>
          <p:cNvPicPr>
            <a:picLocks noChangeAspect="1"/>
          </p:cNvPicPr>
          <p:nvPr/>
        </p:nvPicPr>
        <p:blipFill>
          <a:blip r:embed="rId3"/>
          <a:stretch>
            <a:fillRect/>
          </a:stretch>
        </p:blipFill>
        <p:spPr>
          <a:xfrm>
            <a:off x="4405630" y="1466215"/>
            <a:ext cx="3387725" cy="2641600"/>
          </a:xfrm>
          <a:prstGeom prst="rect">
            <a:avLst/>
          </a:prstGeom>
          <a:effectLst>
            <a:outerShdw blurRad="50800" dist="38100" dir="2700000" algn="tl" rotWithShape="0">
              <a:prstClr val="black">
                <a:alpha val="40000"/>
              </a:prstClr>
            </a:outerShdw>
          </a:effectLst>
        </p:spPr>
      </p:pic>
      <p:sp>
        <p:nvSpPr>
          <p:cNvPr id="19" name="文本框 12"/>
          <p:cNvSpPr txBox="1"/>
          <p:nvPr/>
        </p:nvSpPr>
        <p:spPr>
          <a:xfrm>
            <a:off x="5522595" y="3761740"/>
            <a:ext cx="2317750" cy="352425"/>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eaLnBrk="0" hangingPunct="0">
              <a:buFont typeface="Arial" charset="0"/>
              <a:buNone/>
            </a:pPr>
            <a:r>
              <a:rPr lang="zh-CN" altLang="en-US" sz="1600" b="1">
                <a:solidFill>
                  <a:schemeClr val="bg1"/>
                </a:solidFill>
                <a:latin typeface="微软雅黑" pitchFamily="34" charset="-122"/>
                <a:ea typeface="微软雅黑" pitchFamily="34" charset="-122"/>
              </a:rPr>
              <a:t>中关村医疗器械产业园</a:t>
            </a:r>
            <a:endParaRPr lang="zh-CN" altLang="en-US" sz="1600" b="1">
              <a:solidFill>
                <a:schemeClr val="bg1"/>
              </a:solidFill>
              <a:latin typeface="微软雅黑" pitchFamily="34" charset="-122"/>
              <a:ea typeface="微软雅黑" pitchFamily="34" charset="-122"/>
            </a:endParaRPr>
          </a:p>
        </p:txBody>
      </p:sp>
      <p:pic>
        <p:nvPicPr>
          <p:cNvPr id="22" name="图片 21" descr="延庆"/>
          <p:cNvPicPr>
            <a:picLocks noChangeAspect="1"/>
          </p:cNvPicPr>
          <p:nvPr/>
        </p:nvPicPr>
        <p:blipFill>
          <a:blip r:embed="rId4" cstate="print"/>
          <a:stretch>
            <a:fillRect/>
          </a:stretch>
        </p:blipFill>
        <p:spPr>
          <a:xfrm>
            <a:off x="850265" y="1466215"/>
            <a:ext cx="3387725" cy="2641600"/>
          </a:xfrm>
          <a:prstGeom prst="rect">
            <a:avLst/>
          </a:prstGeom>
        </p:spPr>
      </p:pic>
      <p:pic>
        <p:nvPicPr>
          <p:cNvPr id="23" name="图片 22" descr="DSC_0820"/>
          <p:cNvPicPr>
            <a:picLocks noChangeAspect="1"/>
          </p:cNvPicPr>
          <p:nvPr/>
        </p:nvPicPr>
        <p:blipFill>
          <a:blip r:embed="rId5"/>
          <a:stretch>
            <a:fillRect/>
          </a:stretch>
        </p:blipFill>
        <p:spPr>
          <a:xfrm>
            <a:off x="7938135" y="1466215"/>
            <a:ext cx="3387725" cy="2641600"/>
          </a:xfrm>
          <a:prstGeom prst="rect">
            <a:avLst/>
          </a:prstGeom>
        </p:spPr>
      </p:pic>
      <p:sp>
        <p:nvSpPr>
          <p:cNvPr id="24" name="文本框 14"/>
          <p:cNvSpPr txBox="1"/>
          <p:nvPr/>
        </p:nvSpPr>
        <p:spPr>
          <a:xfrm>
            <a:off x="8993505" y="3759200"/>
            <a:ext cx="2397760" cy="352425"/>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eaLnBrk="0" hangingPunct="0">
              <a:buFont typeface="Arial" charset="0"/>
              <a:buNone/>
            </a:pPr>
            <a:r>
              <a:rPr lang="zh-CN" altLang="en-US" sz="1600" b="1">
                <a:solidFill>
                  <a:schemeClr val="bg1"/>
                </a:solidFill>
                <a:latin typeface="微软雅黑" pitchFamily="34" charset="-122"/>
                <a:ea typeface="微软雅黑" pitchFamily="34" charset="-122"/>
              </a:rPr>
              <a:t>中关村前沿技术研究院</a:t>
            </a:r>
            <a:endParaRPr lang="zh-CN" altLang="en-US" sz="1600" b="1">
              <a:solidFill>
                <a:schemeClr val="bg1"/>
              </a:solidFill>
              <a:latin typeface="微软雅黑" pitchFamily="34" charset="-122"/>
              <a:ea typeface="微软雅黑" pitchFamily="34" charset="-122"/>
            </a:endParaRPr>
          </a:p>
        </p:txBody>
      </p:sp>
      <p:sp>
        <p:nvSpPr>
          <p:cNvPr id="25" name="文本框 12"/>
          <p:cNvSpPr txBox="1"/>
          <p:nvPr/>
        </p:nvSpPr>
        <p:spPr>
          <a:xfrm>
            <a:off x="2181225" y="3776345"/>
            <a:ext cx="2065655" cy="352425"/>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eaLnBrk="0" hangingPunct="0">
              <a:buFont typeface="Arial" charset="0"/>
              <a:buNone/>
            </a:pPr>
            <a:r>
              <a:rPr lang="zh-CN" altLang="en-US" sz="1600" b="1">
                <a:solidFill>
                  <a:schemeClr val="bg1"/>
                </a:solidFill>
                <a:latin typeface="微软雅黑" pitchFamily="34" charset="-122"/>
                <a:ea typeface="微软雅黑" pitchFamily="34" charset="-122"/>
              </a:rPr>
              <a:t>长城脚下的创新家园</a:t>
            </a:r>
            <a:endParaRPr lang="zh-CN" altLang="en-US" sz="1600" b="1">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05" y="4382770"/>
            <a:ext cx="12192000" cy="2484120"/>
            <a:chOff x="3" y="6458"/>
            <a:chExt cx="19200" cy="4354"/>
          </a:xfrm>
        </p:grpSpPr>
        <p:pic>
          <p:nvPicPr>
            <p:cNvPr id="10242" name="图片 1"/>
            <p:cNvPicPr>
              <a:picLocks noChangeAspect="1" noChangeArrowheads="1"/>
            </p:cNvPicPr>
            <p:nvPr/>
          </p:nvPicPr>
          <p:blipFill>
            <a:blip r:embed="rId1" cstate="email"/>
            <a:srcRect b="10167"/>
            <a:stretch>
              <a:fillRect/>
            </a:stretch>
          </p:blipFill>
          <p:spPr bwMode="auto">
            <a:xfrm>
              <a:off x="10" y="6462"/>
              <a:ext cx="19177" cy="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3" y="6458"/>
              <a:ext cx="19200" cy="4355"/>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pic>
        <p:nvPicPr>
          <p:cNvPr id="26" name="图片 25" descr="1"/>
          <p:cNvPicPr>
            <a:picLocks noChangeAspect="1"/>
          </p:cNvPicPr>
          <p:nvPr/>
        </p:nvPicPr>
        <p:blipFill>
          <a:blip r:embed="rId2"/>
          <a:srcRect/>
          <a:stretch>
            <a:fillRect/>
          </a:stretch>
        </p:blipFill>
        <p:spPr>
          <a:xfrm>
            <a:off x="856615" y="1455420"/>
            <a:ext cx="5099685" cy="2644775"/>
          </a:xfrm>
          <a:prstGeom prst="rect">
            <a:avLst/>
          </a:prstGeom>
          <a:effectLst>
            <a:outerShdw blurRad="50800" dist="38100" dir="2700000" algn="tl" rotWithShape="0">
              <a:prstClr val="black">
                <a:alpha val="40000"/>
              </a:prstClr>
            </a:outerShdw>
          </a:effectLst>
        </p:spPr>
      </p:pic>
      <p:pic>
        <p:nvPicPr>
          <p:cNvPr id="29" name="图片 28" descr="7生命园"/>
          <p:cNvPicPr>
            <a:picLocks noChangeAspect="1"/>
          </p:cNvPicPr>
          <p:nvPr/>
        </p:nvPicPr>
        <p:blipFill>
          <a:blip r:embed="rId3"/>
          <a:stretch>
            <a:fillRect/>
          </a:stretch>
        </p:blipFill>
        <p:spPr>
          <a:xfrm>
            <a:off x="6223635" y="1455420"/>
            <a:ext cx="5099685" cy="2644775"/>
          </a:xfrm>
          <a:prstGeom prst="rect">
            <a:avLst/>
          </a:prstGeom>
          <a:effectLst>
            <a:outerShdw blurRad="50800" dist="38100" dir="2700000" algn="tl" rotWithShape="0">
              <a:prstClr val="black">
                <a:alpha val="40000"/>
              </a:prstClr>
            </a:outerShdw>
          </a:effectLst>
        </p:spPr>
      </p:pic>
      <p:sp>
        <p:nvSpPr>
          <p:cNvPr id="23562" name="文本框 10"/>
          <p:cNvSpPr txBox="1"/>
          <p:nvPr/>
        </p:nvSpPr>
        <p:spPr>
          <a:xfrm>
            <a:off x="4472305" y="3732530"/>
            <a:ext cx="1865630" cy="352425"/>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eaLnBrk="0" hangingPunct="0">
              <a:buFont typeface="Arial" charset="0"/>
              <a:buNone/>
            </a:pPr>
            <a:r>
              <a:rPr lang="zh-CN" altLang="en-US" sz="1600" b="1">
                <a:solidFill>
                  <a:schemeClr val="bg1"/>
                </a:solidFill>
                <a:latin typeface="微软雅黑" pitchFamily="34" charset="-122"/>
                <a:ea typeface="微软雅黑" pitchFamily="34" charset="-122"/>
              </a:rPr>
              <a:t>中关村软件园</a:t>
            </a:r>
            <a:endParaRPr lang="zh-CN" altLang="en-US" sz="1600" b="1">
              <a:solidFill>
                <a:schemeClr val="bg1"/>
              </a:solidFill>
              <a:latin typeface="微软雅黑" pitchFamily="34" charset="-122"/>
              <a:ea typeface="微软雅黑" pitchFamily="34" charset="-122"/>
            </a:endParaRPr>
          </a:p>
        </p:txBody>
      </p:sp>
      <p:sp>
        <p:nvSpPr>
          <p:cNvPr id="23563" name="文本框 11"/>
          <p:cNvSpPr txBox="1"/>
          <p:nvPr/>
        </p:nvSpPr>
        <p:spPr>
          <a:xfrm>
            <a:off x="9818370" y="3732530"/>
            <a:ext cx="1865630" cy="352425"/>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eaLnBrk="0" hangingPunct="0">
              <a:buFont typeface="Arial" charset="0"/>
              <a:buNone/>
            </a:pPr>
            <a:r>
              <a:rPr lang="zh-CN" altLang="en-US" sz="1600" b="1">
                <a:solidFill>
                  <a:schemeClr val="bg1"/>
                </a:solidFill>
                <a:latin typeface="微软雅黑" pitchFamily="34" charset="-122"/>
                <a:ea typeface="微软雅黑" pitchFamily="34" charset="-122"/>
              </a:rPr>
              <a:t>中关村生命园</a:t>
            </a:r>
            <a:endParaRPr lang="zh-CN" altLang="en-US" sz="1600" b="1">
              <a:solidFill>
                <a:schemeClr val="bg1"/>
              </a:solidFill>
              <a:latin typeface="微软雅黑" pitchFamily="34" charset="-122"/>
              <a:ea typeface="微软雅黑" pitchFamily="34" charset="-122"/>
            </a:endParaRPr>
          </a:p>
        </p:txBody>
      </p:sp>
      <p:grpSp>
        <p:nvGrpSpPr>
          <p:cNvPr id="8216" name="Group 24"/>
          <p:cNvGrpSpPr/>
          <p:nvPr/>
        </p:nvGrpSpPr>
        <p:grpSpPr bwMode="auto">
          <a:xfrm>
            <a:off x="111124" y="105093"/>
            <a:ext cx="2342515" cy="1210310"/>
            <a:chOff x="24763" y="10795"/>
            <a:chExt cx="2342467" cy="1210307"/>
          </a:xfrm>
          <a:noFill/>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02</a:t>
              </a:r>
              <a:endParaRPr lang="en-US" altLang="en-US" sz="5400" b="1">
                <a:solidFill>
                  <a:srgbClr val="3C7EBA"/>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集团基本情况</a:t>
              </a:r>
              <a:endParaRPr lang="zh-CN" sz="1800" b="1">
                <a:solidFill>
                  <a:srgbClr val="3C7EBA"/>
                </a:solidFill>
                <a:latin typeface="微软雅黑" charset="0"/>
                <a:ea typeface="微软雅黑" charset="0"/>
                <a:sym typeface="Aparajita" pitchFamily="34" charset="0"/>
              </a:endParaRPr>
            </a:p>
          </p:txBody>
        </p:sp>
      </p:grpSp>
      <p:grpSp>
        <p:nvGrpSpPr>
          <p:cNvPr id="6" name="组合 5"/>
          <p:cNvGrpSpPr/>
          <p:nvPr/>
        </p:nvGrpSpPr>
        <p:grpSpPr>
          <a:xfrm>
            <a:off x="8997315" y="246380"/>
            <a:ext cx="3662680" cy="623570"/>
            <a:chOff x="14169" y="388"/>
            <a:chExt cx="5768" cy="982"/>
          </a:xfrm>
        </p:grpSpPr>
        <p:sp>
          <p:nvSpPr>
            <p:cNvPr id="8198" name="文本框 26"/>
            <p:cNvSpPr>
              <a:spLocks noChangeArrowheads="1"/>
            </p:cNvSpPr>
            <p:nvPr/>
          </p:nvSpPr>
          <p:spPr bwMode="auto">
            <a:xfrm>
              <a:off x="14169" y="970"/>
              <a:ext cx="5768"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rgbClr val="231815">
                      <a:alpha val="83000"/>
                    </a:srgbClr>
                  </a:solidFill>
                  <a:effectLst/>
                  <a:latin typeface="微软雅黑" charset="0"/>
                  <a:ea typeface="微软雅黑" charset="0"/>
                  <a:sym typeface="华康俪金黑W8" pitchFamily="1" charset="-122"/>
                </a:rPr>
                <a:t>整合资源 搭建平台 产融结合 引领创新</a:t>
              </a:r>
              <a:endParaRPr lang="zh-CN" altLang="en-US" sz="1000" b="1">
                <a:solidFill>
                  <a:srgbClr val="231815">
                    <a:alpha val="83000"/>
                  </a:srgbClr>
                </a:solidFill>
                <a:effectLst/>
                <a:latin typeface="微软雅黑" charset="0"/>
                <a:ea typeface="微软雅黑" charset="0"/>
                <a:sym typeface="华康俪金黑W8" pitchFamily="1" charset="-122"/>
              </a:endParaRPr>
            </a:p>
          </p:txBody>
        </p:sp>
        <p:pic>
          <p:nvPicPr>
            <p:cNvPr id="7" name="图片 6" descr="中关村发展集团标志"/>
            <p:cNvPicPr>
              <a:picLocks noChangeAspect="1"/>
            </p:cNvPicPr>
            <p:nvPr/>
          </p:nvPicPr>
          <p:blipFill>
            <a:blip r:embed="rId4" cstate="print"/>
            <a:srcRect t="83285"/>
            <a:stretch>
              <a:fillRect/>
            </a:stretch>
          </p:blipFill>
          <p:spPr>
            <a:xfrm>
              <a:off x="15385" y="388"/>
              <a:ext cx="3294" cy="558"/>
            </a:xfrm>
            <a:prstGeom prst="rect">
              <a:avLst/>
            </a:prstGeom>
          </p:spPr>
        </p:pic>
      </p:grpSp>
      <p:sp>
        <p:nvSpPr>
          <p:cNvPr id="16" name="文本框 12291"/>
          <p:cNvSpPr txBox="1"/>
          <p:nvPr/>
        </p:nvSpPr>
        <p:spPr>
          <a:xfrm>
            <a:off x="4231005" y="4521835"/>
            <a:ext cx="3723005" cy="483235"/>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ctr" eaLnBrk="0" hangingPunct="0">
              <a:buFont typeface="Arial" charset="0"/>
              <a:buNone/>
            </a:pPr>
            <a:r>
              <a:rPr lang="zh-CN" altLang="en-US" sz="2400" b="1" dirty="0">
                <a:solidFill>
                  <a:schemeClr val="bg1"/>
                </a:solidFill>
                <a:latin typeface="微软雅黑" pitchFamily="34" charset="-122"/>
                <a:ea typeface="微软雅黑" pitchFamily="34" charset="-122"/>
                <a:sym typeface="华文细黑" pitchFamily="2" charset="-122"/>
              </a:rPr>
              <a:t>加快打造新型科技载体</a:t>
            </a:r>
            <a:endParaRPr lang="zh-CN" altLang="en-US" sz="2400" b="1" dirty="0">
              <a:solidFill>
                <a:schemeClr val="bg1"/>
              </a:solidFill>
              <a:latin typeface="微软雅黑" pitchFamily="34" charset="-122"/>
              <a:ea typeface="微软雅黑" pitchFamily="34" charset="-122"/>
              <a:sym typeface="华文细黑" pitchFamily="2" charset="-122"/>
            </a:endParaRPr>
          </a:p>
        </p:txBody>
      </p:sp>
      <p:sp>
        <p:nvSpPr>
          <p:cNvPr id="12" name="文本框 11"/>
          <p:cNvSpPr txBox="1"/>
          <p:nvPr/>
        </p:nvSpPr>
        <p:spPr>
          <a:xfrm>
            <a:off x="811530" y="4907280"/>
            <a:ext cx="10593705" cy="1615440"/>
          </a:xfrm>
          <a:prstGeom prst="rect">
            <a:avLst/>
          </a:prstGeom>
          <a:noFill/>
          <a:ln w="9525">
            <a:noFill/>
            <a:miter/>
          </a:ln>
        </p:spPr>
        <p:txBody>
          <a:bodyPr wrap="square">
            <a:spAutoFit/>
          </a:bodyPr>
          <a:lstStyle/>
          <a:p>
            <a:pPr marL="0" indent="0" algn="just" eaLnBrk="1" latinLnBrk="0" hangingPunct="1">
              <a:lnSpc>
                <a:spcPts val="3000"/>
              </a:lnSpc>
            </a:pPr>
            <a:r>
              <a:rPr lang="zh-CN" altLang="en-US">
                <a:solidFill>
                  <a:schemeClr val="bg1"/>
                </a:solidFill>
                <a:latin typeface="微软雅黑" charset="0"/>
                <a:ea typeface="微软雅黑" charset="0"/>
                <a:cs typeface="仿宋_GB2312" charset="0"/>
                <a:sym typeface="+mn-ea"/>
              </a:rPr>
              <a:t>经过多年建设，集团下属的软件园、生命园已经成为全国知名的精品园区和行业标杆。软件园汇集和支持了百度、亚信、滴滴出行等一批代表性企业，打造世界互联网的创新中心；生命园聚集了生命科学诸多领域的高端领军人才，包括王晓东、程京等10多名国内外院士、23名“千人计划”学者，已经成为国内一流的生命科学研发中心。</a:t>
            </a:r>
            <a:endParaRPr u="none">
              <a:solidFill>
                <a:schemeClr val="bg1"/>
              </a:solidFill>
              <a:latin typeface="微软雅黑" charset="0"/>
              <a:ea typeface="微软雅黑" charset="0"/>
              <a:cs typeface="仿宋_GB231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10147975568"/>
          <p:cNvPicPr>
            <a:picLocks noChangeAspect="1"/>
          </p:cNvPicPr>
          <p:nvPr/>
        </p:nvPicPr>
        <p:blipFill>
          <a:blip r:embed="rId1">
            <a:lum contrast="12000"/>
          </a:blip>
          <a:srcRect/>
          <a:stretch>
            <a:fillRect/>
          </a:stretch>
        </p:blipFill>
        <p:spPr>
          <a:xfrm>
            <a:off x="-5715" y="-3810"/>
            <a:ext cx="12219305" cy="2270125"/>
          </a:xfrm>
          <a:prstGeom prst="rect">
            <a:avLst/>
          </a:prstGeom>
        </p:spPr>
      </p:pic>
      <p:grpSp>
        <p:nvGrpSpPr>
          <p:cNvPr id="9" name="组合 8"/>
          <p:cNvGrpSpPr/>
          <p:nvPr/>
        </p:nvGrpSpPr>
        <p:grpSpPr>
          <a:xfrm>
            <a:off x="5951220" y="3040380"/>
            <a:ext cx="6245225" cy="2984500"/>
            <a:chOff x="7799" y="4758"/>
            <a:chExt cx="11402" cy="4388"/>
          </a:xfrm>
        </p:grpSpPr>
        <p:pic>
          <p:nvPicPr>
            <p:cNvPr id="10242" name="图片 1"/>
            <p:cNvPicPr>
              <a:picLocks noChangeAspect="1" noChangeArrowheads="1"/>
            </p:cNvPicPr>
            <p:nvPr/>
          </p:nvPicPr>
          <p:blipFill>
            <a:blip r:embed="rId2" cstate="email"/>
            <a:srcRect b="10167"/>
            <a:stretch>
              <a:fillRect/>
            </a:stretch>
          </p:blipFill>
          <p:spPr bwMode="auto">
            <a:xfrm>
              <a:off x="7822" y="4775"/>
              <a:ext cx="11370" cy="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a:spLocks noChangeArrowheads="1"/>
            </p:cNvSpPr>
            <p:nvPr/>
          </p:nvSpPr>
          <p:spPr bwMode="auto">
            <a:xfrm>
              <a:off x="7799" y="4758"/>
              <a:ext cx="11403" cy="4389"/>
            </a:xfrm>
            <a:prstGeom prst="rect">
              <a:avLst/>
            </a:prstGeom>
            <a:solidFill>
              <a:srgbClr val="3C7EBA">
                <a:alpha val="93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3" name="Group 24"/>
          <p:cNvGrpSpPr/>
          <p:nvPr/>
        </p:nvGrpSpPr>
        <p:grpSpPr bwMode="auto">
          <a:xfrm>
            <a:off x="111124" y="105093"/>
            <a:ext cx="2342515" cy="1219835"/>
            <a:chOff x="24763" y="10795"/>
            <a:chExt cx="2342467" cy="1219832"/>
          </a:xfrm>
          <a:effectLst>
            <a:outerShdw blurRad="50800" dist="38100" dir="2700000" algn="tl" rotWithShape="0">
              <a:prstClr val="black">
                <a:alpha val="40000"/>
              </a:prstClr>
            </a:outerShdw>
          </a:effectLst>
        </p:grpSpPr>
        <p:sp>
          <p:nvSpPr>
            <p:cNvPr id="5"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02</a:t>
              </a:r>
              <a:endParaRPr lang="en-US" sz="5400" b="1">
                <a:solidFill>
                  <a:schemeClr val="bg1"/>
                </a:solidFill>
                <a:latin typeface="Dotum" pitchFamily="34" charset="-127"/>
                <a:ea typeface="Dotum" pitchFamily="34" charset="-127"/>
                <a:sym typeface="Times New Roman" pitchFamily="18" charset="0"/>
              </a:endParaRPr>
            </a:p>
          </p:txBody>
        </p:sp>
        <p:sp>
          <p:nvSpPr>
            <p:cNvPr id="18"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 name="文本框 52"/>
            <p:cNvSpPr>
              <a:spLocks noChangeArrowheads="1"/>
            </p:cNvSpPr>
            <p:nvPr/>
          </p:nvSpPr>
          <p:spPr bwMode="auto">
            <a:xfrm>
              <a:off x="24763" y="845818"/>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集团基本情况</a:t>
              </a:r>
              <a:endParaRPr lang="zh-CN" sz="1800" b="1">
                <a:solidFill>
                  <a:schemeClr val="bg1"/>
                </a:solidFill>
                <a:latin typeface="微软雅黑" charset="0"/>
                <a:ea typeface="微软雅黑" charset="0"/>
                <a:sym typeface="Aparajita" pitchFamily="34" charset="0"/>
              </a:endParaRPr>
            </a:p>
          </p:txBody>
        </p:sp>
      </p:grpSp>
      <p:grpSp>
        <p:nvGrpSpPr>
          <p:cNvPr id="2" name="组合 1"/>
          <p:cNvGrpSpPr/>
          <p:nvPr/>
        </p:nvGrpSpPr>
        <p:grpSpPr>
          <a:xfrm>
            <a:off x="-582930" y="1293495"/>
            <a:ext cx="8939530" cy="975360"/>
            <a:chOff x="-918" y="3552"/>
            <a:chExt cx="14078" cy="1536"/>
          </a:xfrm>
        </p:grpSpPr>
        <p:sp>
          <p:nvSpPr>
            <p:cNvPr id="9225" name="平行四边形 5"/>
            <p:cNvSpPr>
              <a:spLocks noChangeArrowheads="1"/>
            </p:cNvSpPr>
            <p:nvPr/>
          </p:nvSpPr>
          <p:spPr bwMode="auto">
            <a:xfrm flipH="1">
              <a:off x="2605" y="3611"/>
              <a:ext cx="10065" cy="1477"/>
            </a:xfrm>
            <a:prstGeom prst="parallelogram">
              <a:avLst>
                <a:gd name="adj" fmla="val 62123"/>
              </a:avLst>
            </a:prstGeom>
            <a:solidFill>
              <a:srgbClr val="3C7EBA">
                <a:alpha val="79000"/>
              </a:srgbClr>
            </a:solidFill>
            <a:ln>
              <a:noFill/>
            </a:ln>
            <a:effectLst/>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2400">
                <a:solidFill>
                  <a:srgbClr val="FFFFFF"/>
                </a:solidFill>
                <a:latin typeface="Aparajita" pitchFamily="34" charset="0"/>
                <a:sym typeface="Aparajita" pitchFamily="34" charset="0"/>
              </a:endParaRPr>
            </a:p>
          </p:txBody>
        </p:sp>
        <p:sp>
          <p:nvSpPr>
            <p:cNvPr id="9224" name="平行四边形 4"/>
            <p:cNvSpPr>
              <a:spLocks noChangeArrowheads="1"/>
            </p:cNvSpPr>
            <p:nvPr/>
          </p:nvSpPr>
          <p:spPr bwMode="auto">
            <a:xfrm flipH="1">
              <a:off x="-918" y="3611"/>
              <a:ext cx="4459" cy="1477"/>
            </a:xfrm>
            <a:prstGeom prst="parallelogram">
              <a:avLst>
                <a:gd name="adj" fmla="val 62155"/>
              </a:avLst>
            </a:prstGeom>
            <a:solidFill>
              <a:srgbClr val="15D1FF">
                <a:alpha val="79000"/>
              </a:srgbClr>
            </a:solidFill>
            <a:ln>
              <a:noFill/>
            </a:ln>
            <a:effectLst/>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2400">
                <a:solidFill>
                  <a:srgbClr val="FFFFFF"/>
                </a:solidFill>
                <a:latin typeface="Aparajita" pitchFamily="34" charset="0"/>
                <a:sym typeface="Aparajita" pitchFamily="34" charset="0"/>
              </a:endParaRPr>
            </a:p>
          </p:txBody>
        </p:sp>
        <p:sp>
          <p:nvSpPr>
            <p:cNvPr id="100" name="文本框 99"/>
            <p:cNvSpPr txBox="1"/>
            <p:nvPr/>
          </p:nvSpPr>
          <p:spPr>
            <a:xfrm>
              <a:off x="4153" y="3552"/>
              <a:ext cx="9007" cy="1440"/>
            </a:xfrm>
            <a:prstGeom prst="rect">
              <a:avLst/>
            </a:prstGeom>
            <a:noFill/>
            <a:ln w="9525">
              <a:noFill/>
              <a:miter/>
            </a:ln>
          </p:spPr>
          <p:txBody>
            <a:bodyPr wrap="square">
              <a:spAutoFit/>
            </a:bodyPr>
            <a:lstStyle/>
            <a:p>
              <a:pPr marL="0" indent="0" algn="l">
                <a:lnSpc>
                  <a:spcPct val="150000"/>
                </a:lnSpc>
              </a:pPr>
              <a:r>
                <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面向京津冀协同创新发展</a:t>
              </a:r>
              <a:endPar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0" algn="l">
                <a:lnSpc>
                  <a:spcPct val="150000"/>
                </a:lnSpc>
              </a:pPr>
              <a:r>
                <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为区域合作创新开创新局面</a:t>
              </a:r>
              <a:endPar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sp>
          <p:nvSpPr>
            <p:cNvPr id="13" name="文本框 12"/>
            <p:cNvSpPr txBox="1"/>
            <p:nvPr/>
          </p:nvSpPr>
          <p:spPr>
            <a:xfrm>
              <a:off x="972" y="3678"/>
              <a:ext cx="2313" cy="1337"/>
            </a:xfrm>
            <a:prstGeom prst="rect">
              <a:avLst/>
            </a:prstGeom>
            <a:noFill/>
            <a:ln w="9525">
              <a:noFill/>
              <a:miter/>
            </a:ln>
            <a:effectLst>
              <a:outerShdw blurRad="50800" dist="38100" dir="2700000" algn="tl" rotWithShape="0">
                <a:prstClr val="black">
                  <a:alpha val="40000"/>
                </a:prstClr>
              </a:outerShdw>
            </a:effectLst>
          </p:spPr>
          <p:txBody>
            <a:bodyPr wrap="square">
              <a:spAutoFit/>
            </a:bodyPr>
            <a:lstStyle/>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区 域</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合 作</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grpSp>
      <p:sp>
        <p:nvSpPr>
          <p:cNvPr id="15" name="文本框 14"/>
          <p:cNvSpPr txBox="1"/>
          <p:nvPr/>
        </p:nvSpPr>
        <p:spPr>
          <a:xfrm>
            <a:off x="6436360" y="3885565"/>
            <a:ext cx="5122545" cy="1554480"/>
          </a:xfrm>
          <a:prstGeom prst="rect">
            <a:avLst/>
          </a:prstGeom>
          <a:noFill/>
          <a:ln w="9525">
            <a:noFill/>
            <a:miter/>
          </a:ln>
        </p:spPr>
        <p:txBody>
          <a:bodyPr wrap="square">
            <a:spAutoFit/>
          </a:bodyPr>
          <a:lstStyle/>
          <a:p>
            <a:pPr marL="0" indent="0" algn="just">
              <a:lnSpc>
                <a:spcPct val="150000"/>
              </a:lnSpc>
            </a:pPr>
            <a:r>
              <a:rPr lang="zh-CN" altLang="en-US" sz="1600" b="0" u="none">
                <a:solidFill>
                  <a:schemeClr val="bg1"/>
                </a:solidFill>
                <a:latin typeface="微软雅黑" charset="0"/>
                <a:ea typeface="微软雅黑" charset="0"/>
                <a:cs typeface="仿宋_GB2312" charset="0"/>
              </a:rPr>
              <a:t>“一司”就是发起成立了中关村协同发展投资公司。“一金”就是联合15家地方政府，共同发起设立总规模100亿元的国内首支区域协同投资基金，促进各地市打造良好创新创业生态环境，一期共实缴8.5亿元。</a:t>
            </a:r>
            <a:endParaRPr lang="zh-CN" altLang="en-US" sz="1600" b="0" u="none">
              <a:solidFill>
                <a:schemeClr val="bg1"/>
              </a:solidFill>
              <a:latin typeface="微软雅黑" charset="0"/>
              <a:ea typeface="微软雅黑" charset="0"/>
              <a:cs typeface="仿宋_GB2312" charset="0"/>
            </a:endParaRPr>
          </a:p>
        </p:txBody>
      </p:sp>
      <p:grpSp>
        <p:nvGrpSpPr>
          <p:cNvPr id="12" name="组合 11"/>
          <p:cNvGrpSpPr/>
          <p:nvPr/>
        </p:nvGrpSpPr>
        <p:grpSpPr>
          <a:xfrm>
            <a:off x="595630" y="2595245"/>
            <a:ext cx="4497705" cy="3696335"/>
            <a:chOff x="2616232" y="1990829"/>
            <a:chExt cx="5029262" cy="4134065"/>
          </a:xfrm>
          <a:solidFill>
            <a:schemeClr val="tx2"/>
          </a:solidFill>
        </p:grpSpPr>
        <p:sp>
          <p:nvSpPr>
            <p:cNvPr id="16" name="江西"/>
            <p:cNvSpPr/>
            <p:nvPr/>
          </p:nvSpPr>
          <p:spPr bwMode="auto">
            <a:xfrm>
              <a:off x="6102425" y="4743697"/>
              <a:ext cx="485781" cy="647734"/>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75"/>
            <p:cNvSpPr>
              <a:spLocks noEditPoints="1"/>
            </p:cNvSpPr>
            <p:nvPr/>
          </p:nvSpPr>
          <p:spPr bwMode="auto">
            <a:xfrm>
              <a:off x="6159576" y="5620043"/>
              <a:ext cx="57151" cy="47628"/>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上海"/>
            <p:cNvSpPr>
              <a:spLocks noEditPoints="1"/>
            </p:cNvSpPr>
            <p:nvPr/>
          </p:nvSpPr>
          <p:spPr bwMode="auto">
            <a:xfrm>
              <a:off x="6797759" y="4496035"/>
              <a:ext cx="95251" cy="133357"/>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黑龙江"/>
            <p:cNvSpPr/>
            <p:nvPr/>
          </p:nvSpPr>
          <p:spPr bwMode="auto">
            <a:xfrm>
              <a:off x="6550105" y="1990829"/>
              <a:ext cx="1095389" cy="1057330"/>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湖北"/>
            <p:cNvSpPr/>
            <p:nvPr/>
          </p:nvSpPr>
          <p:spPr bwMode="auto">
            <a:xfrm>
              <a:off x="5578543" y="4400780"/>
              <a:ext cx="762009" cy="476275"/>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山东"/>
            <p:cNvSpPr/>
            <p:nvPr/>
          </p:nvSpPr>
          <p:spPr bwMode="auto">
            <a:xfrm>
              <a:off x="6188151" y="3791148"/>
              <a:ext cx="685808" cy="438173"/>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安徽"/>
            <p:cNvSpPr/>
            <p:nvPr/>
          </p:nvSpPr>
          <p:spPr bwMode="auto">
            <a:xfrm>
              <a:off x="6207201" y="4210270"/>
              <a:ext cx="466731" cy="600106"/>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山西"/>
            <p:cNvSpPr/>
            <p:nvPr/>
          </p:nvSpPr>
          <p:spPr bwMode="auto">
            <a:xfrm>
              <a:off x="5769046" y="3514908"/>
              <a:ext cx="371479" cy="723938"/>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吉林"/>
            <p:cNvSpPr/>
            <p:nvPr/>
          </p:nvSpPr>
          <p:spPr bwMode="auto">
            <a:xfrm>
              <a:off x="6673932" y="2800496"/>
              <a:ext cx="809635" cy="600106"/>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湖南"/>
            <p:cNvSpPr/>
            <p:nvPr/>
          </p:nvSpPr>
          <p:spPr bwMode="auto">
            <a:xfrm>
              <a:off x="5621347" y="4757926"/>
              <a:ext cx="552457" cy="628683"/>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江苏"/>
            <p:cNvSpPr/>
            <p:nvPr/>
          </p:nvSpPr>
          <p:spPr bwMode="auto">
            <a:xfrm>
              <a:off x="6331028" y="4143591"/>
              <a:ext cx="552457" cy="485801"/>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福建"/>
            <p:cNvSpPr/>
            <p:nvPr/>
          </p:nvSpPr>
          <p:spPr bwMode="auto">
            <a:xfrm>
              <a:off x="6350078" y="4934208"/>
              <a:ext cx="447680" cy="542954"/>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河南"/>
            <p:cNvSpPr/>
            <p:nvPr/>
          </p:nvSpPr>
          <p:spPr bwMode="auto">
            <a:xfrm>
              <a:off x="5778571" y="4029286"/>
              <a:ext cx="581032" cy="571530"/>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辽宁"/>
            <p:cNvSpPr>
              <a:spLocks noEditPoints="1"/>
            </p:cNvSpPr>
            <p:nvPr/>
          </p:nvSpPr>
          <p:spPr bwMode="auto">
            <a:xfrm>
              <a:off x="6492955" y="3124363"/>
              <a:ext cx="590558" cy="581055"/>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浙江"/>
            <p:cNvSpPr/>
            <p:nvPr/>
          </p:nvSpPr>
          <p:spPr bwMode="auto">
            <a:xfrm>
              <a:off x="6540581" y="4591290"/>
              <a:ext cx="390530" cy="457224"/>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广东"/>
            <p:cNvSpPr>
              <a:spLocks noEditPoints="1"/>
            </p:cNvSpPr>
            <p:nvPr/>
          </p:nvSpPr>
          <p:spPr bwMode="auto">
            <a:xfrm>
              <a:off x="5707192" y="5281828"/>
              <a:ext cx="790585" cy="609632"/>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天津"/>
            <p:cNvSpPr/>
            <p:nvPr/>
          </p:nvSpPr>
          <p:spPr bwMode="auto">
            <a:xfrm>
              <a:off x="6331028" y="3562536"/>
              <a:ext cx="114301" cy="190510"/>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北京"/>
            <p:cNvSpPr/>
            <p:nvPr/>
          </p:nvSpPr>
          <p:spPr bwMode="auto">
            <a:xfrm>
              <a:off x="6207201" y="3467281"/>
              <a:ext cx="171452" cy="190510"/>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河北"/>
            <p:cNvSpPr>
              <a:spLocks noEditPoints="1"/>
            </p:cNvSpPr>
            <p:nvPr/>
          </p:nvSpPr>
          <p:spPr bwMode="auto">
            <a:xfrm>
              <a:off x="6054799" y="3286297"/>
              <a:ext cx="542932" cy="762040"/>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内蒙古"/>
            <p:cNvSpPr/>
            <p:nvPr/>
          </p:nvSpPr>
          <p:spPr bwMode="auto">
            <a:xfrm>
              <a:off x="4673658" y="2038457"/>
              <a:ext cx="2247928" cy="1857472"/>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陕西"/>
            <p:cNvSpPr/>
            <p:nvPr/>
          </p:nvSpPr>
          <p:spPr bwMode="auto">
            <a:xfrm>
              <a:off x="5321365" y="3657791"/>
              <a:ext cx="533406" cy="923973"/>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重庆"/>
            <p:cNvSpPr/>
            <p:nvPr/>
          </p:nvSpPr>
          <p:spPr bwMode="auto">
            <a:xfrm>
              <a:off x="5292790" y="4524612"/>
              <a:ext cx="466731" cy="457224"/>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广西"/>
            <p:cNvSpPr/>
            <p:nvPr/>
          </p:nvSpPr>
          <p:spPr bwMode="auto">
            <a:xfrm>
              <a:off x="5168963" y="5186573"/>
              <a:ext cx="790585" cy="571530"/>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云南"/>
            <p:cNvSpPr/>
            <p:nvPr/>
          </p:nvSpPr>
          <p:spPr bwMode="auto">
            <a:xfrm>
              <a:off x="4440351" y="4800851"/>
              <a:ext cx="904887" cy="952550"/>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青海"/>
            <p:cNvSpPr/>
            <p:nvPr/>
          </p:nvSpPr>
          <p:spPr bwMode="auto">
            <a:xfrm>
              <a:off x="3854497" y="3581587"/>
              <a:ext cx="1257316" cy="914448"/>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西藏"/>
            <p:cNvSpPr/>
            <p:nvPr/>
          </p:nvSpPr>
          <p:spPr bwMode="auto">
            <a:xfrm>
              <a:off x="2778159" y="3743521"/>
              <a:ext cx="1895498" cy="1247841"/>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新疆"/>
            <p:cNvSpPr/>
            <p:nvPr/>
          </p:nvSpPr>
          <p:spPr bwMode="auto">
            <a:xfrm>
              <a:off x="2616232" y="2352798"/>
              <a:ext cx="2000275" cy="1552656"/>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宁夏"/>
            <p:cNvSpPr/>
            <p:nvPr/>
          </p:nvSpPr>
          <p:spPr bwMode="auto">
            <a:xfrm>
              <a:off x="5226115" y="3676842"/>
              <a:ext cx="314329" cy="485801"/>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甘肃"/>
            <p:cNvSpPr/>
            <p:nvPr/>
          </p:nvSpPr>
          <p:spPr bwMode="auto">
            <a:xfrm>
              <a:off x="4206928" y="3210093"/>
              <a:ext cx="1419243" cy="1257366"/>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四川"/>
            <p:cNvSpPr/>
            <p:nvPr/>
          </p:nvSpPr>
          <p:spPr bwMode="auto">
            <a:xfrm>
              <a:off x="4549832" y="4210270"/>
              <a:ext cx="1057288" cy="981126"/>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贵州"/>
            <p:cNvSpPr/>
            <p:nvPr/>
          </p:nvSpPr>
          <p:spPr bwMode="auto">
            <a:xfrm>
              <a:off x="5092764" y="4862706"/>
              <a:ext cx="600083" cy="514377"/>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05"/>
            <p:cNvSpPr/>
            <p:nvPr/>
          </p:nvSpPr>
          <p:spPr bwMode="auto">
            <a:xfrm>
              <a:off x="6159577" y="5639095"/>
              <a:ext cx="19050" cy="19051"/>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台湾"/>
            <p:cNvSpPr/>
            <p:nvPr/>
          </p:nvSpPr>
          <p:spPr bwMode="auto">
            <a:xfrm>
              <a:off x="6807285" y="5248550"/>
              <a:ext cx="171452" cy="390545"/>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海南"/>
            <p:cNvSpPr/>
            <p:nvPr/>
          </p:nvSpPr>
          <p:spPr bwMode="auto">
            <a:xfrm>
              <a:off x="5588069" y="5905808"/>
              <a:ext cx="266703" cy="219086"/>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 name="Freeform 108"/>
            <p:cNvSpPr/>
            <p:nvPr/>
          </p:nvSpPr>
          <p:spPr bwMode="auto">
            <a:xfrm>
              <a:off x="6807304" y="4496041"/>
              <a:ext cx="76201" cy="38102"/>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Freeform 109"/>
            <p:cNvSpPr/>
            <p:nvPr/>
          </p:nvSpPr>
          <p:spPr bwMode="auto">
            <a:xfrm>
              <a:off x="6854995" y="4543538"/>
              <a:ext cx="19051" cy="9525"/>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Freeform 110"/>
            <p:cNvSpPr/>
            <p:nvPr/>
          </p:nvSpPr>
          <p:spPr bwMode="auto">
            <a:xfrm>
              <a:off x="6873875" y="4543425"/>
              <a:ext cx="9525" cy="9525"/>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8" name="椭圆 7"/>
          <p:cNvSpPr/>
          <p:nvPr/>
        </p:nvSpPr>
        <p:spPr>
          <a:xfrm>
            <a:off x="3249930" y="5768340"/>
            <a:ext cx="76200" cy="76200"/>
          </a:xfrm>
          <a:prstGeom prst="ellipse">
            <a:avLst/>
          </a:prstGeom>
          <a:solidFill>
            <a:schemeClr val="accent3">
              <a:lumMod val="8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9" name="椭圆 28"/>
          <p:cNvSpPr/>
          <p:nvPr/>
        </p:nvSpPr>
        <p:spPr>
          <a:xfrm>
            <a:off x="3956050" y="4043680"/>
            <a:ext cx="76200" cy="76200"/>
          </a:xfrm>
          <a:prstGeom prst="ellipse">
            <a:avLst/>
          </a:prstGeom>
          <a:solidFill>
            <a:schemeClr val="accent3">
              <a:lumMod val="8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0" name="椭圆 29"/>
          <p:cNvSpPr/>
          <p:nvPr/>
        </p:nvSpPr>
        <p:spPr>
          <a:xfrm>
            <a:off x="3727450" y="4119880"/>
            <a:ext cx="76200" cy="76200"/>
          </a:xfrm>
          <a:prstGeom prst="ellipse">
            <a:avLst/>
          </a:prstGeom>
          <a:solidFill>
            <a:schemeClr val="accent3">
              <a:lumMod val="8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1" name="椭圆 30"/>
          <p:cNvSpPr/>
          <p:nvPr/>
        </p:nvSpPr>
        <p:spPr>
          <a:xfrm>
            <a:off x="3567430" y="4714240"/>
            <a:ext cx="76200" cy="76200"/>
          </a:xfrm>
          <a:prstGeom prst="ellipse">
            <a:avLst/>
          </a:prstGeom>
          <a:solidFill>
            <a:schemeClr val="accent3">
              <a:lumMod val="8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9" name="椭圆 58"/>
          <p:cNvSpPr/>
          <p:nvPr/>
        </p:nvSpPr>
        <p:spPr>
          <a:xfrm>
            <a:off x="4154170" y="4859020"/>
            <a:ext cx="76200" cy="76200"/>
          </a:xfrm>
          <a:prstGeom prst="ellipse">
            <a:avLst/>
          </a:prstGeom>
          <a:solidFill>
            <a:schemeClr val="accent3">
              <a:lumMod val="8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60" name="椭圆 59"/>
          <p:cNvSpPr/>
          <p:nvPr/>
        </p:nvSpPr>
        <p:spPr>
          <a:xfrm>
            <a:off x="4144010" y="4704080"/>
            <a:ext cx="76200" cy="76200"/>
          </a:xfrm>
          <a:prstGeom prst="ellipse">
            <a:avLst/>
          </a:prstGeom>
          <a:solidFill>
            <a:schemeClr val="accent3">
              <a:lumMod val="8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61" name="椭圆 60"/>
          <p:cNvSpPr/>
          <p:nvPr/>
        </p:nvSpPr>
        <p:spPr>
          <a:xfrm>
            <a:off x="4138930" y="5102860"/>
            <a:ext cx="76200" cy="76200"/>
          </a:xfrm>
          <a:prstGeom prst="ellipse">
            <a:avLst/>
          </a:prstGeom>
          <a:solidFill>
            <a:schemeClr val="accent3">
              <a:lumMod val="8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62" name="椭圆 61"/>
          <p:cNvSpPr/>
          <p:nvPr/>
        </p:nvSpPr>
        <p:spPr>
          <a:xfrm>
            <a:off x="3963670" y="4561840"/>
            <a:ext cx="76200" cy="76200"/>
          </a:xfrm>
          <a:prstGeom prst="ellipse">
            <a:avLst/>
          </a:prstGeom>
          <a:solidFill>
            <a:schemeClr val="accent3">
              <a:lumMod val="8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63" name="椭圆 62"/>
          <p:cNvSpPr/>
          <p:nvPr/>
        </p:nvSpPr>
        <p:spPr>
          <a:xfrm>
            <a:off x="3956050" y="3837940"/>
            <a:ext cx="76200" cy="76200"/>
          </a:xfrm>
          <a:prstGeom prst="ellipse">
            <a:avLst/>
          </a:prstGeom>
          <a:solidFill>
            <a:schemeClr val="accent3">
              <a:lumMod val="8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64" name="椭圆 63"/>
          <p:cNvSpPr/>
          <p:nvPr/>
        </p:nvSpPr>
        <p:spPr>
          <a:xfrm>
            <a:off x="4116070" y="3876040"/>
            <a:ext cx="76200" cy="76200"/>
          </a:xfrm>
          <a:prstGeom prst="ellipse">
            <a:avLst/>
          </a:prstGeom>
          <a:solidFill>
            <a:schemeClr val="accent3">
              <a:lumMod val="8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66" name="直接连接符 65"/>
          <p:cNvCxnSpPr>
            <a:stCxn id="10" idx="2"/>
            <a:endCxn id="30" idx="4"/>
          </p:cNvCxnSpPr>
          <p:nvPr/>
        </p:nvCxnSpPr>
        <p:spPr>
          <a:xfrm flipH="1">
            <a:off x="3765550" y="4099560"/>
            <a:ext cx="114300" cy="96520"/>
          </a:xfrm>
          <a:prstGeom prst="line">
            <a:avLst/>
          </a:prstGeom>
          <a:solidFill>
            <a:schemeClr val="accent1"/>
          </a:solidFill>
          <a:ln w="9525" cap="flat" cmpd="sng" algn="ctr">
            <a:solidFill>
              <a:schemeClr val="accent3"/>
            </a:solidFill>
            <a:prstDash val="solid"/>
            <a:round/>
            <a:headEnd type="none" w="med" len="med"/>
            <a:tailEnd type="none" w="med" len="med"/>
          </a:ln>
          <a:effectLst/>
        </p:spPr>
      </p:cxnSp>
      <p:cxnSp>
        <p:nvCxnSpPr>
          <p:cNvPr id="67" name="直接连接符 66"/>
          <p:cNvCxnSpPr>
            <a:stCxn id="10" idx="2"/>
            <a:endCxn id="31" idx="7"/>
          </p:cNvCxnSpPr>
          <p:nvPr/>
        </p:nvCxnSpPr>
        <p:spPr>
          <a:xfrm flipH="1">
            <a:off x="3632200" y="4099560"/>
            <a:ext cx="247650" cy="626110"/>
          </a:xfrm>
          <a:prstGeom prst="line">
            <a:avLst/>
          </a:prstGeom>
          <a:solidFill>
            <a:schemeClr val="accent1"/>
          </a:solidFill>
          <a:ln w="9525" cap="flat" cmpd="sng" algn="ctr">
            <a:solidFill>
              <a:schemeClr val="accent3"/>
            </a:solidFill>
            <a:prstDash val="solid"/>
            <a:round/>
            <a:headEnd type="none" w="med" len="med"/>
            <a:tailEnd type="none" w="med" len="med"/>
          </a:ln>
          <a:effectLst/>
        </p:spPr>
      </p:cxnSp>
      <p:cxnSp>
        <p:nvCxnSpPr>
          <p:cNvPr id="68" name="直接连接符 67"/>
          <p:cNvCxnSpPr>
            <a:stCxn id="10" idx="2"/>
            <a:endCxn id="8" idx="7"/>
          </p:cNvCxnSpPr>
          <p:nvPr/>
        </p:nvCxnSpPr>
        <p:spPr>
          <a:xfrm flipH="1">
            <a:off x="3314700" y="4099560"/>
            <a:ext cx="565150" cy="1680210"/>
          </a:xfrm>
          <a:prstGeom prst="line">
            <a:avLst/>
          </a:prstGeom>
          <a:solidFill>
            <a:schemeClr val="accent1"/>
          </a:solidFill>
          <a:ln w="9525" cap="flat" cmpd="sng" algn="ctr">
            <a:solidFill>
              <a:schemeClr val="accent3"/>
            </a:solidFill>
            <a:prstDash val="solid"/>
            <a:round/>
            <a:headEnd type="none" w="med" len="med"/>
            <a:tailEnd type="none" w="med" len="med"/>
          </a:ln>
          <a:effectLst/>
        </p:spPr>
      </p:cxnSp>
      <p:cxnSp>
        <p:nvCxnSpPr>
          <p:cNvPr id="69" name="直接连接符 68"/>
          <p:cNvCxnSpPr>
            <a:stCxn id="62" idx="0"/>
            <a:endCxn id="10" idx="2"/>
          </p:cNvCxnSpPr>
          <p:nvPr/>
        </p:nvCxnSpPr>
        <p:spPr>
          <a:xfrm flipH="1" flipV="1">
            <a:off x="3879850" y="4099560"/>
            <a:ext cx="121920" cy="462280"/>
          </a:xfrm>
          <a:prstGeom prst="line">
            <a:avLst/>
          </a:prstGeom>
          <a:solidFill>
            <a:schemeClr val="accent1"/>
          </a:solidFill>
          <a:ln w="9525" cap="flat" cmpd="sng" algn="ctr">
            <a:solidFill>
              <a:schemeClr val="accent3"/>
            </a:solidFill>
            <a:prstDash val="solid"/>
            <a:round/>
            <a:headEnd type="none" w="med" len="med"/>
            <a:tailEnd type="none" w="med" len="med"/>
          </a:ln>
          <a:effectLst/>
        </p:spPr>
      </p:cxnSp>
      <p:cxnSp>
        <p:nvCxnSpPr>
          <p:cNvPr id="70" name="直接连接符 69"/>
          <p:cNvCxnSpPr>
            <a:stCxn id="64" idx="3"/>
            <a:endCxn id="10" idx="2"/>
          </p:cNvCxnSpPr>
          <p:nvPr/>
        </p:nvCxnSpPr>
        <p:spPr>
          <a:xfrm flipH="1">
            <a:off x="3879850" y="3940810"/>
            <a:ext cx="247650" cy="158750"/>
          </a:xfrm>
          <a:prstGeom prst="line">
            <a:avLst/>
          </a:prstGeom>
          <a:solidFill>
            <a:schemeClr val="accent1"/>
          </a:solidFill>
          <a:ln w="9525" cap="flat" cmpd="sng" algn="ctr">
            <a:solidFill>
              <a:schemeClr val="accent3"/>
            </a:solidFill>
            <a:prstDash val="solid"/>
            <a:round/>
            <a:headEnd type="none" w="med" len="med"/>
            <a:tailEnd type="none" w="med" len="med"/>
          </a:ln>
          <a:effectLst/>
        </p:spPr>
      </p:cxnSp>
      <p:cxnSp>
        <p:nvCxnSpPr>
          <p:cNvPr id="71" name="直接连接符 70"/>
          <p:cNvCxnSpPr>
            <a:stCxn id="61" idx="4"/>
            <a:endCxn id="10" idx="2"/>
          </p:cNvCxnSpPr>
          <p:nvPr/>
        </p:nvCxnSpPr>
        <p:spPr>
          <a:xfrm flipH="1" flipV="1">
            <a:off x="3879850" y="4099560"/>
            <a:ext cx="297180" cy="1079500"/>
          </a:xfrm>
          <a:prstGeom prst="line">
            <a:avLst/>
          </a:prstGeom>
          <a:solidFill>
            <a:schemeClr val="accent1"/>
          </a:solidFill>
          <a:ln w="9525" cap="flat" cmpd="sng" algn="ctr">
            <a:solidFill>
              <a:schemeClr val="accent3">
                <a:lumMod val="85000"/>
              </a:schemeClr>
            </a:solidFill>
            <a:prstDash val="solid"/>
            <a:round/>
            <a:headEnd type="none" w="med" len="med"/>
            <a:tailEnd type="none" w="med" len="med"/>
          </a:ln>
          <a:effectLst/>
        </p:spPr>
      </p:cxnSp>
      <p:cxnSp>
        <p:nvCxnSpPr>
          <p:cNvPr id="72" name="直接连接符 71"/>
          <p:cNvCxnSpPr>
            <a:endCxn id="10" idx="2"/>
          </p:cNvCxnSpPr>
          <p:nvPr/>
        </p:nvCxnSpPr>
        <p:spPr>
          <a:xfrm flipH="1" flipV="1">
            <a:off x="3879850" y="4099560"/>
            <a:ext cx="292100" cy="769620"/>
          </a:xfrm>
          <a:prstGeom prst="line">
            <a:avLst/>
          </a:prstGeom>
          <a:solidFill>
            <a:schemeClr val="accent3">
              <a:lumMod val="85000"/>
            </a:schemeClr>
          </a:solidFill>
          <a:ln w="9525" cap="flat" cmpd="sng" algn="ctr">
            <a:solidFill>
              <a:schemeClr val="accent3"/>
            </a:solidFill>
            <a:prstDash val="solid"/>
            <a:round/>
            <a:headEnd type="none" w="med" len="med"/>
            <a:tailEnd type="none" w="med" len="med"/>
          </a:ln>
          <a:effectLst/>
        </p:spPr>
      </p:cxnSp>
      <p:cxnSp>
        <p:nvCxnSpPr>
          <p:cNvPr id="73" name="直接连接符 72"/>
          <p:cNvCxnSpPr/>
          <p:nvPr/>
        </p:nvCxnSpPr>
        <p:spPr>
          <a:xfrm flipH="1" flipV="1">
            <a:off x="3890010" y="4084320"/>
            <a:ext cx="289560" cy="670560"/>
          </a:xfrm>
          <a:prstGeom prst="line">
            <a:avLst/>
          </a:prstGeom>
          <a:solidFill>
            <a:schemeClr val="accent3">
              <a:lumMod val="85000"/>
            </a:schemeClr>
          </a:solidFill>
          <a:ln w="9525" cap="flat" cmpd="sng" algn="ctr">
            <a:solidFill>
              <a:schemeClr val="accent3"/>
            </a:solidFill>
            <a:prstDash val="solid"/>
            <a:round/>
            <a:headEnd type="none" w="med" len="med"/>
            <a:tailEnd type="none" w="med" len="med"/>
          </a:ln>
          <a:effectLst/>
        </p:spPr>
      </p:cxnSp>
      <p:cxnSp>
        <p:nvCxnSpPr>
          <p:cNvPr id="74" name="直接连接符 73"/>
          <p:cNvCxnSpPr>
            <a:stCxn id="10" idx="2"/>
            <a:endCxn id="63" idx="4"/>
          </p:cNvCxnSpPr>
          <p:nvPr/>
        </p:nvCxnSpPr>
        <p:spPr>
          <a:xfrm flipV="1">
            <a:off x="3879850" y="3914140"/>
            <a:ext cx="114300" cy="185420"/>
          </a:xfrm>
          <a:prstGeom prst="line">
            <a:avLst/>
          </a:prstGeom>
          <a:solidFill>
            <a:schemeClr val="accent1"/>
          </a:solidFill>
          <a:ln w="9525" cap="flat" cmpd="sng" algn="ctr">
            <a:solidFill>
              <a:schemeClr val="accent3"/>
            </a:solidFill>
            <a:prstDash val="solid"/>
            <a:round/>
            <a:headEnd type="none" w="med" len="med"/>
            <a:tailEnd type="none" w="med" len="med"/>
          </a:ln>
          <a:effectLst/>
        </p:spPr>
      </p:cxnSp>
      <p:pic>
        <p:nvPicPr>
          <p:cNvPr id="75" name="图片 74" descr="中关村发展集团标志反白"/>
          <p:cNvPicPr>
            <a:picLocks noChangeAspect="1"/>
          </p:cNvPicPr>
          <p:nvPr/>
        </p:nvPicPr>
        <p:blipFill>
          <a:blip r:embed="rId3" cstate="print"/>
          <a:srcRect l="32041" r="33138" b="73678"/>
          <a:stretch>
            <a:fillRect/>
          </a:stretch>
        </p:blipFill>
        <p:spPr>
          <a:xfrm>
            <a:off x="3705860" y="3916680"/>
            <a:ext cx="312420" cy="239395"/>
          </a:xfrm>
          <a:prstGeom prst="rect">
            <a:avLst/>
          </a:prstGeom>
        </p:spPr>
      </p:pic>
      <p:grpSp>
        <p:nvGrpSpPr>
          <p:cNvPr id="4" name="组合 3"/>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0" name="图片 9" descr="中关村发展集团标志反白"/>
            <p:cNvPicPr>
              <a:picLocks noChangeAspect="1"/>
            </p:cNvPicPr>
            <p:nvPr/>
          </p:nvPicPr>
          <p:blipFill>
            <a:blip r:embed="rId4" cstate="print"/>
            <a:srcRect t="83213"/>
            <a:stretch>
              <a:fillRect/>
            </a:stretch>
          </p:blipFill>
          <p:spPr>
            <a:xfrm>
              <a:off x="15400" y="411"/>
              <a:ext cx="3248" cy="552"/>
            </a:xfrm>
            <a:prstGeom prst="rect">
              <a:avLst/>
            </a:prstGeom>
            <a:effectLst/>
          </p:spPr>
        </p:pic>
      </p:grpSp>
      <p:sp>
        <p:nvSpPr>
          <p:cNvPr id="7" name="文本框 12291"/>
          <p:cNvSpPr txBox="1"/>
          <p:nvPr/>
        </p:nvSpPr>
        <p:spPr>
          <a:xfrm>
            <a:off x="6536690" y="3419475"/>
            <a:ext cx="5668010" cy="417830"/>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l" eaLnBrk="0" hangingPunct="0">
              <a:buFont typeface="Arial" charset="0"/>
              <a:buNone/>
            </a:pPr>
            <a:r>
              <a:rPr lang="zh-CN" altLang="en-US" sz="2000" b="1" dirty="0">
                <a:solidFill>
                  <a:schemeClr val="bg1"/>
                </a:solidFill>
                <a:latin typeface="微软雅黑" pitchFamily="34" charset="-122"/>
                <a:ea typeface="微软雅黑" pitchFamily="34" charset="-122"/>
                <a:sym typeface="华文细黑" pitchFamily="2" charset="-122"/>
              </a:rPr>
              <a:t>搭建“一司一金”市场化协同创新平台</a:t>
            </a:r>
            <a:endParaRPr lang="zh-CN" altLang="en-US" sz="2000" b="1" dirty="0">
              <a:solidFill>
                <a:schemeClr val="bg1"/>
              </a:solidFill>
              <a:latin typeface="微软雅黑" pitchFamily="34" charset="-122"/>
              <a:ea typeface="微软雅黑" pitchFamily="34" charset="-122"/>
              <a:sym typeface="华文细黑"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京津科技新城"/>
          <p:cNvPicPr>
            <a:picLocks noChangeAspect="1"/>
          </p:cNvPicPr>
          <p:nvPr/>
        </p:nvPicPr>
        <p:blipFill>
          <a:blip r:embed="rId1"/>
          <a:srcRect/>
          <a:stretch>
            <a:fillRect/>
          </a:stretch>
        </p:blipFill>
        <p:spPr>
          <a:xfrm>
            <a:off x="1300480" y="1363980"/>
            <a:ext cx="3155950" cy="1555750"/>
          </a:xfrm>
          <a:prstGeom prst="rect">
            <a:avLst/>
          </a:prstGeom>
          <a:effectLst>
            <a:outerShdw blurRad="50800" dist="38100" dir="2700000" algn="tl" rotWithShape="0">
              <a:prstClr val="black">
                <a:alpha val="40000"/>
              </a:prstClr>
            </a:outerShdw>
          </a:effectLst>
        </p:spPr>
      </p:pic>
      <p:pic>
        <p:nvPicPr>
          <p:cNvPr id="7" name="图片 6" descr="领创空间"/>
          <p:cNvPicPr>
            <a:picLocks noChangeAspect="1"/>
          </p:cNvPicPr>
          <p:nvPr/>
        </p:nvPicPr>
        <p:blipFill>
          <a:blip r:embed="rId2" cstate="print"/>
          <a:stretch>
            <a:fillRect/>
          </a:stretch>
        </p:blipFill>
        <p:spPr>
          <a:xfrm>
            <a:off x="1300480" y="3054985"/>
            <a:ext cx="3155950" cy="1555750"/>
          </a:xfrm>
          <a:prstGeom prst="rect">
            <a:avLst/>
          </a:prstGeom>
          <a:effectLst>
            <a:outerShdw blurRad="50800" dist="38100" dir="2700000" algn="tl" rotWithShape="0">
              <a:prstClr val="black">
                <a:alpha val="40000"/>
              </a:prstClr>
            </a:outerShdw>
          </a:effectLst>
        </p:spPr>
      </p:pic>
      <p:pic>
        <p:nvPicPr>
          <p:cNvPr id="8" name="图片 7" descr="正面4"/>
          <p:cNvPicPr>
            <a:picLocks noChangeAspect="1"/>
          </p:cNvPicPr>
          <p:nvPr/>
        </p:nvPicPr>
        <p:blipFill>
          <a:blip r:embed="rId3"/>
          <a:stretch>
            <a:fillRect/>
          </a:stretch>
        </p:blipFill>
        <p:spPr>
          <a:xfrm>
            <a:off x="1300480" y="4774565"/>
            <a:ext cx="3155950" cy="1555750"/>
          </a:xfrm>
          <a:prstGeom prst="rect">
            <a:avLst/>
          </a:prstGeom>
          <a:effectLst>
            <a:outerShdw blurRad="50800" dist="38100" dir="2700000" algn="tl" rotWithShape="0">
              <a:prstClr val="black">
                <a:alpha val="40000"/>
              </a:prstClr>
            </a:outerShdw>
          </a:effectLst>
        </p:spPr>
      </p:pic>
      <p:pic>
        <p:nvPicPr>
          <p:cNvPr id="10242" name="图片 1"/>
          <p:cNvPicPr>
            <a:picLocks noChangeAspect="1" noChangeArrowheads="1"/>
          </p:cNvPicPr>
          <p:nvPr/>
        </p:nvPicPr>
        <p:blipFill>
          <a:blip r:embed="rId4" cstate="email"/>
          <a:srcRect b="10167"/>
          <a:stretch>
            <a:fillRect/>
          </a:stretch>
        </p:blipFill>
        <p:spPr bwMode="auto">
          <a:xfrm>
            <a:off x="4471670" y="12065"/>
            <a:ext cx="770890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4459605" y="-10795"/>
            <a:ext cx="7734935" cy="6882130"/>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36" name="Group 24"/>
          <p:cNvGrpSpPr/>
          <p:nvPr/>
        </p:nvGrpSpPr>
        <p:grpSpPr bwMode="auto">
          <a:xfrm>
            <a:off x="111124" y="95568"/>
            <a:ext cx="2342515" cy="1219835"/>
            <a:chOff x="24763" y="1270"/>
            <a:chExt cx="2342467" cy="1219832"/>
          </a:xfrm>
          <a:noFill/>
          <a:effectLst>
            <a:outerShdw blurRad="50800" dist="38100" dir="2700000" algn="tl" rotWithShape="0">
              <a:prstClr val="black">
                <a:alpha val="40000"/>
              </a:prstClr>
            </a:outerShdw>
          </a:effectLst>
        </p:grpSpPr>
        <p:sp>
          <p:nvSpPr>
            <p:cNvPr id="37" name="文本框 50"/>
            <p:cNvSpPr>
              <a:spLocks noChangeArrowheads="1"/>
            </p:cNvSpPr>
            <p:nvPr/>
          </p:nvSpPr>
          <p:spPr bwMode="auto">
            <a:xfrm>
              <a:off x="280670" y="1270"/>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02</a:t>
              </a:r>
              <a:endParaRPr lang="en-US" altLang="en-US" sz="5400" b="1">
                <a:solidFill>
                  <a:srgbClr val="3C7EBA"/>
                </a:solidFill>
                <a:latin typeface="Dotum" pitchFamily="34" charset="-127"/>
                <a:ea typeface="Dotum" pitchFamily="34" charset="-127"/>
                <a:sym typeface="Times New Roman" pitchFamily="18" charset="0"/>
              </a:endParaRPr>
            </a:p>
          </p:txBody>
        </p:sp>
        <p:sp>
          <p:nvSpPr>
            <p:cNvPr id="3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3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集团基本情况</a:t>
              </a:r>
              <a:endParaRPr lang="zh-CN" sz="1800" b="1">
                <a:solidFill>
                  <a:srgbClr val="3C7EBA"/>
                </a:solidFill>
                <a:latin typeface="微软雅黑" charset="0"/>
                <a:ea typeface="微软雅黑" charset="0"/>
                <a:sym typeface="Aparajita" pitchFamily="34" charset="0"/>
              </a:endParaRPr>
            </a:p>
          </p:txBody>
        </p:sp>
      </p:grpSp>
      <p:sp>
        <p:nvSpPr>
          <p:cNvPr id="100" name="文本框 99"/>
          <p:cNvSpPr txBox="1"/>
          <p:nvPr/>
        </p:nvSpPr>
        <p:spPr>
          <a:xfrm>
            <a:off x="5052060" y="3529965"/>
            <a:ext cx="6534785" cy="1327785"/>
          </a:xfrm>
          <a:prstGeom prst="rect">
            <a:avLst/>
          </a:prstGeom>
          <a:noFill/>
          <a:ln w="9525">
            <a:noFill/>
            <a:miter/>
          </a:ln>
        </p:spPr>
        <p:txBody>
          <a:bodyPr wrap="square">
            <a:spAutoFit/>
          </a:bodyPr>
          <a:lstStyle/>
          <a:p>
            <a:pPr marL="0" indent="0" algn="just"/>
            <a:r>
              <a:rPr sz="1600" b="0" u="none" dirty="0">
                <a:solidFill>
                  <a:schemeClr val="bg1"/>
                </a:solidFill>
                <a:latin typeface="微软雅黑" charset="0"/>
                <a:ea typeface="微软雅黑" charset="0"/>
                <a:cs typeface="仿宋_GB2312" charset="0"/>
              </a:rPr>
              <a:t>设立中关村领创空间，搭建线上虚拟服务平台和线下实体服务空间，目前已经实现了中关村、硅谷、保定、济南等多个城市落地和互联运营；通过软件园信息谷在保定、徐州、南宁等地的托管运营面积超过50万平方米，托管资产达50亿元</a:t>
            </a:r>
            <a:r>
              <a:rPr sz="1600" b="0" u="none" dirty="0" smtClean="0">
                <a:solidFill>
                  <a:schemeClr val="bg1"/>
                </a:solidFill>
                <a:latin typeface="微软雅黑" charset="0"/>
                <a:ea typeface="微软雅黑" charset="0"/>
                <a:cs typeface="仿宋_GB2312" charset="0"/>
              </a:rPr>
              <a:t>，保定</a:t>
            </a:r>
            <a:r>
              <a:rPr sz="1600" b="0" u="none" dirty="0">
                <a:solidFill>
                  <a:schemeClr val="bg1"/>
                </a:solidFill>
                <a:latin typeface="微软雅黑" charset="0"/>
                <a:ea typeface="微软雅黑" charset="0"/>
                <a:cs typeface="仿宋_GB2312" charset="0"/>
              </a:rPr>
              <a:t>·</a:t>
            </a:r>
            <a:r>
              <a:rPr sz="1600" b="0" u="none" dirty="0" smtClean="0">
                <a:solidFill>
                  <a:schemeClr val="bg1"/>
                </a:solidFill>
                <a:latin typeface="微软雅黑" charset="0"/>
                <a:ea typeface="微软雅黑" charset="0"/>
                <a:cs typeface="仿宋_GB2312" charset="0"/>
              </a:rPr>
              <a:t>中关村创新中心已成为区域合作经典案例</a:t>
            </a:r>
            <a:r>
              <a:rPr lang="zh-CN" altLang="en-US" sz="1600" b="0" u="none" dirty="0" smtClean="0">
                <a:solidFill>
                  <a:schemeClr val="bg1"/>
                </a:solidFill>
                <a:latin typeface="微软雅黑" charset="0"/>
                <a:ea typeface="微软雅黑" charset="0"/>
                <a:cs typeface="仿宋_GB2312" charset="0"/>
              </a:rPr>
              <a:t>，南宁</a:t>
            </a:r>
            <a:r>
              <a:rPr lang="en-US" altLang="zh-CN" sz="1600" dirty="0" smtClean="0">
                <a:solidFill>
                  <a:schemeClr val="bg1"/>
                </a:solidFill>
                <a:latin typeface="微软雅黑" charset="0"/>
                <a:ea typeface="微软雅黑" charset="0"/>
                <a:cs typeface="仿宋_GB2312" charset="0"/>
              </a:rPr>
              <a:t>·</a:t>
            </a:r>
            <a:r>
              <a:rPr lang="zh-CN" altLang="en-US" sz="1600" dirty="0" smtClean="0">
                <a:solidFill>
                  <a:schemeClr val="bg1"/>
                </a:solidFill>
                <a:latin typeface="微软雅黑" charset="0"/>
                <a:ea typeface="微软雅黑" charset="0"/>
                <a:cs typeface="仿宋_GB2312" charset="0"/>
              </a:rPr>
              <a:t>中关村创新示范基地获得习近平总书记的视察肯定</a:t>
            </a:r>
            <a:r>
              <a:rPr sz="1600" b="0" u="none" dirty="0" smtClean="0">
                <a:solidFill>
                  <a:schemeClr val="bg1"/>
                </a:solidFill>
                <a:latin typeface="微软雅黑" charset="0"/>
                <a:ea typeface="微软雅黑" charset="0"/>
                <a:cs typeface="仿宋_GB2312" charset="0"/>
              </a:rPr>
              <a:t>。</a:t>
            </a:r>
            <a:endParaRPr sz="1600" b="0" u="none" dirty="0">
              <a:solidFill>
                <a:schemeClr val="bg1"/>
              </a:solidFill>
              <a:latin typeface="微软雅黑" charset="0"/>
              <a:ea typeface="微软雅黑" charset="0"/>
              <a:cs typeface="仿宋_GB2312" charset="0"/>
            </a:endParaRPr>
          </a:p>
        </p:txBody>
      </p:sp>
      <p:sp>
        <p:nvSpPr>
          <p:cNvPr id="4" name="文本框 3"/>
          <p:cNvSpPr txBox="1"/>
          <p:nvPr/>
        </p:nvSpPr>
        <p:spPr>
          <a:xfrm>
            <a:off x="5052060" y="5334635"/>
            <a:ext cx="6505575" cy="840105"/>
          </a:xfrm>
          <a:prstGeom prst="rect">
            <a:avLst/>
          </a:prstGeom>
          <a:noFill/>
        </p:spPr>
        <p:txBody>
          <a:bodyPr wrap="square" rtlCol="0" anchor="t">
            <a:spAutoFit/>
          </a:bodyPr>
          <a:lstStyle/>
          <a:p>
            <a:pPr marL="0" indent="0" algn="just"/>
            <a:r>
              <a:rPr lang="zh-CN" altLang="en-US" sz="1600">
                <a:solidFill>
                  <a:schemeClr val="bg1"/>
                </a:solidFill>
                <a:latin typeface="微软雅黑" charset="0"/>
                <a:ea typeface="微软雅黑" charset="0"/>
                <a:cs typeface="仿宋_GB2312" charset="0"/>
                <a:sym typeface="+mn-ea"/>
              </a:rPr>
              <a:t>在宝坻项目中探索了净地托管园区开发的全新模式，通过信息谷形成了“免费载体+招商+孵化+服务”的轻资产运营模式，中关村区域品牌影响力大幅提升。</a:t>
            </a:r>
            <a:endParaRPr lang="zh-CN" altLang="en-US" sz="1600">
              <a:solidFill>
                <a:schemeClr val="bg1"/>
              </a:solidFill>
              <a:latin typeface="微软雅黑" charset="0"/>
              <a:ea typeface="微软雅黑" charset="0"/>
              <a:cs typeface="仿宋_GB2312" charset="0"/>
              <a:sym typeface="+mn-ea"/>
            </a:endParaRPr>
          </a:p>
        </p:txBody>
      </p:sp>
      <p:sp>
        <p:nvSpPr>
          <p:cNvPr id="5" name="文本框 12291"/>
          <p:cNvSpPr txBox="1"/>
          <p:nvPr/>
        </p:nvSpPr>
        <p:spPr>
          <a:xfrm>
            <a:off x="5052060" y="4964430"/>
            <a:ext cx="6113145" cy="384810"/>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just" eaLnBrk="0" hangingPunct="0">
              <a:buFont typeface="Arial" charset="0"/>
              <a:buNone/>
            </a:pPr>
            <a:r>
              <a:rPr lang="zh-CN" altLang="en-US" b="1" dirty="0">
                <a:solidFill>
                  <a:schemeClr val="bg1"/>
                </a:solidFill>
                <a:latin typeface="微软雅黑" pitchFamily="34" charset="-122"/>
                <a:ea typeface="微软雅黑" pitchFamily="34" charset="-122"/>
                <a:sym typeface="华文细黑" pitchFamily="2" charset="-122"/>
              </a:rPr>
              <a:t>在探索区域合作模式上取得积极突破</a:t>
            </a:r>
            <a:endParaRPr lang="zh-CN" altLang="en-US" b="1" dirty="0">
              <a:solidFill>
                <a:schemeClr val="bg1"/>
              </a:solidFill>
              <a:latin typeface="微软雅黑" pitchFamily="34" charset="-122"/>
              <a:ea typeface="微软雅黑" pitchFamily="34" charset="-122"/>
              <a:sym typeface="华文细黑" pitchFamily="2" charset="-122"/>
            </a:endParaRPr>
          </a:p>
        </p:txBody>
      </p:sp>
      <p:sp>
        <p:nvSpPr>
          <p:cNvPr id="11" name="文本框 12291"/>
          <p:cNvSpPr txBox="1"/>
          <p:nvPr/>
        </p:nvSpPr>
        <p:spPr>
          <a:xfrm>
            <a:off x="5052060" y="1388745"/>
            <a:ext cx="6634480" cy="384810"/>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just" eaLnBrk="0" hangingPunct="0">
              <a:buFont typeface="Arial" charset="0"/>
              <a:buNone/>
            </a:pPr>
            <a:r>
              <a:rPr lang="zh-CN" altLang="en-US" b="1" dirty="0">
                <a:solidFill>
                  <a:schemeClr val="bg1"/>
                </a:solidFill>
                <a:latin typeface="微软雅黑" pitchFamily="34" charset="-122"/>
                <a:ea typeface="微软雅黑" pitchFamily="34" charset="-122"/>
                <a:sym typeface="华文细黑" pitchFamily="2" charset="-122"/>
              </a:rPr>
              <a:t>以京津冀为重点，推动了一批重大合作项目</a:t>
            </a:r>
            <a:endParaRPr lang="zh-CN" altLang="en-US" b="1" dirty="0">
              <a:solidFill>
                <a:schemeClr val="bg1"/>
              </a:solidFill>
              <a:latin typeface="微软雅黑" pitchFamily="34" charset="-122"/>
              <a:ea typeface="微软雅黑" pitchFamily="34" charset="-122"/>
              <a:sym typeface="华文细黑" pitchFamily="2" charset="-122"/>
            </a:endParaRPr>
          </a:p>
        </p:txBody>
      </p:sp>
      <p:sp>
        <p:nvSpPr>
          <p:cNvPr id="13" name="文本框 12"/>
          <p:cNvSpPr txBox="1"/>
          <p:nvPr/>
        </p:nvSpPr>
        <p:spPr>
          <a:xfrm>
            <a:off x="5052695" y="1760220"/>
            <a:ext cx="6572885" cy="1083945"/>
          </a:xfrm>
          <a:prstGeom prst="rect">
            <a:avLst/>
          </a:prstGeom>
          <a:noFill/>
        </p:spPr>
        <p:txBody>
          <a:bodyPr wrap="square" rtlCol="0" anchor="t">
            <a:spAutoFit/>
          </a:bodyPr>
          <a:lstStyle/>
          <a:p>
            <a:pPr lvl="0" algn="just" eaLnBrk="0" hangingPunct="0">
              <a:buFont typeface="Arial" charset="0"/>
              <a:buNone/>
            </a:pPr>
            <a:r>
              <a:rPr lang="zh-CN" altLang="en-US" sz="1600" dirty="0">
                <a:solidFill>
                  <a:schemeClr val="bg1"/>
                </a:solidFill>
                <a:latin typeface="微软雅黑" charset="0"/>
                <a:ea typeface="微软雅黑" charset="0"/>
                <a:sym typeface="华文细黑" pitchFamily="2" charset="-122"/>
              </a:rPr>
              <a:t>围绕京津冀“4+N”产业合作格局和若干个合作共享平台，积极推进区域重点项目建设。天津——滨海中关村科技园正式揭牌，45个项目集中签约；石家庄（正定）中关村科技新城项目加快推进；宝坻京津中关村科学城建设顺利实施，项目公司均已正式成立。</a:t>
            </a:r>
            <a:endParaRPr lang="zh-CN" altLang="en-US" sz="1600" dirty="0">
              <a:solidFill>
                <a:schemeClr val="bg1"/>
              </a:solidFill>
              <a:latin typeface="微软雅黑" charset="0"/>
              <a:ea typeface="微软雅黑" charset="0"/>
              <a:sym typeface="华文细黑" pitchFamily="2" charset="-122"/>
            </a:endParaRPr>
          </a:p>
        </p:txBody>
      </p:sp>
      <p:sp>
        <p:nvSpPr>
          <p:cNvPr id="16" name="文本框 12291"/>
          <p:cNvSpPr txBox="1"/>
          <p:nvPr/>
        </p:nvSpPr>
        <p:spPr>
          <a:xfrm>
            <a:off x="5052060" y="2933700"/>
            <a:ext cx="6421755" cy="659130"/>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just" eaLnBrk="0" hangingPunct="0">
              <a:buFont typeface="Arial" charset="0"/>
              <a:buNone/>
            </a:pPr>
            <a:r>
              <a:rPr lang="zh-CN" altLang="en-US" b="1" dirty="0">
                <a:solidFill>
                  <a:schemeClr val="bg1"/>
                </a:solidFill>
                <a:latin typeface="微软雅黑" pitchFamily="34" charset="-122"/>
                <a:ea typeface="微软雅黑" pitchFamily="34" charset="-122"/>
                <a:sym typeface="华文细黑" pitchFamily="2" charset="-122"/>
              </a:rPr>
              <a:t>通过发展各地创新中心、众创空间</a:t>
            </a:r>
            <a:endParaRPr lang="zh-CN" altLang="en-US" b="1" dirty="0">
              <a:solidFill>
                <a:schemeClr val="bg1"/>
              </a:solidFill>
              <a:latin typeface="微软雅黑" pitchFamily="34" charset="-122"/>
              <a:ea typeface="微软雅黑" pitchFamily="34" charset="-122"/>
              <a:sym typeface="华文细黑" pitchFamily="2" charset="-122"/>
            </a:endParaRPr>
          </a:p>
          <a:p>
            <a:pPr lvl="0" algn="just" eaLnBrk="0" hangingPunct="0">
              <a:buFont typeface="Arial" charset="0"/>
              <a:buNone/>
            </a:pPr>
            <a:r>
              <a:rPr lang="zh-CN" altLang="en-US" b="1" dirty="0">
                <a:solidFill>
                  <a:schemeClr val="bg1"/>
                </a:solidFill>
                <a:latin typeface="微软雅黑" pitchFamily="34" charset="-122"/>
                <a:ea typeface="微软雅黑" pitchFamily="34" charset="-122"/>
                <a:sym typeface="华文细黑" pitchFamily="2" charset="-122"/>
              </a:rPr>
              <a:t>整合带动中关村创新要素向外埠辐射</a:t>
            </a:r>
            <a:endParaRPr lang="zh-CN" altLang="en-US" b="1" dirty="0">
              <a:solidFill>
                <a:schemeClr val="bg1"/>
              </a:solidFill>
              <a:latin typeface="微软雅黑" pitchFamily="34" charset="-122"/>
              <a:ea typeface="微软雅黑" pitchFamily="34" charset="-122"/>
              <a:sym typeface="华文细黑" pitchFamily="2" charset="-122"/>
            </a:endParaRPr>
          </a:p>
        </p:txBody>
      </p:sp>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2" name="图片 11" descr="中关村发展集团标志反白"/>
            <p:cNvPicPr>
              <a:picLocks noChangeAspect="1"/>
            </p:cNvPicPr>
            <p:nvPr/>
          </p:nvPicPr>
          <p:blipFill>
            <a:blip r:embed="rId5" cstate="print"/>
            <a:srcRect t="83213"/>
            <a:stretch>
              <a:fillRect/>
            </a:stretch>
          </p:blipFill>
          <p:spPr>
            <a:xfrm>
              <a:off x="15400" y="411"/>
              <a:ext cx="3248" cy="552"/>
            </a:xfrm>
            <a:prstGeom prst="rect">
              <a:avLst/>
            </a:prstGeom>
            <a:effectLst/>
          </p:spPr>
        </p:pic>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硅谷1"/>
          <p:cNvPicPr>
            <a:picLocks noChangeAspect="1"/>
          </p:cNvPicPr>
          <p:nvPr/>
        </p:nvPicPr>
        <p:blipFill>
          <a:blip r:embed="rId1"/>
          <a:srcRect/>
          <a:stretch>
            <a:fillRect/>
          </a:stretch>
        </p:blipFill>
        <p:spPr>
          <a:xfrm>
            <a:off x="1270" y="-10795"/>
            <a:ext cx="12209145" cy="2276475"/>
          </a:xfrm>
          <a:prstGeom prst="rect">
            <a:avLst/>
          </a:prstGeom>
        </p:spPr>
      </p:pic>
      <p:grpSp>
        <p:nvGrpSpPr>
          <p:cNvPr id="8" name="组合 7"/>
          <p:cNvGrpSpPr/>
          <p:nvPr/>
        </p:nvGrpSpPr>
        <p:grpSpPr>
          <a:xfrm>
            <a:off x="6805930" y="2844165"/>
            <a:ext cx="5388610" cy="3294380"/>
            <a:chOff x="10178" y="5410"/>
            <a:chExt cx="9024" cy="4388"/>
          </a:xfrm>
        </p:grpSpPr>
        <p:pic>
          <p:nvPicPr>
            <p:cNvPr id="10242" name="图片 1"/>
            <p:cNvPicPr>
              <a:picLocks noChangeAspect="1" noChangeArrowheads="1"/>
            </p:cNvPicPr>
            <p:nvPr/>
          </p:nvPicPr>
          <p:blipFill>
            <a:blip r:embed="rId2" cstate="email"/>
            <a:srcRect b="10167"/>
            <a:stretch>
              <a:fillRect/>
            </a:stretch>
          </p:blipFill>
          <p:spPr bwMode="auto">
            <a:xfrm>
              <a:off x="10181" y="5417"/>
              <a:ext cx="9010" cy="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a:spLocks noChangeArrowheads="1"/>
            </p:cNvSpPr>
            <p:nvPr/>
          </p:nvSpPr>
          <p:spPr bwMode="auto">
            <a:xfrm>
              <a:off x="10178" y="5410"/>
              <a:ext cx="9024" cy="4389"/>
            </a:xfrm>
            <a:prstGeom prst="rect">
              <a:avLst/>
            </a:prstGeom>
            <a:solidFill>
              <a:srgbClr val="3C7EBA">
                <a:alpha val="95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3" name="Group 24"/>
          <p:cNvGrpSpPr/>
          <p:nvPr/>
        </p:nvGrpSpPr>
        <p:grpSpPr bwMode="auto">
          <a:xfrm>
            <a:off x="111124" y="105093"/>
            <a:ext cx="2342515" cy="1219835"/>
            <a:chOff x="24763" y="10795"/>
            <a:chExt cx="2342467" cy="1219832"/>
          </a:xfrm>
          <a:effectLst>
            <a:outerShdw blurRad="50800" dist="38100" dir="2700000" algn="tl" rotWithShape="0">
              <a:prstClr val="black">
                <a:alpha val="40000"/>
              </a:prstClr>
            </a:outerShdw>
          </a:effectLst>
        </p:grpSpPr>
        <p:sp>
          <p:nvSpPr>
            <p:cNvPr id="5"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02</a:t>
              </a:r>
              <a:endParaRPr lang="en-US" sz="5400" b="1">
                <a:solidFill>
                  <a:schemeClr val="bg1"/>
                </a:solidFill>
                <a:latin typeface="Dotum" pitchFamily="34" charset="-127"/>
                <a:ea typeface="Dotum" pitchFamily="34" charset="-127"/>
                <a:sym typeface="Times New Roman" pitchFamily="18" charset="0"/>
              </a:endParaRPr>
            </a:p>
          </p:txBody>
        </p:sp>
        <p:sp>
          <p:nvSpPr>
            <p:cNvPr id="18"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 name="文本框 52"/>
            <p:cNvSpPr>
              <a:spLocks noChangeArrowheads="1"/>
            </p:cNvSpPr>
            <p:nvPr/>
          </p:nvSpPr>
          <p:spPr bwMode="auto">
            <a:xfrm>
              <a:off x="24763" y="845818"/>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集团基本情况</a:t>
              </a:r>
              <a:endParaRPr lang="zh-CN" sz="1800" b="1">
                <a:solidFill>
                  <a:schemeClr val="bg1"/>
                </a:solidFill>
                <a:latin typeface="微软雅黑" charset="0"/>
                <a:ea typeface="微软雅黑" charset="0"/>
                <a:sym typeface="Aparajita" pitchFamily="34" charset="0"/>
              </a:endParaRPr>
            </a:p>
          </p:txBody>
        </p:sp>
      </p:grpSp>
      <p:grpSp>
        <p:nvGrpSpPr>
          <p:cNvPr id="4" name="组合 3"/>
          <p:cNvGrpSpPr/>
          <p:nvPr/>
        </p:nvGrpSpPr>
        <p:grpSpPr>
          <a:xfrm>
            <a:off x="-582930" y="1293495"/>
            <a:ext cx="8909685" cy="975360"/>
            <a:chOff x="-918" y="3552"/>
            <a:chExt cx="14031" cy="1536"/>
          </a:xfrm>
        </p:grpSpPr>
        <p:sp>
          <p:nvSpPr>
            <p:cNvPr id="9225" name="平行四边形 5"/>
            <p:cNvSpPr>
              <a:spLocks noChangeArrowheads="1"/>
            </p:cNvSpPr>
            <p:nvPr/>
          </p:nvSpPr>
          <p:spPr bwMode="auto">
            <a:xfrm flipH="1">
              <a:off x="2605" y="3611"/>
              <a:ext cx="10065" cy="1477"/>
            </a:xfrm>
            <a:prstGeom prst="parallelogram">
              <a:avLst>
                <a:gd name="adj" fmla="val 62123"/>
              </a:avLst>
            </a:prstGeom>
            <a:solidFill>
              <a:srgbClr val="3C7EBA">
                <a:alpha val="79000"/>
              </a:srgbClr>
            </a:solidFill>
            <a:ln>
              <a:noFill/>
            </a:ln>
            <a:effectLst/>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2400">
                <a:solidFill>
                  <a:srgbClr val="FFFFFF"/>
                </a:solidFill>
                <a:latin typeface="Aparajita" pitchFamily="34" charset="0"/>
                <a:sym typeface="Aparajita" pitchFamily="34" charset="0"/>
              </a:endParaRPr>
            </a:p>
          </p:txBody>
        </p:sp>
        <p:sp>
          <p:nvSpPr>
            <p:cNvPr id="9224" name="平行四边形 4"/>
            <p:cNvSpPr>
              <a:spLocks noChangeArrowheads="1"/>
            </p:cNvSpPr>
            <p:nvPr/>
          </p:nvSpPr>
          <p:spPr bwMode="auto">
            <a:xfrm flipH="1">
              <a:off x="-918" y="3611"/>
              <a:ext cx="4459" cy="1477"/>
            </a:xfrm>
            <a:prstGeom prst="parallelogram">
              <a:avLst>
                <a:gd name="adj" fmla="val 62155"/>
              </a:avLst>
            </a:prstGeom>
            <a:solidFill>
              <a:srgbClr val="15D1FF">
                <a:alpha val="79000"/>
              </a:srgbClr>
            </a:solidFill>
            <a:ln>
              <a:noFill/>
            </a:ln>
            <a:effectLst/>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2400">
                <a:solidFill>
                  <a:srgbClr val="FFFFFF"/>
                </a:solidFill>
                <a:latin typeface="Aparajita" pitchFamily="34" charset="0"/>
                <a:sym typeface="Aparajita" pitchFamily="34" charset="0"/>
              </a:endParaRPr>
            </a:p>
          </p:txBody>
        </p:sp>
        <p:sp>
          <p:nvSpPr>
            <p:cNvPr id="100" name="文本框 99"/>
            <p:cNvSpPr txBox="1"/>
            <p:nvPr/>
          </p:nvSpPr>
          <p:spPr>
            <a:xfrm>
              <a:off x="4106" y="3552"/>
              <a:ext cx="9007" cy="1440"/>
            </a:xfrm>
            <a:prstGeom prst="rect">
              <a:avLst/>
            </a:prstGeom>
            <a:noFill/>
            <a:ln w="9525">
              <a:noFill/>
              <a:miter/>
            </a:ln>
          </p:spPr>
          <p:txBody>
            <a:bodyPr wrap="square">
              <a:spAutoFit/>
            </a:bodyPr>
            <a:lstStyle/>
            <a:p>
              <a:pPr marL="0" indent="0" algn="l">
                <a:lnSpc>
                  <a:spcPct val="150000"/>
                </a:lnSpc>
              </a:pPr>
              <a:r>
                <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面向中关村国际化</a:t>
              </a:r>
              <a:endPar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0" algn="l">
                <a:lnSpc>
                  <a:spcPct val="150000"/>
                </a:lnSpc>
              </a:pPr>
              <a:r>
                <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积极探索全球配置创新资源的新路径</a:t>
              </a:r>
              <a:endParaRPr lang="zh-CN" altLang="en-US" sz="18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sp>
          <p:nvSpPr>
            <p:cNvPr id="13" name="文本框 12"/>
            <p:cNvSpPr txBox="1"/>
            <p:nvPr/>
          </p:nvSpPr>
          <p:spPr>
            <a:xfrm>
              <a:off x="972" y="3678"/>
              <a:ext cx="2313" cy="1337"/>
            </a:xfrm>
            <a:prstGeom prst="rect">
              <a:avLst/>
            </a:prstGeom>
            <a:noFill/>
            <a:ln w="9525">
              <a:noFill/>
              <a:miter/>
            </a:ln>
            <a:effectLst>
              <a:outerShdw blurRad="50800" dist="38100" dir="2700000" algn="tl" rotWithShape="0">
                <a:prstClr val="black">
                  <a:alpha val="40000"/>
                </a:prstClr>
              </a:outerShdw>
            </a:effectLst>
          </p:spPr>
          <p:txBody>
            <a:bodyPr wrap="square">
              <a:spAutoFit/>
            </a:bodyPr>
            <a:lstStyle/>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海 外</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业 务</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grpSp>
      <p:sp>
        <p:nvSpPr>
          <p:cNvPr id="15" name="文本框 14"/>
          <p:cNvSpPr txBox="1"/>
          <p:nvPr/>
        </p:nvSpPr>
        <p:spPr>
          <a:xfrm>
            <a:off x="7131685" y="3137535"/>
            <a:ext cx="4678045" cy="2743200"/>
          </a:xfrm>
          <a:prstGeom prst="rect">
            <a:avLst/>
          </a:prstGeom>
          <a:noFill/>
          <a:ln w="9525">
            <a:noFill/>
            <a:miter/>
          </a:ln>
        </p:spPr>
        <p:txBody>
          <a:bodyPr wrap="square">
            <a:spAutoFit/>
          </a:bodyPr>
          <a:lstStyle/>
          <a:p>
            <a:pPr marL="0" indent="0" algn="just">
              <a:lnSpc>
                <a:spcPct val="150000"/>
              </a:lnSpc>
            </a:pPr>
            <a:r>
              <a:rPr sz="1600" b="0" u="none">
                <a:solidFill>
                  <a:schemeClr val="bg1"/>
                </a:solidFill>
                <a:latin typeface="微软雅黑" charset="0"/>
                <a:ea typeface="微软雅黑" charset="0"/>
                <a:cs typeface="仿宋_GB2312" charset="0"/>
              </a:rPr>
              <a:t>为了打造硅谷与中关村互通的创新创业生态链，积极响应“一带一路”国家战略，按照“引进来、走出去、在当地”的思路，</a:t>
            </a:r>
            <a:r>
              <a:rPr lang="zh-CN" altLang="en-US" sz="1600" b="0" u="none">
                <a:solidFill>
                  <a:schemeClr val="bg1"/>
                </a:solidFill>
                <a:latin typeface="微软雅黑" charset="0"/>
                <a:ea typeface="微软雅黑" charset="0"/>
                <a:cs typeface="仿宋_GB2312" charset="0"/>
              </a:rPr>
              <a:t>在硅谷形成“</a:t>
            </a:r>
            <a:r>
              <a:rPr lang="zh-CN" altLang="en-US" sz="1800" b="1" u="none">
                <a:solidFill>
                  <a:schemeClr val="bg1"/>
                </a:solidFill>
                <a:latin typeface="微软雅黑" charset="0"/>
                <a:ea typeface="微软雅黑" charset="0"/>
                <a:cs typeface="仿宋_GB2312" charset="0"/>
              </a:rPr>
              <a:t>一司一金一中心</a:t>
            </a:r>
            <a:r>
              <a:rPr lang="zh-CN" altLang="en-US" sz="1600" b="0" u="none">
                <a:solidFill>
                  <a:schemeClr val="bg1"/>
                </a:solidFill>
                <a:latin typeface="微软雅黑" charset="0"/>
                <a:ea typeface="微软雅黑" charset="0"/>
                <a:cs typeface="仿宋_GB2312" charset="0"/>
              </a:rPr>
              <a:t>”的业务布局，一司，就是与美国C.M.Capital投资公司成立了合资公司，一金，就是与斯坦福大学合作设立的丹华基金，一中心，就是在美国硅谷设立中关村硅谷创新中心。</a:t>
            </a:r>
            <a:endParaRPr lang="zh-CN" altLang="en-US" sz="1600" b="0" u="none">
              <a:solidFill>
                <a:schemeClr val="bg1"/>
              </a:solidFill>
              <a:latin typeface="微软雅黑" charset="0"/>
              <a:ea typeface="微软雅黑" charset="0"/>
              <a:cs typeface="仿宋_GB2312" charset="0"/>
            </a:endParaRPr>
          </a:p>
        </p:txBody>
      </p:sp>
      <p:grpSp>
        <p:nvGrpSpPr>
          <p:cNvPr id="11" name="Group 2"/>
          <p:cNvGrpSpPr/>
          <p:nvPr/>
        </p:nvGrpSpPr>
        <p:grpSpPr bwMode="auto">
          <a:xfrm>
            <a:off x="431165" y="2847975"/>
            <a:ext cx="6226175" cy="2967355"/>
            <a:chOff x="0" y="0"/>
            <a:chExt cx="7942263" cy="3521075"/>
          </a:xfrm>
          <a:solidFill>
            <a:srgbClr val="44546A"/>
          </a:solidFill>
        </p:grpSpPr>
        <p:sp>
          <p:nvSpPr>
            <p:cNvPr id="12" name="Oval 5"/>
            <p:cNvSpPr>
              <a:spLocks noChangeArrowheads="1"/>
            </p:cNvSpPr>
            <p:nvPr/>
          </p:nvSpPr>
          <p:spPr bwMode="auto">
            <a:xfrm>
              <a:off x="1239838" y="387350"/>
              <a:ext cx="1588" cy="158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6" name="Freeform 6"/>
            <p:cNvSpPr>
              <a:spLocks noChangeArrowheads="1"/>
            </p:cNvSpPr>
            <p:nvPr/>
          </p:nvSpPr>
          <p:spPr bwMode="auto">
            <a:xfrm>
              <a:off x="1276350" y="303213"/>
              <a:ext cx="11113" cy="3175"/>
            </a:xfrm>
            <a:custGeom>
              <a:avLst/>
              <a:gdLst>
                <a:gd name="T0" fmla="*/ 1 w 4"/>
                <a:gd name="T1" fmla="*/ 0 h 1"/>
                <a:gd name="T2" fmla="*/ 3 w 4"/>
                <a:gd name="T3" fmla="*/ 1 h 1"/>
                <a:gd name="T4" fmla="*/ 3 w 4"/>
                <a:gd name="T5" fmla="*/ 1 h 1"/>
                <a:gd name="T6" fmla="*/ 3 w 4"/>
                <a:gd name="T7" fmla="*/ 1 h 1"/>
                <a:gd name="T8" fmla="*/ 3 w 4"/>
                <a:gd name="T9" fmla="*/ 1 h 1"/>
                <a:gd name="T10" fmla="*/ 3 w 4"/>
                <a:gd name="T11" fmla="*/ 1 h 1"/>
                <a:gd name="T12" fmla="*/ 4 w 4"/>
                <a:gd name="T13" fmla="*/ 1 h 1"/>
                <a:gd name="T14" fmla="*/ 4 w 4"/>
                <a:gd name="T15" fmla="*/ 1 h 1"/>
                <a:gd name="T16" fmla="*/ 2 w 4"/>
                <a:gd name="T17" fmla="*/ 0 h 1"/>
                <a:gd name="T18" fmla="*/ 1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
                <a:gd name="T32" fmla="*/ 4 w 4"/>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
                  <a:moveTo>
                    <a:pt x="1" y="0"/>
                  </a:moveTo>
                  <a:cubicBezTo>
                    <a:pt x="2" y="1"/>
                    <a:pt x="3" y="1"/>
                    <a:pt x="3" y="1"/>
                  </a:cubicBezTo>
                  <a:cubicBezTo>
                    <a:pt x="3" y="1"/>
                    <a:pt x="3" y="1"/>
                    <a:pt x="3" y="1"/>
                  </a:cubicBezTo>
                  <a:cubicBezTo>
                    <a:pt x="3" y="1"/>
                    <a:pt x="3" y="1"/>
                    <a:pt x="3" y="1"/>
                  </a:cubicBezTo>
                  <a:cubicBezTo>
                    <a:pt x="3" y="1"/>
                    <a:pt x="3" y="1"/>
                    <a:pt x="3" y="1"/>
                  </a:cubicBezTo>
                  <a:cubicBezTo>
                    <a:pt x="3" y="1"/>
                    <a:pt x="3" y="1"/>
                    <a:pt x="3" y="1"/>
                  </a:cubicBezTo>
                  <a:cubicBezTo>
                    <a:pt x="3" y="1"/>
                    <a:pt x="4" y="1"/>
                    <a:pt x="4" y="1"/>
                  </a:cubicBezTo>
                  <a:cubicBezTo>
                    <a:pt x="4" y="1"/>
                    <a:pt x="4" y="1"/>
                    <a:pt x="4" y="1"/>
                  </a:cubicBezTo>
                  <a:cubicBezTo>
                    <a:pt x="4" y="0"/>
                    <a:pt x="3" y="0"/>
                    <a:pt x="2"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9" name="Freeform 7"/>
            <p:cNvSpPr>
              <a:spLocks noChangeArrowheads="1"/>
            </p:cNvSpPr>
            <p:nvPr/>
          </p:nvSpPr>
          <p:spPr bwMode="auto">
            <a:xfrm>
              <a:off x="1301750" y="346075"/>
              <a:ext cx="1588" cy="3175"/>
            </a:xfrm>
            <a:custGeom>
              <a:avLst/>
              <a:gdLst>
                <a:gd name="T0" fmla="*/ 1 w 1"/>
                <a:gd name="T1" fmla="*/ 1 h 1"/>
                <a:gd name="T2" fmla="*/ 1 w 1"/>
                <a:gd name="T3" fmla="*/ 0 h 1"/>
                <a:gd name="T4" fmla="*/ 1 w 1"/>
                <a:gd name="T5" fmla="*/ 1 h 1"/>
                <a:gd name="T6" fmla="*/ 1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1" y="1"/>
                    <a:pt x="1" y="0"/>
                    <a:pt x="1" y="0"/>
                  </a:cubicBezTo>
                  <a:cubicBezTo>
                    <a:pt x="1" y="0"/>
                    <a:pt x="1" y="1"/>
                    <a:pt x="1"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21" name="Freeform 8"/>
            <p:cNvSpPr>
              <a:spLocks noChangeArrowheads="1"/>
            </p:cNvSpPr>
            <p:nvPr/>
          </p:nvSpPr>
          <p:spPr bwMode="auto">
            <a:xfrm>
              <a:off x="1338263" y="379413"/>
              <a:ext cx="12700" cy="23813"/>
            </a:xfrm>
            <a:custGeom>
              <a:avLst/>
              <a:gdLst>
                <a:gd name="T0" fmla="*/ 4 w 5"/>
                <a:gd name="T1" fmla="*/ 7 h 9"/>
                <a:gd name="T2" fmla="*/ 5 w 5"/>
                <a:gd name="T3" fmla="*/ 9 h 9"/>
                <a:gd name="T4" fmla="*/ 4 w 5"/>
                <a:gd name="T5" fmla="*/ 6 h 9"/>
                <a:gd name="T6" fmla="*/ 1 w 5"/>
                <a:gd name="T7" fmla="*/ 1 h 9"/>
                <a:gd name="T8" fmla="*/ 1 w 5"/>
                <a:gd name="T9" fmla="*/ 1 h 9"/>
                <a:gd name="T10" fmla="*/ 4 w 5"/>
                <a:gd name="T11" fmla="*/ 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4" y="7"/>
                  </a:moveTo>
                  <a:cubicBezTo>
                    <a:pt x="5" y="8"/>
                    <a:pt x="5" y="9"/>
                    <a:pt x="5" y="9"/>
                  </a:cubicBezTo>
                  <a:cubicBezTo>
                    <a:pt x="5" y="9"/>
                    <a:pt x="5" y="8"/>
                    <a:pt x="4" y="6"/>
                  </a:cubicBezTo>
                  <a:cubicBezTo>
                    <a:pt x="3" y="5"/>
                    <a:pt x="2" y="2"/>
                    <a:pt x="1" y="1"/>
                  </a:cubicBezTo>
                  <a:cubicBezTo>
                    <a:pt x="0" y="0"/>
                    <a:pt x="0" y="0"/>
                    <a:pt x="1" y="1"/>
                  </a:cubicBezTo>
                  <a:cubicBezTo>
                    <a:pt x="2" y="3"/>
                    <a:pt x="4" y="5"/>
                    <a:pt x="4" y="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22" name="Freeform 9"/>
            <p:cNvSpPr>
              <a:spLocks noChangeArrowheads="1"/>
            </p:cNvSpPr>
            <p:nvPr/>
          </p:nvSpPr>
          <p:spPr bwMode="auto">
            <a:xfrm>
              <a:off x="4344988" y="200025"/>
              <a:ext cx="87313" cy="19050"/>
            </a:xfrm>
            <a:custGeom>
              <a:avLst/>
              <a:gdLst>
                <a:gd name="T0" fmla="*/ 9 w 33"/>
                <a:gd name="T1" fmla="*/ 7 h 7"/>
                <a:gd name="T2" fmla="*/ 11 w 33"/>
                <a:gd name="T3" fmla="*/ 7 h 7"/>
                <a:gd name="T4" fmla="*/ 30 w 33"/>
                <a:gd name="T5" fmla="*/ 6 h 7"/>
                <a:gd name="T6" fmla="*/ 32 w 33"/>
                <a:gd name="T7" fmla="*/ 6 h 7"/>
                <a:gd name="T8" fmla="*/ 33 w 33"/>
                <a:gd name="T9" fmla="*/ 3 h 7"/>
                <a:gd name="T10" fmla="*/ 33 w 33"/>
                <a:gd name="T11" fmla="*/ 3 h 7"/>
                <a:gd name="T12" fmla="*/ 32 w 33"/>
                <a:gd name="T13" fmla="*/ 0 h 7"/>
                <a:gd name="T14" fmla="*/ 9 w 33"/>
                <a:gd name="T15" fmla="*/ 1 h 7"/>
                <a:gd name="T16" fmla="*/ 0 w 33"/>
                <a:gd name="T17" fmla="*/ 3 h 7"/>
                <a:gd name="T18" fmla="*/ 9 w 33"/>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7"/>
                <a:gd name="T32" fmla="*/ 33 w 33"/>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7">
                  <a:moveTo>
                    <a:pt x="9" y="7"/>
                  </a:moveTo>
                  <a:cubicBezTo>
                    <a:pt x="9" y="7"/>
                    <a:pt x="9" y="7"/>
                    <a:pt x="11" y="7"/>
                  </a:cubicBezTo>
                  <a:cubicBezTo>
                    <a:pt x="13" y="7"/>
                    <a:pt x="27" y="6"/>
                    <a:pt x="30" y="6"/>
                  </a:cubicBezTo>
                  <a:cubicBezTo>
                    <a:pt x="32" y="6"/>
                    <a:pt x="32" y="6"/>
                    <a:pt x="32" y="6"/>
                  </a:cubicBezTo>
                  <a:cubicBezTo>
                    <a:pt x="33" y="6"/>
                    <a:pt x="33" y="3"/>
                    <a:pt x="33" y="3"/>
                  </a:cubicBezTo>
                  <a:cubicBezTo>
                    <a:pt x="33" y="3"/>
                    <a:pt x="33" y="3"/>
                    <a:pt x="33" y="3"/>
                  </a:cubicBezTo>
                  <a:cubicBezTo>
                    <a:pt x="32" y="0"/>
                    <a:pt x="32" y="0"/>
                    <a:pt x="32" y="0"/>
                  </a:cubicBezTo>
                  <a:cubicBezTo>
                    <a:pt x="24" y="1"/>
                    <a:pt x="13" y="1"/>
                    <a:pt x="9" y="1"/>
                  </a:cubicBezTo>
                  <a:cubicBezTo>
                    <a:pt x="4" y="1"/>
                    <a:pt x="0" y="2"/>
                    <a:pt x="0" y="3"/>
                  </a:cubicBezTo>
                  <a:cubicBezTo>
                    <a:pt x="0" y="4"/>
                    <a:pt x="4" y="6"/>
                    <a:pt x="9" y="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23" name="Freeform 10"/>
            <p:cNvSpPr>
              <a:spLocks noChangeArrowheads="1"/>
            </p:cNvSpPr>
            <p:nvPr/>
          </p:nvSpPr>
          <p:spPr bwMode="auto">
            <a:xfrm>
              <a:off x="1416050" y="290513"/>
              <a:ext cx="4763" cy="3175"/>
            </a:xfrm>
            <a:custGeom>
              <a:avLst/>
              <a:gdLst>
                <a:gd name="T0" fmla="*/ 0 w 2"/>
                <a:gd name="T1" fmla="*/ 0 h 1"/>
                <a:gd name="T2" fmla="*/ 2 w 2"/>
                <a:gd name="T3" fmla="*/ 1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0" y="1"/>
                    <a:pt x="0" y="1"/>
                    <a:pt x="2"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24" name="Freeform 11"/>
            <p:cNvSpPr>
              <a:spLocks noChangeArrowheads="1"/>
            </p:cNvSpPr>
            <p:nvPr/>
          </p:nvSpPr>
          <p:spPr bwMode="auto">
            <a:xfrm>
              <a:off x="1412875" y="1863725"/>
              <a:ext cx="3175" cy="1"/>
            </a:xfrm>
            <a:custGeom>
              <a:avLst/>
              <a:gdLst>
                <a:gd name="T0" fmla="*/ 0 w 1"/>
                <a:gd name="T1" fmla="*/ 0 h 1"/>
                <a:gd name="T2" fmla="*/ 1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25" name="Freeform 12"/>
            <p:cNvSpPr>
              <a:spLocks noChangeArrowheads="1"/>
            </p:cNvSpPr>
            <p:nvPr/>
          </p:nvSpPr>
          <p:spPr bwMode="auto">
            <a:xfrm>
              <a:off x="4381500" y="279400"/>
              <a:ext cx="3175" cy="3175"/>
            </a:xfrm>
            <a:custGeom>
              <a:avLst/>
              <a:gdLst>
                <a:gd name="T0" fmla="*/ 1 w 1"/>
                <a:gd name="T1" fmla="*/ 1 h 1"/>
                <a:gd name="T2" fmla="*/ 1 w 1"/>
                <a:gd name="T3" fmla="*/ 1 h 1"/>
                <a:gd name="T4" fmla="*/ 0 w 1"/>
                <a:gd name="T5" fmla="*/ 1 h 1"/>
                <a:gd name="T6" fmla="*/ 1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1" y="0"/>
                    <a:pt x="1" y="0"/>
                    <a:pt x="1" y="1"/>
                  </a:cubicBezTo>
                  <a:cubicBezTo>
                    <a:pt x="0" y="1"/>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26" name="Freeform 13"/>
            <p:cNvSpPr>
              <a:spLocks noChangeArrowheads="1"/>
            </p:cNvSpPr>
            <p:nvPr/>
          </p:nvSpPr>
          <p:spPr bwMode="auto">
            <a:xfrm>
              <a:off x="5021263" y="349250"/>
              <a:ext cx="196850" cy="171450"/>
            </a:xfrm>
            <a:custGeom>
              <a:avLst/>
              <a:gdLst>
                <a:gd name="T0" fmla="*/ 7 w 74"/>
                <a:gd name="T1" fmla="*/ 54 h 64"/>
                <a:gd name="T2" fmla="*/ 17 w 74"/>
                <a:gd name="T3" fmla="*/ 58 h 64"/>
                <a:gd name="T4" fmla="*/ 19 w 74"/>
                <a:gd name="T5" fmla="*/ 59 h 64"/>
                <a:gd name="T6" fmla="*/ 19 w 74"/>
                <a:gd name="T7" fmla="*/ 62 h 64"/>
                <a:gd name="T8" fmla="*/ 19 w 74"/>
                <a:gd name="T9" fmla="*/ 64 h 64"/>
                <a:gd name="T10" fmla="*/ 21 w 74"/>
                <a:gd name="T11" fmla="*/ 64 h 64"/>
                <a:gd name="T12" fmla="*/ 26 w 74"/>
                <a:gd name="T13" fmla="*/ 61 h 64"/>
                <a:gd name="T14" fmla="*/ 29 w 74"/>
                <a:gd name="T15" fmla="*/ 50 h 64"/>
                <a:gd name="T16" fmla="*/ 29 w 74"/>
                <a:gd name="T17" fmla="*/ 38 h 64"/>
                <a:gd name="T18" fmla="*/ 27 w 74"/>
                <a:gd name="T19" fmla="*/ 34 h 64"/>
                <a:gd name="T20" fmla="*/ 27 w 74"/>
                <a:gd name="T21" fmla="*/ 34 h 64"/>
                <a:gd name="T22" fmla="*/ 38 w 74"/>
                <a:gd name="T23" fmla="*/ 31 h 64"/>
                <a:gd name="T24" fmla="*/ 57 w 74"/>
                <a:gd name="T25" fmla="*/ 24 h 64"/>
                <a:gd name="T26" fmla="*/ 67 w 74"/>
                <a:gd name="T27" fmla="*/ 15 h 64"/>
                <a:gd name="T28" fmla="*/ 73 w 74"/>
                <a:gd name="T29" fmla="*/ 7 h 64"/>
                <a:gd name="T30" fmla="*/ 70 w 74"/>
                <a:gd name="T31" fmla="*/ 2 h 64"/>
                <a:gd name="T32" fmla="*/ 58 w 74"/>
                <a:gd name="T33" fmla="*/ 1 h 64"/>
                <a:gd name="T34" fmla="*/ 47 w 74"/>
                <a:gd name="T35" fmla="*/ 4 h 64"/>
                <a:gd name="T36" fmla="*/ 44 w 74"/>
                <a:gd name="T37" fmla="*/ 7 h 64"/>
                <a:gd name="T38" fmla="*/ 41 w 74"/>
                <a:gd name="T39" fmla="*/ 9 h 64"/>
                <a:gd name="T40" fmla="*/ 39 w 74"/>
                <a:gd name="T41" fmla="*/ 12 h 64"/>
                <a:gd name="T42" fmla="*/ 35 w 74"/>
                <a:gd name="T43" fmla="*/ 15 h 64"/>
                <a:gd name="T44" fmla="*/ 35 w 74"/>
                <a:gd name="T45" fmla="*/ 17 h 64"/>
                <a:gd name="T46" fmla="*/ 35 w 74"/>
                <a:gd name="T47" fmla="*/ 18 h 64"/>
                <a:gd name="T48" fmla="*/ 30 w 74"/>
                <a:gd name="T49" fmla="*/ 28 h 64"/>
                <a:gd name="T50" fmla="*/ 25 w 74"/>
                <a:gd name="T51" fmla="*/ 31 h 64"/>
                <a:gd name="T52" fmla="*/ 23 w 74"/>
                <a:gd name="T53" fmla="*/ 36 h 64"/>
                <a:gd name="T54" fmla="*/ 19 w 74"/>
                <a:gd name="T55" fmla="*/ 44 h 64"/>
                <a:gd name="T56" fmla="*/ 13 w 74"/>
                <a:gd name="T57" fmla="*/ 48 h 64"/>
                <a:gd name="T58" fmla="*/ 12 w 74"/>
                <a:gd name="T59" fmla="*/ 48 h 64"/>
                <a:gd name="T60" fmla="*/ 6 w 74"/>
                <a:gd name="T61" fmla="*/ 47 h 64"/>
                <a:gd name="T62" fmla="*/ 0 w 74"/>
                <a:gd name="T63" fmla="*/ 49 h 64"/>
                <a:gd name="T64" fmla="*/ 7 w 74"/>
                <a:gd name="T65" fmla="*/ 54 h 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64"/>
                <a:gd name="T101" fmla="*/ 74 w 74"/>
                <a:gd name="T102" fmla="*/ 64 h 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64">
                  <a:moveTo>
                    <a:pt x="7" y="54"/>
                  </a:moveTo>
                  <a:cubicBezTo>
                    <a:pt x="11" y="55"/>
                    <a:pt x="16" y="56"/>
                    <a:pt x="17" y="58"/>
                  </a:cubicBezTo>
                  <a:cubicBezTo>
                    <a:pt x="19" y="59"/>
                    <a:pt x="19" y="59"/>
                    <a:pt x="19" y="59"/>
                  </a:cubicBezTo>
                  <a:cubicBezTo>
                    <a:pt x="18" y="59"/>
                    <a:pt x="18" y="60"/>
                    <a:pt x="19" y="62"/>
                  </a:cubicBezTo>
                  <a:cubicBezTo>
                    <a:pt x="19" y="63"/>
                    <a:pt x="20" y="64"/>
                    <a:pt x="19" y="64"/>
                  </a:cubicBezTo>
                  <a:cubicBezTo>
                    <a:pt x="19" y="64"/>
                    <a:pt x="20" y="64"/>
                    <a:pt x="21" y="64"/>
                  </a:cubicBezTo>
                  <a:cubicBezTo>
                    <a:pt x="23" y="64"/>
                    <a:pt x="25" y="63"/>
                    <a:pt x="26" y="61"/>
                  </a:cubicBezTo>
                  <a:cubicBezTo>
                    <a:pt x="27" y="60"/>
                    <a:pt x="28" y="55"/>
                    <a:pt x="29" y="50"/>
                  </a:cubicBezTo>
                  <a:cubicBezTo>
                    <a:pt x="30" y="46"/>
                    <a:pt x="30" y="41"/>
                    <a:pt x="29" y="38"/>
                  </a:cubicBezTo>
                  <a:cubicBezTo>
                    <a:pt x="28" y="36"/>
                    <a:pt x="27" y="34"/>
                    <a:pt x="27" y="34"/>
                  </a:cubicBezTo>
                  <a:cubicBezTo>
                    <a:pt x="27" y="34"/>
                    <a:pt x="27" y="34"/>
                    <a:pt x="27" y="34"/>
                  </a:cubicBezTo>
                  <a:cubicBezTo>
                    <a:pt x="27" y="34"/>
                    <a:pt x="32" y="33"/>
                    <a:pt x="38" y="31"/>
                  </a:cubicBezTo>
                  <a:cubicBezTo>
                    <a:pt x="44" y="30"/>
                    <a:pt x="52" y="26"/>
                    <a:pt x="57" y="24"/>
                  </a:cubicBezTo>
                  <a:cubicBezTo>
                    <a:pt x="61" y="21"/>
                    <a:pt x="66" y="18"/>
                    <a:pt x="67" y="15"/>
                  </a:cubicBezTo>
                  <a:cubicBezTo>
                    <a:pt x="69" y="13"/>
                    <a:pt x="72" y="9"/>
                    <a:pt x="73" y="7"/>
                  </a:cubicBezTo>
                  <a:cubicBezTo>
                    <a:pt x="74" y="4"/>
                    <a:pt x="73" y="2"/>
                    <a:pt x="70" y="2"/>
                  </a:cubicBezTo>
                  <a:cubicBezTo>
                    <a:pt x="66" y="2"/>
                    <a:pt x="61" y="2"/>
                    <a:pt x="58" y="1"/>
                  </a:cubicBezTo>
                  <a:cubicBezTo>
                    <a:pt x="55" y="0"/>
                    <a:pt x="47" y="2"/>
                    <a:pt x="47" y="4"/>
                  </a:cubicBezTo>
                  <a:cubicBezTo>
                    <a:pt x="47" y="6"/>
                    <a:pt x="46" y="7"/>
                    <a:pt x="44" y="7"/>
                  </a:cubicBezTo>
                  <a:cubicBezTo>
                    <a:pt x="42" y="7"/>
                    <a:pt x="41" y="8"/>
                    <a:pt x="41" y="9"/>
                  </a:cubicBezTo>
                  <a:cubicBezTo>
                    <a:pt x="41" y="11"/>
                    <a:pt x="40" y="12"/>
                    <a:pt x="39" y="12"/>
                  </a:cubicBezTo>
                  <a:cubicBezTo>
                    <a:pt x="38" y="12"/>
                    <a:pt x="35" y="13"/>
                    <a:pt x="35" y="15"/>
                  </a:cubicBezTo>
                  <a:cubicBezTo>
                    <a:pt x="35" y="15"/>
                    <a:pt x="35" y="15"/>
                    <a:pt x="35" y="17"/>
                  </a:cubicBezTo>
                  <a:cubicBezTo>
                    <a:pt x="35" y="18"/>
                    <a:pt x="35" y="18"/>
                    <a:pt x="35" y="18"/>
                  </a:cubicBezTo>
                  <a:cubicBezTo>
                    <a:pt x="35" y="22"/>
                    <a:pt x="32" y="26"/>
                    <a:pt x="30" y="28"/>
                  </a:cubicBezTo>
                  <a:cubicBezTo>
                    <a:pt x="29" y="30"/>
                    <a:pt x="26" y="31"/>
                    <a:pt x="25" y="31"/>
                  </a:cubicBezTo>
                  <a:cubicBezTo>
                    <a:pt x="24" y="31"/>
                    <a:pt x="23" y="33"/>
                    <a:pt x="23" y="36"/>
                  </a:cubicBezTo>
                  <a:cubicBezTo>
                    <a:pt x="23" y="38"/>
                    <a:pt x="22" y="42"/>
                    <a:pt x="19" y="44"/>
                  </a:cubicBezTo>
                  <a:cubicBezTo>
                    <a:pt x="17" y="46"/>
                    <a:pt x="14" y="48"/>
                    <a:pt x="13" y="48"/>
                  </a:cubicBezTo>
                  <a:cubicBezTo>
                    <a:pt x="12" y="48"/>
                    <a:pt x="12" y="48"/>
                    <a:pt x="12" y="48"/>
                  </a:cubicBezTo>
                  <a:cubicBezTo>
                    <a:pt x="12" y="48"/>
                    <a:pt x="9" y="47"/>
                    <a:pt x="6" y="47"/>
                  </a:cubicBezTo>
                  <a:cubicBezTo>
                    <a:pt x="2" y="46"/>
                    <a:pt x="0" y="47"/>
                    <a:pt x="0" y="49"/>
                  </a:cubicBezTo>
                  <a:cubicBezTo>
                    <a:pt x="0" y="51"/>
                    <a:pt x="3" y="53"/>
                    <a:pt x="7" y="5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27" name="Freeform 14"/>
            <p:cNvSpPr>
              <a:spLocks noChangeArrowheads="1"/>
            </p:cNvSpPr>
            <p:nvPr/>
          </p:nvSpPr>
          <p:spPr bwMode="auto">
            <a:xfrm>
              <a:off x="1204913" y="368300"/>
              <a:ext cx="1" cy="4763"/>
            </a:xfrm>
            <a:custGeom>
              <a:avLst/>
              <a:gdLst>
                <a:gd name="T0" fmla="*/ 0 w 1"/>
                <a:gd name="T1" fmla="*/ 1 h 2"/>
                <a:gd name="T2" fmla="*/ 0 w 1"/>
                <a:gd name="T3" fmla="*/ 0 h 2"/>
                <a:gd name="T4" fmla="*/ 0 w 1"/>
                <a:gd name="T5" fmla="*/ 1 h 2"/>
                <a:gd name="T6" fmla="*/ 0 w 1"/>
                <a:gd name="T7" fmla="*/ 1 h 2"/>
                <a:gd name="T8" fmla="*/ 0 w 1"/>
                <a:gd name="T9" fmla="*/ 1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0" y="1"/>
                  </a:moveTo>
                  <a:cubicBezTo>
                    <a:pt x="0" y="1"/>
                    <a:pt x="0" y="0"/>
                    <a:pt x="0" y="0"/>
                  </a:cubicBezTo>
                  <a:cubicBezTo>
                    <a:pt x="0" y="0"/>
                    <a:pt x="0" y="0"/>
                    <a:pt x="0" y="1"/>
                  </a:cubicBezTo>
                  <a:cubicBezTo>
                    <a:pt x="0" y="1"/>
                    <a:pt x="0" y="1"/>
                    <a:pt x="0" y="1"/>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28" name="Freeform 15"/>
            <p:cNvSpPr>
              <a:spLocks noChangeArrowheads="1"/>
            </p:cNvSpPr>
            <p:nvPr/>
          </p:nvSpPr>
          <p:spPr bwMode="auto">
            <a:xfrm>
              <a:off x="1204913" y="368300"/>
              <a:ext cx="1" cy="3175"/>
            </a:xfrm>
            <a:custGeom>
              <a:avLst/>
              <a:gdLst>
                <a:gd name="T0" fmla="*/ 0 w 1"/>
                <a:gd name="T1" fmla="*/ 1 h 1"/>
                <a:gd name="T2" fmla="*/ 0 w 1"/>
                <a:gd name="T3" fmla="*/ 0 h 1"/>
                <a:gd name="T4" fmla="*/ 0 w 1"/>
                <a:gd name="T5" fmla="*/ 1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29" name="Freeform 16"/>
            <p:cNvSpPr>
              <a:spLocks noChangeArrowheads="1"/>
            </p:cNvSpPr>
            <p:nvPr/>
          </p:nvSpPr>
          <p:spPr bwMode="auto">
            <a:xfrm>
              <a:off x="0" y="671513"/>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30" name="Freeform 17"/>
            <p:cNvSpPr>
              <a:spLocks noChangeArrowheads="1"/>
            </p:cNvSpPr>
            <p:nvPr/>
          </p:nvSpPr>
          <p:spPr bwMode="auto">
            <a:xfrm>
              <a:off x="1420813" y="293688"/>
              <a:ext cx="3175" cy="1"/>
            </a:xfrm>
            <a:custGeom>
              <a:avLst/>
              <a:gdLst>
                <a:gd name="T0" fmla="*/ 1 w 1"/>
                <a:gd name="T1" fmla="*/ 0 h 1"/>
                <a:gd name="T2" fmla="*/ 0 w 1"/>
                <a:gd name="T3" fmla="*/ 0 h 1"/>
                <a:gd name="T4" fmla="*/ 0 w 1"/>
                <a:gd name="T5" fmla="*/ 0 h 1"/>
                <a:gd name="T6" fmla="*/ 1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1"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31" name="Freeform 18"/>
            <p:cNvSpPr>
              <a:spLocks noChangeArrowheads="1"/>
            </p:cNvSpPr>
            <p:nvPr/>
          </p:nvSpPr>
          <p:spPr bwMode="auto">
            <a:xfrm>
              <a:off x="1762125" y="376238"/>
              <a:ext cx="3175" cy="3175"/>
            </a:xfrm>
            <a:custGeom>
              <a:avLst/>
              <a:gdLst>
                <a:gd name="T0" fmla="*/ 1 w 1"/>
                <a:gd name="T1" fmla="*/ 0 h 1"/>
                <a:gd name="T2" fmla="*/ 1 w 1"/>
                <a:gd name="T3" fmla="*/ 1 h 1"/>
                <a:gd name="T4" fmla="*/ 0 w 1"/>
                <a:gd name="T5" fmla="*/ 1 h 1"/>
                <a:gd name="T6" fmla="*/ 1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1" y="1"/>
                    <a:pt x="1" y="1"/>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32" name="Oval 19"/>
            <p:cNvSpPr>
              <a:spLocks noChangeArrowheads="1"/>
            </p:cNvSpPr>
            <p:nvPr/>
          </p:nvSpPr>
          <p:spPr bwMode="auto">
            <a:xfrm>
              <a:off x="4379913" y="282575"/>
              <a:ext cx="1588" cy="158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33" name="Freeform 20"/>
            <p:cNvSpPr>
              <a:spLocks noChangeArrowheads="1"/>
            </p:cNvSpPr>
            <p:nvPr/>
          </p:nvSpPr>
          <p:spPr bwMode="auto">
            <a:xfrm>
              <a:off x="2198688" y="212725"/>
              <a:ext cx="3175" cy="3175"/>
            </a:xfrm>
            <a:custGeom>
              <a:avLst/>
              <a:gdLst>
                <a:gd name="T0" fmla="*/ 0 w 1"/>
                <a:gd name="T1" fmla="*/ 1 h 1"/>
                <a:gd name="T2" fmla="*/ 1 w 1"/>
                <a:gd name="T3" fmla="*/ 1 h 1"/>
                <a:gd name="T4" fmla="*/ 1 w 1"/>
                <a:gd name="T5" fmla="*/ 0 h 1"/>
                <a:gd name="T6" fmla="*/ 0 w 1"/>
                <a:gd name="T7" fmla="*/ 1 h 1"/>
                <a:gd name="T8" fmla="*/ 0 w 1"/>
                <a:gd name="T9" fmla="*/ 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1" y="1"/>
                    <a:pt x="1" y="1"/>
                    <a:pt x="1" y="1"/>
                  </a:cubicBezTo>
                  <a:cubicBezTo>
                    <a:pt x="1" y="1"/>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34" name="Freeform 21"/>
            <p:cNvSpPr>
              <a:spLocks noChangeArrowheads="1"/>
            </p:cNvSpPr>
            <p:nvPr/>
          </p:nvSpPr>
          <p:spPr bwMode="auto">
            <a:xfrm>
              <a:off x="1741488" y="482600"/>
              <a:ext cx="1588" cy="3175"/>
            </a:xfrm>
            <a:custGeom>
              <a:avLst/>
              <a:gdLst>
                <a:gd name="T0" fmla="*/ 1 w 1"/>
                <a:gd name="T1" fmla="*/ 0 h 1"/>
                <a:gd name="T2" fmla="*/ 1 w 1"/>
                <a:gd name="T3" fmla="*/ 0 h 1"/>
                <a:gd name="T4" fmla="*/ 0 w 1"/>
                <a:gd name="T5" fmla="*/ 1 h 1"/>
                <a:gd name="T6" fmla="*/ 0 w 1"/>
                <a:gd name="T7" fmla="*/ 1 h 1"/>
                <a:gd name="T8" fmla="*/ 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0"/>
                  </a:cubicBezTo>
                  <a:cubicBezTo>
                    <a:pt x="0" y="0"/>
                    <a:pt x="0" y="0"/>
                    <a:pt x="0" y="1"/>
                  </a:cubicBezTo>
                  <a:cubicBezTo>
                    <a:pt x="0" y="1"/>
                    <a:pt x="0" y="1"/>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35" name="Freeform 22"/>
            <p:cNvSpPr>
              <a:spLocks noChangeArrowheads="1"/>
            </p:cNvSpPr>
            <p:nvPr/>
          </p:nvSpPr>
          <p:spPr bwMode="auto">
            <a:xfrm>
              <a:off x="3667125" y="862013"/>
              <a:ext cx="234950" cy="228600"/>
            </a:xfrm>
            <a:custGeom>
              <a:avLst/>
              <a:gdLst>
                <a:gd name="T0" fmla="*/ 7 w 88"/>
                <a:gd name="T1" fmla="*/ 50 h 86"/>
                <a:gd name="T2" fmla="*/ 0 w 88"/>
                <a:gd name="T3" fmla="*/ 60 h 86"/>
                <a:gd name="T4" fmla="*/ 2 w 88"/>
                <a:gd name="T5" fmla="*/ 68 h 86"/>
                <a:gd name="T6" fmla="*/ 14 w 88"/>
                <a:gd name="T7" fmla="*/ 72 h 86"/>
                <a:gd name="T8" fmla="*/ 24 w 88"/>
                <a:gd name="T9" fmla="*/ 71 h 86"/>
                <a:gd name="T10" fmla="*/ 26 w 88"/>
                <a:gd name="T11" fmla="*/ 70 h 86"/>
                <a:gd name="T12" fmla="*/ 28 w 88"/>
                <a:gd name="T13" fmla="*/ 69 h 86"/>
                <a:gd name="T14" fmla="*/ 29 w 88"/>
                <a:gd name="T15" fmla="*/ 51 h 86"/>
                <a:gd name="T16" fmla="*/ 32 w 88"/>
                <a:gd name="T17" fmla="*/ 43 h 86"/>
                <a:gd name="T18" fmla="*/ 41 w 88"/>
                <a:gd name="T19" fmla="*/ 43 h 86"/>
                <a:gd name="T20" fmla="*/ 47 w 88"/>
                <a:gd name="T21" fmla="*/ 49 h 86"/>
                <a:gd name="T22" fmla="*/ 44 w 88"/>
                <a:gd name="T23" fmla="*/ 61 h 86"/>
                <a:gd name="T24" fmla="*/ 40 w 88"/>
                <a:gd name="T25" fmla="*/ 67 h 86"/>
                <a:gd name="T26" fmla="*/ 35 w 88"/>
                <a:gd name="T27" fmla="*/ 73 h 86"/>
                <a:gd name="T28" fmla="*/ 38 w 88"/>
                <a:gd name="T29" fmla="*/ 81 h 86"/>
                <a:gd name="T30" fmla="*/ 52 w 88"/>
                <a:gd name="T31" fmla="*/ 86 h 86"/>
                <a:gd name="T32" fmla="*/ 72 w 88"/>
                <a:gd name="T33" fmla="*/ 83 h 86"/>
                <a:gd name="T34" fmla="*/ 86 w 88"/>
                <a:gd name="T35" fmla="*/ 81 h 86"/>
                <a:gd name="T36" fmla="*/ 88 w 88"/>
                <a:gd name="T37" fmla="*/ 75 h 86"/>
                <a:gd name="T38" fmla="*/ 87 w 88"/>
                <a:gd name="T39" fmla="*/ 60 h 86"/>
                <a:gd name="T40" fmla="*/ 82 w 88"/>
                <a:gd name="T41" fmla="*/ 53 h 86"/>
                <a:gd name="T42" fmla="*/ 64 w 88"/>
                <a:gd name="T43" fmla="*/ 35 h 86"/>
                <a:gd name="T44" fmla="*/ 62 w 88"/>
                <a:gd name="T45" fmla="*/ 31 h 86"/>
                <a:gd name="T46" fmla="*/ 54 w 88"/>
                <a:gd name="T47" fmla="*/ 22 h 86"/>
                <a:gd name="T48" fmla="*/ 47 w 88"/>
                <a:gd name="T49" fmla="*/ 4 h 86"/>
                <a:gd name="T50" fmla="*/ 39 w 88"/>
                <a:gd name="T51" fmla="*/ 0 h 86"/>
                <a:gd name="T52" fmla="*/ 39 w 88"/>
                <a:gd name="T53" fmla="*/ 0 h 86"/>
                <a:gd name="T54" fmla="*/ 35 w 88"/>
                <a:gd name="T55" fmla="*/ 7 h 86"/>
                <a:gd name="T56" fmla="*/ 35 w 88"/>
                <a:gd name="T57" fmla="*/ 24 h 86"/>
                <a:gd name="T58" fmla="*/ 34 w 88"/>
                <a:gd name="T59" fmla="*/ 33 h 86"/>
                <a:gd name="T60" fmla="*/ 29 w 88"/>
                <a:gd name="T61" fmla="*/ 33 h 86"/>
                <a:gd name="T62" fmla="*/ 29 w 88"/>
                <a:gd name="T63" fmla="*/ 33 h 86"/>
                <a:gd name="T64" fmla="*/ 29 w 88"/>
                <a:gd name="T65" fmla="*/ 30 h 86"/>
                <a:gd name="T66" fmla="*/ 22 w 88"/>
                <a:gd name="T67" fmla="*/ 31 h 86"/>
                <a:gd name="T68" fmla="*/ 17 w 88"/>
                <a:gd name="T69" fmla="*/ 41 h 86"/>
                <a:gd name="T70" fmla="*/ 7 w 88"/>
                <a:gd name="T71" fmla="*/ 50 h 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8"/>
                <a:gd name="T109" fmla="*/ 0 h 86"/>
                <a:gd name="T110" fmla="*/ 88 w 88"/>
                <a:gd name="T111" fmla="*/ 86 h 8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8" h="86">
                  <a:moveTo>
                    <a:pt x="7" y="50"/>
                  </a:moveTo>
                  <a:cubicBezTo>
                    <a:pt x="3" y="52"/>
                    <a:pt x="0" y="57"/>
                    <a:pt x="0" y="60"/>
                  </a:cubicBezTo>
                  <a:cubicBezTo>
                    <a:pt x="0" y="64"/>
                    <a:pt x="1" y="68"/>
                    <a:pt x="2" y="68"/>
                  </a:cubicBezTo>
                  <a:cubicBezTo>
                    <a:pt x="4" y="69"/>
                    <a:pt x="9" y="71"/>
                    <a:pt x="14" y="72"/>
                  </a:cubicBezTo>
                  <a:cubicBezTo>
                    <a:pt x="18" y="72"/>
                    <a:pt x="23" y="72"/>
                    <a:pt x="24" y="71"/>
                  </a:cubicBezTo>
                  <a:cubicBezTo>
                    <a:pt x="24" y="71"/>
                    <a:pt x="24" y="71"/>
                    <a:pt x="26" y="70"/>
                  </a:cubicBezTo>
                  <a:cubicBezTo>
                    <a:pt x="28" y="69"/>
                    <a:pt x="28" y="69"/>
                    <a:pt x="28" y="69"/>
                  </a:cubicBezTo>
                  <a:cubicBezTo>
                    <a:pt x="29" y="64"/>
                    <a:pt x="29" y="55"/>
                    <a:pt x="29" y="51"/>
                  </a:cubicBezTo>
                  <a:cubicBezTo>
                    <a:pt x="29" y="47"/>
                    <a:pt x="31" y="43"/>
                    <a:pt x="32" y="43"/>
                  </a:cubicBezTo>
                  <a:cubicBezTo>
                    <a:pt x="41" y="43"/>
                    <a:pt x="41" y="43"/>
                    <a:pt x="41" y="43"/>
                  </a:cubicBezTo>
                  <a:cubicBezTo>
                    <a:pt x="44" y="43"/>
                    <a:pt x="47" y="46"/>
                    <a:pt x="47" y="49"/>
                  </a:cubicBezTo>
                  <a:cubicBezTo>
                    <a:pt x="47" y="53"/>
                    <a:pt x="46" y="58"/>
                    <a:pt x="44" y="61"/>
                  </a:cubicBezTo>
                  <a:cubicBezTo>
                    <a:pt x="42" y="64"/>
                    <a:pt x="40" y="66"/>
                    <a:pt x="40" y="67"/>
                  </a:cubicBezTo>
                  <a:cubicBezTo>
                    <a:pt x="39" y="67"/>
                    <a:pt x="36" y="71"/>
                    <a:pt x="35" y="73"/>
                  </a:cubicBezTo>
                  <a:cubicBezTo>
                    <a:pt x="34" y="74"/>
                    <a:pt x="35" y="78"/>
                    <a:pt x="38" y="81"/>
                  </a:cubicBezTo>
                  <a:cubicBezTo>
                    <a:pt x="41" y="84"/>
                    <a:pt x="47" y="86"/>
                    <a:pt x="52" y="86"/>
                  </a:cubicBezTo>
                  <a:cubicBezTo>
                    <a:pt x="57" y="86"/>
                    <a:pt x="66" y="85"/>
                    <a:pt x="72" y="83"/>
                  </a:cubicBezTo>
                  <a:cubicBezTo>
                    <a:pt x="78" y="82"/>
                    <a:pt x="84" y="81"/>
                    <a:pt x="86" y="81"/>
                  </a:cubicBezTo>
                  <a:cubicBezTo>
                    <a:pt x="87" y="81"/>
                    <a:pt x="88" y="78"/>
                    <a:pt x="88" y="75"/>
                  </a:cubicBezTo>
                  <a:cubicBezTo>
                    <a:pt x="88" y="71"/>
                    <a:pt x="88" y="64"/>
                    <a:pt x="87" y="60"/>
                  </a:cubicBezTo>
                  <a:cubicBezTo>
                    <a:pt x="87" y="56"/>
                    <a:pt x="85" y="53"/>
                    <a:pt x="82" y="53"/>
                  </a:cubicBezTo>
                  <a:cubicBezTo>
                    <a:pt x="80" y="53"/>
                    <a:pt x="72" y="45"/>
                    <a:pt x="64" y="35"/>
                  </a:cubicBezTo>
                  <a:cubicBezTo>
                    <a:pt x="64" y="35"/>
                    <a:pt x="64" y="35"/>
                    <a:pt x="62" y="31"/>
                  </a:cubicBezTo>
                  <a:cubicBezTo>
                    <a:pt x="59" y="27"/>
                    <a:pt x="56" y="23"/>
                    <a:pt x="54" y="22"/>
                  </a:cubicBezTo>
                  <a:cubicBezTo>
                    <a:pt x="51" y="21"/>
                    <a:pt x="47" y="6"/>
                    <a:pt x="47" y="4"/>
                  </a:cubicBezTo>
                  <a:cubicBezTo>
                    <a:pt x="46" y="2"/>
                    <a:pt x="43" y="0"/>
                    <a:pt x="39" y="0"/>
                  </a:cubicBezTo>
                  <a:cubicBezTo>
                    <a:pt x="39" y="0"/>
                    <a:pt x="39" y="0"/>
                    <a:pt x="39" y="0"/>
                  </a:cubicBezTo>
                  <a:cubicBezTo>
                    <a:pt x="37" y="0"/>
                    <a:pt x="35" y="4"/>
                    <a:pt x="35" y="7"/>
                  </a:cubicBezTo>
                  <a:cubicBezTo>
                    <a:pt x="35" y="11"/>
                    <a:pt x="35" y="19"/>
                    <a:pt x="35" y="24"/>
                  </a:cubicBezTo>
                  <a:cubicBezTo>
                    <a:pt x="35" y="29"/>
                    <a:pt x="34" y="33"/>
                    <a:pt x="34" y="33"/>
                  </a:cubicBezTo>
                  <a:cubicBezTo>
                    <a:pt x="34" y="33"/>
                    <a:pt x="29" y="34"/>
                    <a:pt x="29" y="33"/>
                  </a:cubicBezTo>
                  <a:cubicBezTo>
                    <a:pt x="29" y="33"/>
                    <a:pt x="29" y="33"/>
                    <a:pt x="29" y="33"/>
                  </a:cubicBezTo>
                  <a:cubicBezTo>
                    <a:pt x="29" y="30"/>
                    <a:pt x="29" y="30"/>
                    <a:pt x="29" y="30"/>
                  </a:cubicBezTo>
                  <a:cubicBezTo>
                    <a:pt x="29" y="29"/>
                    <a:pt x="22" y="30"/>
                    <a:pt x="22" y="31"/>
                  </a:cubicBezTo>
                  <a:cubicBezTo>
                    <a:pt x="21" y="33"/>
                    <a:pt x="19" y="38"/>
                    <a:pt x="17" y="41"/>
                  </a:cubicBezTo>
                  <a:cubicBezTo>
                    <a:pt x="15" y="44"/>
                    <a:pt x="10" y="48"/>
                    <a:pt x="7" y="5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36" name="Freeform 23"/>
            <p:cNvSpPr>
              <a:spLocks noChangeArrowheads="1"/>
            </p:cNvSpPr>
            <p:nvPr/>
          </p:nvSpPr>
          <p:spPr bwMode="auto">
            <a:xfrm>
              <a:off x="4156075" y="212725"/>
              <a:ext cx="157163" cy="104775"/>
            </a:xfrm>
            <a:custGeom>
              <a:avLst/>
              <a:gdLst>
                <a:gd name="T0" fmla="*/ 3 w 59"/>
                <a:gd name="T1" fmla="*/ 12 h 39"/>
                <a:gd name="T2" fmla="*/ 10 w 59"/>
                <a:gd name="T3" fmla="*/ 16 h 39"/>
                <a:gd name="T4" fmla="*/ 21 w 59"/>
                <a:gd name="T5" fmla="*/ 20 h 39"/>
                <a:gd name="T6" fmla="*/ 29 w 59"/>
                <a:gd name="T7" fmla="*/ 24 h 39"/>
                <a:gd name="T8" fmla="*/ 34 w 59"/>
                <a:gd name="T9" fmla="*/ 31 h 39"/>
                <a:gd name="T10" fmla="*/ 37 w 59"/>
                <a:gd name="T11" fmla="*/ 34 h 39"/>
                <a:gd name="T12" fmla="*/ 38 w 59"/>
                <a:gd name="T13" fmla="*/ 36 h 39"/>
                <a:gd name="T14" fmla="*/ 35 w 59"/>
                <a:gd name="T15" fmla="*/ 38 h 39"/>
                <a:gd name="T16" fmla="*/ 35 w 59"/>
                <a:gd name="T17" fmla="*/ 39 h 39"/>
                <a:gd name="T18" fmla="*/ 44 w 59"/>
                <a:gd name="T19" fmla="*/ 39 h 39"/>
                <a:gd name="T20" fmla="*/ 53 w 59"/>
                <a:gd name="T21" fmla="*/ 39 h 39"/>
                <a:gd name="T22" fmla="*/ 53 w 59"/>
                <a:gd name="T23" fmla="*/ 38 h 39"/>
                <a:gd name="T24" fmla="*/ 52 w 59"/>
                <a:gd name="T25" fmla="*/ 34 h 39"/>
                <a:gd name="T26" fmla="*/ 55 w 59"/>
                <a:gd name="T27" fmla="*/ 29 h 39"/>
                <a:gd name="T28" fmla="*/ 58 w 59"/>
                <a:gd name="T29" fmla="*/ 25 h 39"/>
                <a:gd name="T30" fmla="*/ 57 w 59"/>
                <a:gd name="T31" fmla="*/ 20 h 39"/>
                <a:gd name="T32" fmla="*/ 58 w 59"/>
                <a:gd name="T33" fmla="*/ 16 h 39"/>
                <a:gd name="T34" fmla="*/ 59 w 59"/>
                <a:gd name="T35" fmla="*/ 11 h 39"/>
                <a:gd name="T36" fmla="*/ 57 w 59"/>
                <a:gd name="T37" fmla="*/ 7 h 39"/>
                <a:gd name="T38" fmla="*/ 56 w 59"/>
                <a:gd name="T39" fmla="*/ 3 h 39"/>
                <a:gd name="T40" fmla="*/ 51 w 59"/>
                <a:gd name="T41" fmla="*/ 1 h 39"/>
                <a:gd name="T42" fmla="*/ 25 w 59"/>
                <a:gd name="T43" fmla="*/ 1 h 39"/>
                <a:gd name="T44" fmla="*/ 1 w 59"/>
                <a:gd name="T45" fmla="*/ 3 h 39"/>
                <a:gd name="T46" fmla="*/ 3 w 59"/>
                <a:gd name="T47" fmla="*/ 12 h 3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9"/>
                <a:gd name="T73" fmla="*/ 0 h 39"/>
                <a:gd name="T74" fmla="*/ 59 w 59"/>
                <a:gd name="T75" fmla="*/ 39 h 3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9" h="39">
                  <a:moveTo>
                    <a:pt x="3" y="12"/>
                  </a:moveTo>
                  <a:cubicBezTo>
                    <a:pt x="5" y="12"/>
                    <a:pt x="8" y="14"/>
                    <a:pt x="10" y="16"/>
                  </a:cubicBezTo>
                  <a:cubicBezTo>
                    <a:pt x="11" y="18"/>
                    <a:pt x="16" y="20"/>
                    <a:pt x="21" y="20"/>
                  </a:cubicBezTo>
                  <a:cubicBezTo>
                    <a:pt x="26" y="20"/>
                    <a:pt x="29" y="22"/>
                    <a:pt x="29" y="24"/>
                  </a:cubicBezTo>
                  <a:cubicBezTo>
                    <a:pt x="29" y="26"/>
                    <a:pt x="32" y="29"/>
                    <a:pt x="34" y="31"/>
                  </a:cubicBezTo>
                  <a:cubicBezTo>
                    <a:pt x="34" y="31"/>
                    <a:pt x="34" y="31"/>
                    <a:pt x="37" y="34"/>
                  </a:cubicBezTo>
                  <a:cubicBezTo>
                    <a:pt x="38" y="36"/>
                    <a:pt x="38" y="36"/>
                    <a:pt x="38" y="36"/>
                  </a:cubicBezTo>
                  <a:cubicBezTo>
                    <a:pt x="37" y="37"/>
                    <a:pt x="36" y="38"/>
                    <a:pt x="35" y="38"/>
                  </a:cubicBezTo>
                  <a:cubicBezTo>
                    <a:pt x="35" y="38"/>
                    <a:pt x="35" y="38"/>
                    <a:pt x="35" y="39"/>
                  </a:cubicBezTo>
                  <a:cubicBezTo>
                    <a:pt x="35" y="39"/>
                    <a:pt x="39" y="39"/>
                    <a:pt x="44" y="39"/>
                  </a:cubicBezTo>
                  <a:cubicBezTo>
                    <a:pt x="49" y="39"/>
                    <a:pt x="53" y="39"/>
                    <a:pt x="53" y="39"/>
                  </a:cubicBezTo>
                  <a:cubicBezTo>
                    <a:pt x="53" y="39"/>
                    <a:pt x="53" y="38"/>
                    <a:pt x="53" y="38"/>
                  </a:cubicBezTo>
                  <a:cubicBezTo>
                    <a:pt x="53" y="37"/>
                    <a:pt x="52" y="35"/>
                    <a:pt x="52" y="34"/>
                  </a:cubicBezTo>
                  <a:cubicBezTo>
                    <a:pt x="52" y="32"/>
                    <a:pt x="53" y="30"/>
                    <a:pt x="55" y="29"/>
                  </a:cubicBezTo>
                  <a:cubicBezTo>
                    <a:pt x="57" y="28"/>
                    <a:pt x="58" y="26"/>
                    <a:pt x="58" y="25"/>
                  </a:cubicBezTo>
                  <a:cubicBezTo>
                    <a:pt x="58" y="24"/>
                    <a:pt x="57" y="22"/>
                    <a:pt x="57" y="20"/>
                  </a:cubicBezTo>
                  <a:cubicBezTo>
                    <a:pt x="57" y="19"/>
                    <a:pt x="58" y="17"/>
                    <a:pt x="58" y="16"/>
                  </a:cubicBezTo>
                  <a:cubicBezTo>
                    <a:pt x="58" y="14"/>
                    <a:pt x="59" y="13"/>
                    <a:pt x="59" y="11"/>
                  </a:cubicBezTo>
                  <a:cubicBezTo>
                    <a:pt x="59" y="10"/>
                    <a:pt x="58" y="9"/>
                    <a:pt x="57" y="7"/>
                  </a:cubicBezTo>
                  <a:cubicBezTo>
                    <a:pt x="56" y="6"/>
                    <a:pt x="56" y="4"/>
                    <a:pt x="56" y="3"/>
                  </a:cubicBezTo>
                  <a:cubicBezTo>
                    <a:pt x="56" y="1"/>
                    <a:pt x="53" y="1"/>
                    <a:pt x="51" y="1"/>
                  </a:cubicBezTo>
                  <a:cubicBezTo>
                    <a:pt x="49" y="2"/>
                    <a:pt x="37" y="2"/>
                    <a:pt x="25" y="1"/>
                  </a:cubicBezTo>
                  <a:cubicBezTo>
                    <a:pt x="13" y="0"/>
                    <a:pt x="3" y="2"/>
                    <a:pt x="1" y="3"/>
                  </a:cubicBezTo>
                  <a:cubicBezTo>
                    <a:pt x="0" y="5"/>
                    <a:pt x="1" y="11"/>
                    <a:pt x="3"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37" name="Freeform 24"/>
            <p:cNvSpPr>
              <a:spLocks noChangeArrowheads="1"/>
            </p:cNvSpPr>
            <p:nvPr/>
          </p:nvSpPr>
          <p:spPr bwMode="auto">
            <a:xfrm>
              <a:off x="3706813" y="36513"/>
              <a:ext cx="1" cy="3175"/>
            </a:xfrm>
            <a:custGeom>
              <a:avLst/>
              <a:gdLst>
                <a:gd name="T0" fmla="*/ 0 w 1"/>
                <a:gd name="T1" fmla="*/ 0 h 1"/>
                <a:gd name="T2" fmla="*/ 0 w 1"/>
                <a:gd name="T3" fmla="*/ 0 h 1"/>
                <a:gd name="T4" fmla="*/ 0 w 1"/>
                <a:gd name="T5" fmla="*/ 0 h 1"/>
                <a:gd name="T6" fmla="*/ 0 w 1"/>
                <a:gd name="T7" fmla="*/ 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38" name="Freeform 25"/>
            <p:cNvSpPr>
              <a:spLocks noChangeArrowheads="1"/>
            </p:cNvSpPr>
            <p:nvPr/>
          </p:nvSpPr>
          <p:spPr bwMode="auto">
            <a:xfrm>
              <a:off x="2295525" y="120650"/>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39" name="Freeform 26"/>
            <p:cNvSpPr>
              <a:spLocks noChangeArrowheads="1"/>
            </p:cNvSpPr>
            <p:nvPr/>
          </p:nvSpPr>
          <p:spPr bwMode="auto">
            <a:xfrm>
              <a:off x="1455738" y="469900"/>
              <a:ext cx="3175" cy="1588"/>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1"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40" name="Freeform 27"/>
            <p:cNvSpPr>
              <a:spLocks noChangeArrowheads="1"/>
            </p:cNvSpPr>
            <p:nvPr/>
          </p:nvSpPr>
          <p:spPr bwMode="auto">
            <a:xfrm>
              <a:off x="1460500" y="477838"/>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41" name="Freeform 28"/>
            <p:cNvSpPr>
              <a:spLocks noChangeArrowheads="1"/>
            </p:cNvSpPr>
            <p:nvPr/>
          </p:nvSpPr>
          <p:spPr bwMode="auto">
            <a:xfrm>
              <a:off x="1584325" y="498475"/>
              <a:ext cx="4763" cy="1"/>
            </a:xfrm>
            <a:custGeom>
              <a:avLst/>
              <a:gdLst>
                <a:gd name="T0" fmla="*/ 2 w 2"/>
                <a:gd name="T1" fmla="*/ 0 h 1"/>
                <a:gd name="T2" fmla="*/ 0 w 2"/>
                <a:gd name="T3" fmla="*/ 0 h 1"/>
                <a:gd name="T4" fmla="*/ 1 w 2"/>
                <a:gd name="T5" fmla="*/ 0 h 1"/>
                <a:gd name="T6" fmla="*/ 2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2" y="0"/>
                  </a:moveTo>
                  <a:cubicBezTo>
                    <a:pt x="2" y="0"/>
                    <a:pt x="1" y="0"/>
                    <a:pt x="0" y="0"/>
                  </a:cubicBezTo>
                  <a:cubicBezTo>
                    <a:pt x="1" y="0"/>
                    <a:pt x="1"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42" name="Freeform 29"/>
            <p:cNvSpPr>
              <a:spLocks noChangeArrowheads="1"/>
            </p:cNvSpPr>
            <p:nvPr/>
          </p:nvSpPr>
          <p:spPr bwMode="auto">
            <a:xfrm>
              <a:off x="6311900" y="2506663"/>
              <a:ext cx="881063" cy="598488"/>
            </a:xfrm>
            <a:custGeom>
              <a:avLst/>
              <a:gdLst>
                <a:gd name="T0" fmla="*/ 315 w 331"/>
                <a:gd name="T1" fmla="*/ 101 h 224"/>
                <a:gd name="T2" fmla="*/ 275 w 331"/>
                <a:gd name="T3" fmla="*/ 60 h 224"/>
                <a:gd name="T4" fmla="*/ 242 w 331"/>
                <a:gd name="T5" fmla="*/ 35 h 224"/>
                <a:gd name="T6" fmla="*/ 231 w 331"/>
                <a:gd name="T7" fmla="*/ 20 h 224"/>
                <a:gd name="T8" fmla="*/ 221 w 331"/>
                <a:gd name="T9" fmla="*/ 5 h 224"/>
                <a:gd name="T10" fmla="*/ 207 w 331"/>
                <a:gd name="T11" fmla="*/ 24 h 224"/>
                <a:gd name="T12" fmla="*/ 201 w 331"/>
                <a:gd name="T13" fmla="*/ 38 h 224"/>
                <a:gd name="T14" fmla="*/ 182 w 331"/>
                <a:gd name="T15" fmla="*/ 37 h 224"/>
                <a:gd name="T16" fmla="*/ 175 w 331"/>
                <a:gd name="T17" fmla="*/ 15 h 224"/>
                <a:gd name="T18" fmla="*/ 178 w 331"/>
                <a:gd name="T19" fmla="*/ 7 h 224"/>
                <a:gd name="T20" fmla="*/ 178 w 331"/>
                <a:gd name="T21" fmla="*/ 6 h 224"/>
                <a:gd name="T22" fmla="*/ 177 w 331"/>
                <a:gd name="T23" fmla="*/ 5 h 224"/>
                <a:gd name="T24" fmla="*/ 153 w 331"/>
                <a:gd name="T25" fmla="*/ 3 h 224"/>
                <a:gd name="T26" fmla="*/ 123 w 331"/>
                <a:gd name="T27" fmla="*/ 11 h 224"/>
                <a:gd name="T28" fmla="*/ 92 w 331"/>
                <a:gd name="T29" fmla="*/ 18 h 224"/>
                <a:gd name="T30" fmla="*/ 73 w 331"/>
                <a:gd name="T31" fmla="*/ 24 h 224"/>
                <a:gd name="T32" fmla="*/ 59 w 331"/>
                <a:gd name="T33" fmla="*/ 44 h 224"/>
                <a:gd name="T34" fmla="*/ 67 w 331"/>
                <a:gd name="T35" fmla="*/ 59 h 224"/>
                <a:gd name="T36" fmla="*/ 46 w 331"/>
                <a:gd name="T37" fmla="*/ 62 h 224"/>
                <a:gd name="T38" fmla="*/ 30 w 331"/>
                <a:gd name="T39" fmla="*/ 66 h 224"/>
                <a:gd name="T40" fmla="*/ 11 w 331"/>
                <a:gd name="T41" fmla="*/ 81 h 224"/>
                <a:gd name="T42" fmla="*/ 4 w 331"/>
                <a:gd name="T43" fmla="*/ 102 h 224"/>
                <a:gd name="T44" fmla="*/ 3 w 331"/>
                <a:gd name="T45" fmla="*/ 117 h 224"/>
                <a:gd name="T46" fmla="*/ 22 w 331"/>
                <a:gd name="T47" fmla="*/ 161 h 224"/>
                <a:gd name="T48" fmla="*/ 23 w 331"/>
                <a:gd name="T49" fmla="*/ 169 h 224"/>
                <a:gd name="T50" fmla="*/ 19 w 331"/>
                <a:gd name="T51" fmla="*/ 179 h 224"/>
                <a:gd name="T52" fmla="*/ 20 w 331"/>
                <a:gd name="T53" fmla="*/ 191 h 224"/>
                <a:gd name="T54" fmla="*/ 30 w 331"/>
                <a:gd name="T55" fmla="*/ 189 h 224"/>
                <a:gd name="T56" fmla="*/ 36 w 331"/>
                <a:gd name="T57" fmla="*/ 187 h 224"/>
                <a:gd name="T58" fmla="*/ 48 w 331"/>
                <a:gd name="T59" fmla="*/ 181 h 224"/>
                <a:gd name="T60" fmla="*/ 77 w 331"/>
                <a:gd name="T61" fmla="*/ 178 h 224"/>
                <a:gd name="T62" fmla="*/ 125 w 331"/>
                <a:gd name="T63" fmla="*/ 165 h 224"/>
                <a:gd name="T64" fmla="*/ 188 w 331"/>
                <a:gd name="T65" fmla="*/ 189 h 224"/>
                <a:gd name="T66" fmla="*/ 218 w 331"/>
                <a:gd name="T67" fmla="*/ 213 h 224"/>
                <a:gd name="T68" fmla="*/ 252 w 331"/>
                <a:gd name="T69" fmla="*/ 224 h 224"/>
                <a:gd name="T70" fmla="*/ 288 w 331"/>
                <a:gd name="T71" fmla="*/ 210 h 224"/>
                <a:gd name="T72" fmla="*/ 305 w 331"/>
                <a:gd name="T73" fmla="*/ 181 h 224"/>
                <a:gd name="T74" fmla="*/ 322 w 331"/>
                <a:gd name="T75" fmla="*/ 170 h 224"/>
                <a:gd name="T76" fmla="*/ 325 w 331"/>
                <a:gd name="T77" fmla="*/ 124 h 2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31"/>
                <a:gd name="T118" fmla="*/ 0 h 224"/>
                <a:gd name="T119" fmla="*/ 331 w 331"/>
                <a:gd name="T120" fmla="*/ 224 h 2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31" h="224">
                  <a:moveTo>
                    <a:pt x="319" y="110"/>
                  </a:moveTo>
                  <a:cubicBezTo>
                    <a:pt x="319" y="105"/>
                    <a:pt x="317" y="101"/>
                    <a:pt x="315" y="101"/>
                  </a:cubicBezTo>
                  <a:cubicBezTo>
                    <a:pt x="313" y="101"/>
                    <a:pt x="305" y="93"/>
                    <a:pt x="298" y="83"/>
                  </a:cubicBezTo>
                  <a:cubicBezTo>
                    <a:pt x="291" y="74"/>
                    <a:pt x="281" y="63"/>
                    <a:pt x="275" y="60"/>
                  </a:cubicBezTo>
                  <a:cubicBezTo>
                    <a:pt x="269" y="57"/>
                    <a:pt x="259" y="52"/>
                    <a:pt x="253" y="50"/>
                  </a:cubicBezTo>
                  <a:cubicBezTo>
                    <a:pt x="247" y="48"/>
                    <a:pt x="242" y="41"/>
                    <a:pt x="242" y="35"/>
                  </a:cubicBezTo>
                  <a:cubicBezTo>
                    <a:pt x="242" y="30"/>
                    <a:pt x="240" y="25"/>
                    <a:pt x="238" y="25"/>
                  </a:cubicBezTo>
                  <a:cubicBezTo>
                    <a:pt x="235" y="25"/>
                    <a:pt x="232" y="22"/>
                    <a:pt x="231" y="20"/>
                  </a:cubicBezTo>
                  <a:cubicBezTo>
                    <a:pt x="229" y="17"/>
                    <a:pt x="228" y="13"/>
                    <a:pt x="228" y="11"/>
                  </a:cubicBezTo>
                  <a:cubicBezTo>
                    <a:pt x="228" y="9"/>
                    <a:pt x="225" y="7"/>
                    <a:pt x="221" y="5"/>
                  </a:cubicBezTo>
                  <a:cubicBezTo>
                    <a:pt x="217" y="4"/>
                    <a:pt x="213" y="12"/>
                    <a:pt x="207" y="22"/>
                  </a:cubicBezTo>
                  <a:cubicBezTo>
                    <a:pt x="207" y="22"/>
                    <a:pt x="207" y="22"/>
                    <a:pt x="207" y="24"/>
                  </a:cubicBezTo>
                  <a:cubicBezTo>
                    <a:pt x="207" y="26"/>
                    <a:pt x="207" y="26"/>
                    <a:pt x="207" y="26"/>
                  </a:cubicBezTo>
                  <a:cubicBezTo>
                    <a:pt x="201" y="29"/>
                    <a:pt x="201" y="34"/>
                    <a:pt x="201" y="38"/>
                  </a:cubicBezTo>
                  <a:cubicBezTo>
                    <a:pt x="201" y="41"/>
                    <a:pt x="199" y="44"/>
                    <a:pt x="197" y="44"/>
                  </a:cubicBezTo>
                  <a:cubicBezTo>
                    <a:pt x="194" y="44"/>
                    <a:pt x="188" y="40"/>
                    <a:pt x="182" y="37"/>
                  </a:cubicBezTo>
                  <a:cubicBezTo>
                    <a:pt x="176" y="33"/>
                    <a:pt x="172" y="27"/>
                    <a:pt x="172" y="24"/>
                  </a:cubicBezTo>
                  <a:cubicBezTo>
                    <a:pt x="172" y="20"/>
                    <a:pt x="173" y="16"/>
                    <a:pt x="175" y="15"/>
                  </a:cubicBezTo>
                  <a:cubicBezTo>
                    <a:pt x="176" y="13"/>
                    <a:pt x="178" y="11"/>
                    <a:pt x="178" y="10"/>
                  </a:cubicBezTo>
                  <a:cubicBezTo>
                    <a:pt x="178" y="8"/>
                    <a:pt x="178" y="7"/>
                    <a:pt x="178" y="7"/>
                  </a:cubicBezTo>
                  <a:cubicBezTo>
                    <a:pt x="178" y="7"/>
                    <a:pt x="178" y="7"/>
                    <a:pt x="178" y="7"/>
                  </a:cubicBezTo>
                  <a:cubicBezTo>
                    <a:pt x="178" y="7"/>
                    <a:pt x="178" y="7"/>
                    <a:pt x="178" y="6"/>
                  </a:cubicBezTo>
                  <a:cubicBezTo>
                    <a:pt x="178" y="6"/>
                    <a:pt x="178" y="6"/>
                    <a:pt x="178" y="6"/>
                  </a:cubicBezTo>
                  <a:cubicBezTo>
                    <a:pt x="178" y="6"/>
                    <a:pt x="178" y="6"/>
                    <a:pt x="177" y="5"/>
                  </a:cubicBezTo>
                  <a:cubicBezTo>
                    <a:pt x="176" y="4"/>
                    <a:pt x="170" y="4"/>
                    <a:pt x="164" y="6"/>
                  </a:cubicBezTo>
                  <a:cubicBezTo>
                    <a:pt x="164" y="6"/>
                    <a:pt x="164" y="6"/>
                    <a:pt x="153" y="3"/>
                  </a:cubicBezTo>
                  <a:cubicBezTo>
                    <a:pt x="142" y="0"/>
                    <a:pt x="142" y="0"/>
                    <a:pt x="142" y="0"/>
                  </a:cubicBezTo>
                  <a:cubicBezTo>
                    <a:pt x="137" y="1"/>
                    <a:pt x="128" y="6"/>
                    <a:pt x="123" y="11"/>
                  </a:cubicBezTo>
                  <a:cubicBezTo>
                    <a:pt x="118" y="16"/>
                    <a:pt x="109" y="20"/>
                    <a:pt x="104" y="20"/>
                  </a:cubicBezTo>
                  <a:cubicBezTo>
                    <a:pt x="99" y="20"/>
                    <a:pt x="94" y="19"/>
                    <a:pt x="92" y="18"/>
                  </a:cubicBezTo>
                  <a:cubicBezTo>
                    <a:pt x="91" y="16"/>
                    <a:pt x="87" y="16"/>
                    <a:pt x="85" y="16"/>
                  </a:cubicBezTo>
                  <a:cubicBezTo>
                    <a:pt x="82" y="16"/>
                    <a:pt x="77" y="20"/>
                    <a:pt x="73" y="24"/>
                  </a:cubicBezTo>
                  <a:cubicBezTo>
                    <a:pt x="70" y="27"/>
                    <a:pt x="64" y="32"/>
                    <a:pt x="62" y="35"/>
                  </a:cubicBezTo>
                  <a:cubicBezTo>
                    <a:pt x="59" y="37"/>
                    <a:pt x="58" y="41"/>
                    <a:pt x="59" y="44"/>
                  </a:cubicBezTo>
                  <a:cubicBezTo>
                    <a:pt x="60" y="47"/>
                    <a:pt x="63" y="51"/>
                    <a:pt x="65" y="52"/>
                  </a:cubicBezTo>
                  <a:cubicBezTo>
                    <a:pt x="67" y="54"/>
                    <a:pt x="68" y="57"/>
                    <a:pt x="67" y="59"/>
                  </a:cubicBezTo>
                  <a:cubicBezTo>
                    <a:pt x="65" y="61"/>
                    <a:pt x="61" y="63"/>
                    <a:pt x="58" y="63"/>
                  </a:cubicBezTo>
                  <a:cubicBezTo>
                    <a:pt x="54" y="63"/>
                    <a:pt x="49" y="62"/>
                    <a:pt x="46" y="62"/>
                  </a:cubicBezTo>
                  <a:cubicBezTo>
                    <a:pt x="44" y="62"/>
                    <a:pt x="30" y="65"/>
                    <a:pt x="30" y="65"/>
                  </a:cubicBezTo>
                  <a:cubicBezTo>
                    <a:pt x="30" y="66"/>
                    <a:pt x="30" y="66"/>
                    <a:pt x="30" y="66"/>
                  </a:cubicBezTo>
                  <a:cubicBezTo>
                    <a:pt x="30" y="66"/>
                    <a:pt x="27" y="67"/>
                    <a:pt x="25" y="69"/>
                  </a:cubicBezTo>
                  <a:cubicBezTo>
                    <a:pt x="22" y="70"/>
                    <a:pt x="12" y="79"/>
                    <a:pt x="11" y="81"/>
                  </a:cubicBezTo>
                  <a:cubicBezTo>
                    <a:pt x="10" y="83"/>
                    <a:pt x="8" y="92"/>
                    <a:pt x="8" y="96"/>
                  </a:cubicBezTo>
                  <a:cubicBezTo>
                    <a:pt x="8" y="99"/>
                    <a:pt x="6" y="102"/>
                    <a:pt x="4" y="102"/>
                  </a:cubicBezTo>
                  <a:cubicBezTo>
                    <a:pt x="2" y="102"/>
                    <a:pt x="0" y="105"/>
                    <a:pt x="0" y="108"/>
                  </a:cubicBezTo>
                  <a:cubicBezTo>
                    <a:pt x="0" y="112"/>
                    <a:pt x="2" y="116"/>
                    <a:pt x="3" y="117"/>
                  </a:cubicBezTo>
                  <a:cubicBezTo>
                    <a:pt x="5" y="119"/>
                    <a:pt x="8" y="125"/>
                    <a:pt x="10" y="131"/>
                  </a:cubicBezTo>
                  <a:cubicBezTo>
                    <a:pt x="11" y="137"/>
                    <a:pt x="20" y="157"/>
                    <a:pt x="22" y="161"/>
                  </a:cubicBezTo>
                  <a:cubicBezTo>
                    <a:pt x="23" y="165"/>
                    <a:pt x="24" y="169"/>
                    <a:pt x="24" y="169"/>
                  </a:cubicBezTo>
                  <a:cubicBezTo>
                    <a:pt x="24" y="169"/>
                    <a:pt x="24" y="169"/>
                    <a:pt x="23" y="169"/>
                  </a:cubicBezTo>
                  <a:cubicBezTo>
                    <a:pt x="23" y="169"/>
                    <a:pt x="22" y="170"/>
                    <a:pt x="22" y="172"/>
                  </a:cubicBezTo>
                  <a:cubicBezTo>
                    <a:pt x="22" y="174"/>
                    <a:pt x="20" y="177"/>
                    <a:pt x="19" y="179"/>
                  </a:cubicBezTo>
                  <a:cubicBezTo>
                    <a:pt x="17" y="180"/>
                    <a:pt x="16" y="184"/>
                    <a:pt x="16" y="186"/>
                  </a:cubicBezTo>
                  <a:cubicBezTo>
                    <a:pt x="16" y="189"/>
                    <a:pt x="17" y="191"/>
                    <a:pt x="20" y="191"/>
                  </a:cubicBezTo>
                  <a:cubicBezTo>
                    <a:pt x="27" y="191"/>
                    <a:pt x="27" y="191"/>
                    <a:pt x="27" y="191"/>
                  </a:cubicBezTo>
                  <a:cubicBezTo>
                    <a:pt x="28" y="191"/>
                    <a:pt x="30" y="190"/>
                    <a:pt x="30" y="189"/>
                  </a:cubicBezTo>
                  <a:cubicBezTo>
                    <a:pt x="30" y="188"/>
                    <a:pt x="30" y="188"/>
                    <a:pt x="30" y="188"/>
                  </a:cubicBezTo>
                  <a:cubicBezTo>
                    <a:pt x="30" y="188"/>
                    <a:pt x="32" y="187"/>
                    <a:pt x="36" y="187"/>
                  </a:cubicBezTo>
                  <a:cubicBezTo>
                    <a:pt x="39" y="187"/>
                    <a:pt x="42" y="185"/>
                    <a:pt x="42" y="183"/>
                  </a:cubicBezTo>
                  <a:cubicBezTo>
                    <a:pt x="42" y="182"/>
                    <a:pt x="45" y="180"/>
                    <a:pt x="48" y="181"/>
                  </a:cubicBezTo>
                  <a:cubicBezTo>
                    <a:pt x="52" y="181"/>
                    <a:pt x="60" y="181"/>
                    <a:pt x="66" y="181"/>
                  </a:cubicBezTo>
                  <a:cubicBezTo>
                    <a:pt x="72" y="181"/>
                    <a:pt x="77" y="180"/>
                    <a:pt x="77" y="178"/>
                  </a:cubicBezTo>
                  <a:cubicBezTo>
                    <a:pt x="77" y="176"/>
                    <a:pt x="82" y="172"/>
                    <a:pt x="88" y="170"/>
                  </a:cubicBezTo>
                  <a:cubicBezTo>
                    <a:pt x="94" y="168"/>
                    <a:pt x="111" y="166"/>
                    <a:pt x="125" y="165"/>
                  </a:cubicBezTo>
                  <a:cubicBezTo>
                    <a:pt x="139" y="164"/>
                    <a:pt x="157" y="169"/>
                    <a:pt x="166" y="175"/>
                  </a:cubicBezTo>
                  <a:cubicBezTo>
                    <a:pt x="175" y="181"/>
                    <a:pt x="185" y="187"/>
                    <a:pt x="188" y="189"/>
                  </a:cubicBezTo>
                  <a:cubicBezTo>
                    <a:pt x="192" y="191"/>
                    <a:pt x="198" y="196"/>
                    <a:pt x="202" y="200"/>
                  </a:cubicBezTo>
                  <a:cubicBezTo>
                    <a:pt x="206" y="204"/>
                    <a:pt x="213" y="210"/>
                    <a:pt x="218" y="213"/>
                  </a:cubicBezTo>
                  <a:cubicBezTo>
                    <a:pt x="223" y="215"/>
                    <a:pt x="228" y="219"/>
                    <a:pt x="229" y="221"/>
                  </a:cubicBezTo>
                  <a:cubicBezTo>
                    <a:pt x="230" y="223"/>
                    <a:pt x="240" y="224"/>
                    <a:pt x="252" y="224"/>
                  </a:cubicBezTo>
                  <a:cubicBezTo>
                    <a:pt x="263" y="224"/>
                    <a:pt x="275" y="221"/>
                    <a:pt x="277" y="217"/>
                  </a:cubicBezTo>
                  <a:cubicBezTo>
                    <a:pt x="279" y="213"/>
                    <a:pt x="284" y="210"/>
                    <a:pt x="288" y="210"/>
                  </a:cubicBezTo>
                  <a:cubicBezTo>
                    <a:pt x="292" y="210"/>
                    <a:pt x="296" y="204"/>
                    <a:pt x="296" y="196"/>
                  </a:cubicBezTo>
                  <a:cubicBezTo>
                    <a:pt x="296" y="189"/>
                    <a:pt x="300" y="182"/>
                    <a:pt x="305" y="181"/>
                  </a:cubicBezTo>
                  <a:cubicBezTo>
                    <a:pt x="309" y="180"/>
                    <a:pt x="313" y="177"/>
                    <a:pt x="313" y="175"/>
                  </a:cubicBezTo>
                  <a:cubicBezTo>
                    <a:pt x="313" y="174"/>
                    <a:pt x="317" y="171"/>
                    <a:pt x="322" y="170"/>
                  </a:cubicBezTo>
                  <a:cubicBezTo>
                    <a:pt x="327" y="169"/>
                    <a:pt x="331" y="159"/>
                    <a:pt x="331" y="148"/>
                  </a:cubicBezTo>
                  <a:cubicBezTo>
                    <a:pt x="331" y="137"/>
                    <a:pt x="329" y="126"/>
                    <a:pt x="325" y="124"/>
                  </a:cubicBezTo>
                  <a:cubicBezTo>
                    <a:pt x="322" y="121"/>
                    <a:pt x="319" y="115"/>
                    <a:pt x="319" y="11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43" name="Freeform 30"/>
            <p:cNvSpPr>
              <a:spLocks noChangeArrowheads="1"/>
            </p:cNvSpPr>
            <p:nvPr/>
          </p:nvSpPr>
          <p:spPr bwMode="auto">
            <a:xfrm>
              <a:off x="6988175" y="3168650"/>
              <a:ext cx="46038" cy="50800"/>
            </a:xfrm>
            <a:custGeom>
              <a:avLst/>
              <a:gdLst>
                <a:gd name="T0" fmla="*/ 16 w 17"/>
                <a:gd name="T1" fmla="*/ 13 h 19"/>
                <a:gd name="T2" fmla="*/ 15 w 17"/>
                <a:gd name="T3" fmla="*/ 6 h 19"/>
                <a:gd name="T4" fmla="*/ 11 w 17"/>
                <a:gd name="T5" fmla="*/ 5 h 19"/>
                <a:gd name="T6" fmla="*/ 8 w 17"/>
                <a:gd name="T7" fmla="*/ 2 h 19"/>
                <a:gd name="T8" fmla="*/ 3 w 17"/>
                <a:gd name="T9" fmla="*/ 0 h 19"/>
                <a:gd name="T10" fmla="*/ 0 w 17"/>
                <a:gd name="T11" fmla="*/ 2 h 19"/>
                <a:gd name="T12" fmla="*/ 0 w 17"/>
                <a:gd name="T13" fmla="*/ 7 h 19"/>
                <a:gd name="T14" fmla="*/ 2 w 17"/>
                <a:gd name="T15" fmla="*/ 9 h 19"/>
                <a:gd name="T16" fmla="*/ 4 w 17"/>
                <a:gd name="T17" fmla="*/ 10 h 19"/>
                <a:gd name="T18" fmla="*/ 7 w 17"/>
                <a:gd name="T19" fmla="*/ 10 h 19"/>
                <a:gd name="T20" fmla="*/ 5 w 17"/>
                <a:gd name="T21" fmla="*/ 14 h 19"/>
                <a:gd name="T22" fmla="*/ 6 w 17"/>
                <a:gd name="T23" fmla="*/ 17 h 19"/>
                <a:gd name="T24" fmla="*/ 9 w 17"/>
                <a:gd name="T25" fmla="*/ 19 h 19"/>
                <a:gd name="T26" fmla="*/ 14 w 17"/>
                <a:gd name="T27" fmla="*/ 18 h 19"/>
                <a:gd name="T28" fmla="*/ 17 w 17"/>
                <a:gd name="T29" fmla="*/ 15 h 19"/>
                <a:gd name="T30" fmla="*/ 17 w 17"/>
                <a:gd name="T31" fmla="*/ 14 h 19"/>
                <a:gd name="T32" fmla="*/ 16 w 17"/>
                <a:gd name="T33" fmla="*/ 1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9"/>
                <a:gd name="T53" fmla="*/ 17 w 17"/>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9">
                  <a:moveTo>
                    <a:pt x="16" y="13"/>
                  </a:moveTo>
                  <a:cubicBezTo>
                    <a:pt x="16" y="9"/>
                    <a:pt x="16" y="6"/>
                    <a:pt x="15" y="6"/>
                  </a:cubicBezTo>
                  <a:cubicBezTo>
                    <a:pt x="14" y="6"/>
                    <a:pt x="12" y="6"/>
                    <a:pt x="11" y="5"/>
                  </a:cubicBezTo>
                  <a:cubicBezTo>
                    <a:pt x="10" y="5"/>
                    <a:pt x="8" y="4"/>
                    <a:pt x="8" y="2"/>
                  </a:cubicBezTo>
                  <a:cubicBezTo>
                    <a:pt x="7" y="1"/>
                    <a:pt x="5" y="0"/>
                    <a:pt x="3" y="0"/>
                  </a:cubicBezTo>
                  <a:cubicBezTo>
                    <a:pt x="1" y="0"/>
                    <a:pt x="0" y="1"/>
                    <a:pt x="0" y="2"/>
                  </a:cubicBezTo>
                  <a:cubicBezTo>
                    <a:pt x="0" y="3"/>
                    <a:pt x="0" y="5"/>
                    <a:pt x="0" y="7"/>
                  </a:cubicBezTo>
                  <a:cubicBezTo>
                    <a:pt x="0" y="8"/>
                    <a:pt x="1" y="9"/>
                    <a:pt x="2" y="9"/>
                  </a:cubicBezTo>
                  <a:cubicBezTo>
                    <a:pt x="2" y="9"/>
                    <a:pt x="2" y="9"/>
                    <a:pt x="4" y="10"/>
                  </a:cubicBezTo>
                  <a:cubicBezTo>
                    <a:pt x="7" y="10"/>
                    <a:pt x="7" y="10"/>
                    <a:pt x="7" y="10"/>
                  </a:cubicBezTo>
                  <a:cubicBezTo>
                    <a:pt x="6" y="11"/>
                    <a:pt x="5" y="13"/>
                    <a:pt x="5" y="14"/>
                  </a:cubicBezTo>
                  <a:cubicBezTo>
                    <a:pt x="5" y="15"/>
                    <a:pt x="6" y="16"/>
                    <a:pt x="6" y="17"/>
                  </a:cubicBezTo>
                  <a:cubicBezTo>
                    <a:pt x="7" y="18"/>
                    <a:pt x="8" y="19"/>
                    <a:pt x="9" y="19"/>
                  </a:cubicBezTo>
                  <a:cubicBezTo>
                    <a:pt x="10" y="19"/>
                    <a:pt x="12" y="18"/>
                    <a:pt x="14" y="18"/>
                  </a:cubicBezTo>
                  <a:cubicBezTo>
                    <a:pt x="15" y="17"/>
                    <a:pt x="17" y="16"/>
                    <a:pt x="17" y="15"/>
                  </a:cubicBezTo>
                  <a:cubicBezTo>
                    <a:pt x="17" y="15"/>
                    <a:pt x="17" y="15"/>
                    <a:pt x="17" y="14"/>
                  </a:cubicBezTo>
                  <a:cubicBezTo>
                    <a:pt x="16" y="13"/>
                    <a:pt x="16" y="13"/>
                    <a:pt x="16" y="1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44" name="Freeform 31"/>
            <p:cNvSpPr>
              <a:spLocks noChangeArrowheads="1"/>
            </p:cNvSpPr>
            <p:nvPr/>
          </p:nvSpPr>
          <p:spPr bwMode="auto">
            <a:xfrm>
              <a:off x="6419850" y="1889125"/>
              <a:ext cx="112713" cy="87313"/>
            </a:xfrm>
            <a:custGeom>
              <a:avLst/>
              <a:gdLst>
                <a:gd name="T0" fmla="*/ 32 w 42"/>
                <a:gd name="T1" fmla="*/ 12 h 33"/>
                <a:gd name="T2" fmla="*/ 22 w 42"/>
                <a:gd name="T3" fmla="*/ 21 h 33"/>
                <a:gd name="T4" fmla="*/ 19 w 42"/>
                <a:gd name="T5" fmla="*/ 23 h 33"/>
                <a:gd name="T6" fmla="*/ 16 w 42"/>
                <a:gd name="T7" fmla="*/ 24 h 33"/>
                <a:gd name="T8" fmla="*/ 8 w 42"/>
                <a:gd name="T9" fmla="*/ 15 h 33"/>
                <a:gd name="T10" fmla="*/ 6 w 42"/>
                <a:gd name="T11" fmla="*/ 16 h 33"/>
                <a:gd name="T12" fmla="*/ 5 w 42"/>
                <a:gd name="T13" fmla="*/ 16 h 33"/>
                <a:gd name="T14" fmla="*/ 2 w 42"/>
                <a:gd name="T15" fmla="*/ 19 h 33"/>
                <a:gd name="T16" fmla="*/ 4 w 42"/>
                <a:gd name="T17" fmla="*/ 22 h 33"/>
                <a:gd name="T18" fmla="*/ 7 w 42"/>
                <a:gd name="T19" fmla="*/ 25 h 33"/>
                <a:gd name="T20" fmla="*/ 15 w 42"/>
                <a:gd name="T21" fmla="*/ 30 h 33"/>
                <a:gd name="T22" fmla="*/ 23 w 42"/>
                <a:gd name="T23" fmla="*/ 33 h 33"/>
                <a:gd name="T24" fmla="*/ 29 w 42"/>
                <a:gd name="T25" fmla="*/ 29 h 33"/>
                <a:gd name="T26" fmla="*/ 31 w 42"/>
                <a:gd name="T27" fmla="*/ 22 h 33"/>
                <a:gd name="T28" fmla="*/ 39 w 42"/>
                <a:gd name="T29" fmla="*/ 16 h 33"/>
                <a:gd name="T30" fmla="*/ 40 w 42"/>
                <a:gd name="T31" fmla="*/ 15 h 33"/>
                <a:gd name="T32" fmla="*/ 42 w 42"/>
                <a:gd name="T33" fmla="*/ 14 h 33"/>
                <a:gd name="T34" fmla="*/ 42 w 42"/>
                <a:gd name="T35" fmla="*/ 6 h 33"/>
                <a:gd name="T36" fmla="*/ 40 w 42"/>
                <a:gd name="T37" fmla="*/ 0 h 33"/>
                <a:gd name="T38" fmla="*/ 37 w 42"/>
                <a:gd name="T39" fmla="*/ 0 h 33"/>
                <a:gd name="T40" fmla="*/ 36 w 42"/>
                <a:gd name="T41" fmla="*/ 0 h 33"/>
                <a:gd name="T42" fmla="*/ 36 w 42"/>
                <a:gd name="T43" fmla="*/ 4 h 33"/>
                <a:gd name="T44" fmla="*/ 32 w 42"/>
                <a:gd name="T45" fmla="*/ 12 h 3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
                <a:gd name="T70" fmla="*/ 0 h 33"/>
                <a:gd name="T71" fmla="*/ 42 w 42"/>
                <a:gd name="T72" fmla="*/ 33 h 3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 h="33">
                  <a:moveTo>
                    <a:pt x="32" y="12"/>
                  </a:moveTo>
                  <a:cubicBezTo>
                    <a:pt x="30" y="14"/>
                    <a:pt x="25" y="18"/>
                    <a:pt x="22" y="21"/>
                  </a:cubicBezTo>
                  <a:cubicBezTo>
                    <a:pt x="22" y="21"/>
                    <a:pt x="22" y="21"/>
                    <a:pt x="19" y="23"/>
                  </a:cubicBezTo>
                  <a:cubicBezTo>
                    <a:pt x="16" y="24"/>
                    <a:pt x="16" y="24"/>
                    <a:pt x="16" y="24"/>
                  </a:cubicBezTo>
                  <a:cubicBezTo>
                    <a:pt x="15" y="21"/>
                    <a:pt x="11" y="17"/>
                    <a:pt x="8" y="15"/>
                  </a:cubicBezTo>
                  <a:cubicBezTo>
                    <a:pt x="8" y="15"/>
                    <a:pt x="8" y="15"/>
                    <a:pt x="6" y="16"/>
                  </a:cubicBezTo>
                  <a:cubicBezTo>
                    <a:pt x="5" y="16"/>
                    <a:pt x="5" y="16"/>
                    <a:pt x="5" y="16"/>
                  </a:cubicBezTo>
                  <a:cubicBezTo>
                    <a:pt x="1" y="16"/>
                    <a:pt x="0" y="17"/>
                    <a:pt x="2" y="19"/>
                  </a:cubicBezTo>
                  <a:cubicBezTo>
                    <a:pt x="2" y="19"/>
                    <a:pt x="2" y="19"/>
                    <a:pt x="4" y="22"/>
                  </a:cubicBezTo>
                  <a:cubicBezTo>
                    <a:pt x="7" y="25"/>
                    <a:pt x="7" y="25"/>
                    <a:pt x="7" y="25"/>
                  </a:cubicBezTo>
                  <a:cubicBezTo>
                    <a:pt x="9" y="26"/>
                    <a:pt x="13" y="28"/>
                    <a:pt x="15" y="30"/>
                  </a:cubicBezTo>
                  <a:cubicBezTo>
                    <a:pt x="17" y="32"/>
                    <a:pt x="20" y="33"/>
                    <a:pt x="23" y="33"/>
                  </a:cubicBezTo>
                  <a:cubicBezTo>
                    <a:pt x="25" y="33"/>
                    <a:pt x="28" y="31"/>
                    <a:pt x="29" y="29"/>
                  </a:cubicBezTo>
                  <a:cubicBezTo>
                    <a:pt x="30" y="26"/>
                    <a:pt x="31" y="23"/>
                    <a:pt x="31" y="22"/>
                  </a:cubicBezTo>
                  <a:cubicBezTo>
                    <a:pt x="32" y="21"/>
                    <a:pt x="35" y="18"/>
                    <a:pt x="39" y="16"/>
                  </a:cubicBezTo>
                  <a:cubicBezTo>
                    <a:pt x="39" y="16"/>
                    <a:pt x="39" y="16"/>
                    <a:pt x="40" y="15"/>
                  </a:cubicBezTo>
                  <a:cubicBezTo>
                    <a:pt x="42" y="14"/>
                    <a:pt x="42" y="14"/>
                    <a:pt x="42" y="14"/>
                  </a:cubicBezTo>
                  <a:cubicBezTo>
                    <a:pt x="42" y="12"/>
                    <a:pt x="42" y="8"/>
                    <a:pt x="42" y="6"/>
                  </a:cubicBezTo>
                  <a:cubicBezTo>
                    <a:pt x="42" y="4"/>
                    <a:pt x="41" y="5"/>
                    <a:pt x="40" y="0"/>
                  </a:cubicBezTo>
                  <a:cubicBezTo>
                    <a:pt x="40" y="0"/>
                    <a:pt x="40" y="0"/>
                    <a:pt x="37" y="0"/>
                  </a:cubicBezTo>
                  <a:cubicBezTo>
                    <a:pt x="36" y="0"/>
                    <a:pt x="36" y="0"/>
                    <a:pt x="36" y="0"/>
                  </a:cubicBezTo>
                  <a:cubicBezTo>
                    <a:pt x="36" y="0"/>
                    <a:pt x="36" y="2"/>
                    <a:pt x="36" y="4"/>
                  </a:cubicBezTo>
                  <a:cubicBezTo>
                    <a:pt x="36" y="6"/>
                    <a:pt x="34" y="10"/>
                    <a:pt x="32"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45" name="Freeform 32"/>
            <p:cNvSpPr>
              <a:spLocks noChangeArrowheads="1"/>
            </p:cNvSpPr>
            <p:nvPr/>
          </p:nvSpPr>
          <p:spPr bwMode="auto">
            <a:xfrm>
              <a:off x="6516688" y="1866900"/>
              <a:ext cx="4763" cy="22225"/>
            </a:xfrm>
            <a:custGeom>
              <a:avLst/>
              <a:gdLst>
                <a:gd name="T0" fmla="*/ 1 w 2"/>
                <a:gd name="T1" fmla="*/ 7 h 8"/>
                <a:gd name="T2" fmla="*/ 1 w 2"/>
                <a:gd name="T3" fmla="*/ 2 h 8"/>
                <a:gd name="T4" fmla="*/ 0 w 2"/>
                <a:gd name="T5" fmla="*/ 4 h 8"/>
                <a:gd name="T6" fmla="*/ 1 w 2"/>
                <a:gd name="T7" fmla="*/ 7 h 8"/>
                <a:gd name="T8" fmla="*/ 0 60000 65536"/>
                <a:gd name="T9" fmla="*/ 0 60000 65536"/>
                <a:gd name="T10" fmla="*/ 0 60000 65536"/>
                <a:gd name="T11" fmla="*/ 0 60000 65536"/>
                <a:gd name="T12" fmla="*/ 0 w 2"/>
                <a:gd name="T13" fmla="*/ 0 h 8"/>
                <a:gd name="T14" fmla="*/ 2 w 2"/>
                <a:gd name="T15" fmla="*/ 8 h 8"/>
              </a:gdLst>
              <a:ahLst/>
              <a:cxnLst>
                <a:cxn ang="T8">
                  <a:pos x="T0" y="T1"/>
                </a:cxn>
                <a:cxn ang="T9">
                  <a:pos x="T2" y="T3"/>
                </a:cxn>
                <a:cxn ang="T10">
                  <a:pos x="T4" y="T5"/>
                </a:cxn>
                <a:cxn ang="T11">
                  <a:pos x="T6" y="T7"/>
                </a:cxn>
              </a:cxnLst>
              <a:rect l="T12" t="T13" r="T14" b="T15"/>
              <a:pathLst>
                <a:path w="2" h="8">
                  <a:moveTo>
                    <a:pt x="1" y="7"/>
                  </a:moveTo>
                  <a:cubicBezTo>
                    <a:pt x="2" y="6"/>
                    <a:pt x="2" y="3"/>
                    <a:pt x="1" y="2"/>
                  </a:cubicBezTo>
                  <a:cubicBezTo>
                    <a:pt x="1" y="0"/>
                    <a:pt x="0" y="1"/>
                    <a:pt x="0" y="4"/>
                  </a:cubicBezTo>
                  <a:cubicBezTo>
                    <a:pt x="0" y="7"/>
                    <a:pt x="1" y="8"/>
                    <a:pt x="1" y="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46" name="Freeform 33"/>
            <p:cNvSpPr>
              <a:spLocks noChangeArrowheads="1"/>
            </p:cNvSpPr>
            <p:nvPr/>
          </p:nvSpPr>
          <p:spPr bwMode="auto">
            <a:xfrm>
              <a:off x="6170613" y="2117725"/>
              <a:ext cx="188913" cy="214313"/>
            </a:xfrm>
            <a:custGeom>
              <a:avLst/>
              <a:gdLst>
                <a:gd name="T0" fmla="*/ 59 w 71"/>
                <a:gd name="T1" fmla="*/ 78 h 80"/>
                <a:gd name="T2" fmla="*/ 62 w 71"/>
                <a:gd name="T3" fmla="*/ 74 h 80"/>
                <a:gd name="T4" fmla="*/ 65 w 71"/>
                <a:gd name="T5" fmla="*/ 62 h 80"/>
                <a:gd name="T6" fmla="*/ 68 w 71"/>
                <a:gd name="T7" fmla="*/ 51 h 80"/>
                <a:gd name="T8" fmla="*/ 71 w 71"/>
                <a:gd name="T9" fmla="*/ 24 h 80"/>
                <a:gd name="T10" fmla="*/ 67 w 71"/>
                <a:gd name="T11" fmla="*/ 0 h 80"/>
                <a:gd name="T12" fmla="*/ 59 w 71"/>
                <a:gd name="T13" fmla="*/ 1 h 80"/>
                <a:gd name="T14" fmla="*/ 56 w 71"/>
                <a:gd name="T15" fmla="*/ 6 h 80"/>
                <a:gd name="T16" fmla="*/ 51 w 71"/>
                <a:gd name="T17" fmla="*/ 11 h 80"/>
                <a:gd name="T18" fmla="*/ 44 w 71"/>
                <a:gd name="T19" fmla="*/ 14 h 80"/>
                <a:gd name="T20" fmla="*/ 36 w 71"/>
                <a:gd name="T21" fmla="*/ 20 h 80"/>
                <a:gd name="T22" fmla="*/ 23 w 71"/>
                <a:gd name="T23" fmla="*/ 30 h 80"/>
                <a:gd name="T24" fmla="*/ 14 w 71"/>
                <a:gd name="T25" fmla="*/ 36 h 80"/>
                <a:gd name="T26" fmla="*/ 6 w 71"/>
                <a:gd name="T27" fmla="*/ 38 h 80"/>
                <a:gd name="T28" fmla="*/ 0 w 71"/>
                <a:gd name="T29" fmla="*/ 43 h 80"/>
                <a:gd name="T30" fmla="*/ 3 w 71"/>
                <a:gd name="T31" fmla="*/ 51 h 80"/>
                <a:gd name="T32" fmla="*/ 6 w 71"/>
                <a:gd name="T33" fmla="*/ 61 h 80"/>
                <a:gd name="T34" fmla="*/ 10 w 71"/>
                <a:gd name="T35" fmla="*/ 71 h 80"/>
                <a:gd name="T36" fmla="*/ 17 w 71"/>
                <a:gd name="T37" fmla="*/ 73 h 80"/>
                <a:gd name="T38" fmla="*/ 23 w 71"/>
                <a:gd name="T39" fmla="*/ 75 h 80"/>
                <a:gd name="T40" fmla="*/ 36 w 71"/>
                <a:gd name="T41" fmla="*/ 76 h 80"/>
                <a:gd name="T42" fmla="*/ 47 w 71"/>
                <a:gd name="T43" fmla="*/ 78 h 80"/>
                <a:gd name="T44" fmla="*/ 53 w 71"/>
                <a:gd name="T45" fmla="*/ 80 h 80"/>
                <a:gd name="T46" fmla="*/ 59 w 71"/>
                <a:gd name="T47" fmla="*/ 78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1"/>
                <a:gd name="T73" fmla="*/ 0 h 80"/>
                <a:gd name="T74" fmla="*/ 71 w 71"/>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1" h="80">
                  <a:moveTo>
                    <a:pt x="59" y="78"/>
                  </a:moveTo>
                  <a:cubicBezTo>
                    <a:pt x="59" y="76"/>
                    <a:pt x="60" y="74"/>
                    <a:pt x="62" y="74"/>
                  </a:cubicBezTo>
                  <a:cubicBezTo>
                    <a:pt x="64" y="73"/>
                    <a:pt x="65" y="68"/>
                    <a:pt x="65" y="62"/>
                  </a:cubicBezTo>
                  <a:cubicBezTo>
                    <a:pt x="65" y="57"/>
                    <a:pt x="66" y="52"/>
                    <a:pt x="68" y="51"/>
                  </a:cubicBezTo>
                  <a:cubicBezTo>
                    <a:pt x="70" y="49"/>
                    <a:pt x="71" y="37"/>
                    <a:pt x="71" y="24"/>
                  </a:cubicBezTo>
                  <a:cubicBezTo>
                    <a:pt x="71" y="11"/>
                    <a:pt x="69" y="0"/>
                    <a:pt x="67" y="0"/>
                  </a:cubicBezTo>
                  <a:cubicBezTo>
                    <a:pt x="64" y="0"/>
                    <a:pt x="61" y="0"/>
                    <a:pt x="59" y="1"/>
                  </a:cubicBezTo>
                  <a:cubicBezTo>
                    <a:pt x="58" y="2"/>
                    <a:pt x="56" y="4"/>
                    <a:pt x="56" y="6"/>
                  </a:cubicBezTo>
                  <a:cubicBezTo>
                    <a:pt x="55" y="7"/>
                    <a:pt x="53" y="10"/>
                    <a:pt x="51" y="11"/>
                  </a:cubicBezTo>
                  <a:cubicBezTo>
                    <a:pt x="48" y="13"/>
                    <a:pt x="45" y="14"/>
                    <a:pt x="44" y="14"/>
                  </a:cubicBezTo>
                  <a:cubicBezTo>
                    <a:pt x="42" y="14"/>
                    <a:pt x="38" y="16"/>
                    <a:pt x="36" y="20"/>
                  </a:cubicBezTo>
                  <a:cubicBezTo>
                    <a:pt x="33" y="23"/>
                    <a:pt x="27" y="27"/>
                    <a:pt x="23" y="30"/>
                  </a:cubicBezTo>
                  <a:cubicBezTo>
                    <a:pt x="19" y="32"/>
                    <a:pt x="15" y="35"/>
                    <a:pt x="14" y="36"/>
                  </a:cubicBezTo>
                  <a:cubicBezTo>
                    <a:pt x="13" y="37"/>
                    <a:pt x="9" y="38"/>
                    <a:pt x="6" y="38"/>
                  </a:cubicBezTo>
                  <a:cubicBezTo>
                    <a:pt x="3" y="38"/>
                    <a:pt x="0" y="40"/>
                    <a:pt x="0" y="43"/>
                  </a:cubicBezTo>
                  <a:cubicBezTo>
                    <a:pt x="0" y="47"/>
                    <a:pt x="1" y="50"/>
                    <a:pt x="3" y="51"/>
                  </a:cubicBezTo>
                  <a:cubicBezTo>
                    <a:pt x="5" y="52"/>
                    <a:pt x="6" y="57"/>
                    <a:pt x="6" y="61"/>
                  </a:cubicBezTo>
                  <a:cubicBezTo>
                    <a:pt x="6" y="66"/>
                    <a:pt x="8" y="70"/>
                    <a:pt x="10" y="71"/>
                  </a:cubicBezTo>
                  <a:cubicBezTo>
                    <a:pt x="12" y="73"/>
                    <a:pt x="15" y="73"/>
                    <a:pt x="17" y="73"/>
                  </a:cubicBezTo>
                  <a:cubicBezTo>
                    <a:pt x="19" y="73"/>
                    <a:pt x="21" y="74"/>
                    <a:pt x="23" y="75"/>
                  </a:cubicBezTo>
                  <a:cubicBezTo>
                    <a:pt x="24" y="75"/>
                    <a:pt x="30" y="76"/>
                    <a:pt x="36" y="76"/>
                  </a:cubicBezTo>
                  <a:cubicBezTo>
                    <a:pt x="42" y="76"/>
                    <a:pt x="47" y="77"/>
                    <a:pt x="47" y="78"/>
                  </a:cubicBezTo>
                  <a:cubicBezTo>
                    <a:pt x="47" y="79"/>
                    <a:pt x="50" y="80"/>
                    <a:pt x="53" y="80"/>
                  </a:cubicBezTo>
                  <a:cubicBezTo>
                    <a:pt x="57" y="80"/>
                    <a:pt x="59" y="79"/>
                    <a:pt x="59" y="78"/>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47" name="Freeform 34"/>
            <p:cNvSpPr>
              <a:spLocks noChangeArrowheads="1"/>
            </p:cNvSpPr>
            <p:nvPr/>
          </p:nvSpPr>
          <p:spPr bwMode="auto">
            <a:xfrm>
              <a:off x="6445250" y="1984375"/>
              <a:ext cx="92075" cy="138113"/>
            </a:xfrm>
            <a:custGeom>
              <a:avLst/>
              <a:gdLst>
                <a:gd name="T0" fmla="*/ 8 w 35"/>
                <a:gd name="T1" fmla="*/ 36 h 52"/>
                <a:gd name="T2" fmla="*/ 7 w 35"/>
                <a:gd name="T3" fmla="*/ 39 h 52"/>
                <a:gd name="T4" fmla="*/ 12 w 35"/>
                <a:gd name="T5" fmla="*/ 41 h 52"/>
                <a:gd name="T6" fmla="*/ 18 w 35"/>
                <a:gd name="T7" fmla="*/ 45 h 52"/>
                <a:gd name="T8" fmla="*/ 22 w 35"/>
                <a:gd name="T9" fmla="*/ 51 h 52"/>
                <a:gd name="T10" fmla="*/ 25 w 35"/>
                <a:gd name="T11" fmla="*/ 51 h 52"/>
                <a:gd name="T12" fmla="*/ 35 w 35"/>
                <a:gd name="T13" fmla="*/ 46 h 52"/>
                <a:gd name="T14" fmla="*/ 34 w 35"/>
                <a:gd name="T15" fmla="*/ 45 h 52"/>
                <a:gd name="T16" fmla="*/ 33 w 35"/>
                <a:gd name="T17" fmla="*/ 43 h 52"/>
                <a:gd name="T18" fmla="*/ 31 w 35"/>
                <a:gd name="T19" fmla="*/ 22 h 52"/>
                <a:gd name="T20" fmla="*/ 22 w 35"/>
                <a:gd name="T21" fmla="*/ 17 h 52"/>
                <a:gd name="T22" fmla="*/ 14 w 35"/>
                <a:gd name="T23" fmla="*/ 11 h 52"/>
                <a:gd name="T24" fmla="*/ 9 w 35"/>
                <a:gd name="T25" fmla="*/ 5 h 52"/>
                <a:gd name="T26" fmla="*/ 3 w 35"/>
                <a:gd name="T27" fmla="*/ 1 h 52"/>
                <a:gd name="T28" fmla="*/ 3 w 35"/>
                <a:gd name="T29" fmla="*/ 12 h 52"/>
                <a:gd name="T30" fmla="*/ 4 w 35"/>
                <a:gd name="T31" fmla="*/ 15 h 52"/>
                <a:gd name="T32" fmla="*/ 7 w 35"/>
                <a:gd name="T33" fmla="*/ 22 h 52"/>
                <a:gd name="T34" fmla="*/ 11 w 35"/>
                <a:gd name="T35" fmla="*/ 24 h 52"/>
                <a:gd name="T36" fmla="*/ 9 w 35"/>
                <a:gd name="T37" fmla="*/ 34 h 52"/>
                <a:gd name="T38" fmla="*/ 8 w 35"/>
                <a:gd name="T39" fmla="*/ 36 h 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
                <a:gd name="T61" fmla="*/ 0 h 52"/>
                <a:gd name="T62" fmla="*/ 35 w 35"/>
                <a:gd name="T63" fmla="*/ 52 h 5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 h="52">
                  <a:moveTo>
                    <a:pt x="8" y="36"/>
                  </a:moveTo>
                  <a:cubicBezTo>
                    <a:pt x="7" y="36"/>
                    <a:pt x="7" y="38"/>
                    <a:pt x="7" y="39"/>
                  </a:cubicBezTo>
                  <a:cubicBezTo>
                    <a:pt x="8" y="40"/>
                    <a:pt x="10" y="41"/>
                    <a:pt x="12" y="41"/>
                  </a:cubicBezTo>
                  <a:cubicBezTo>
                    <a:pt x="14" y="41"/>
                    <a:pt x="17" y="43"/>
                    <a:pt x="18" y="45"/>
                  </a:cubicBezTo>
                  <a:cubicBezTo>
                    <a:pt x="19" y="47"/>
                    <a:pt x="21" y="49"/>
                    <a:pt x="22" y="51"/>
                  </a:cubicBezTo>
                  <a:cubicBezTo>
                    <a:pt x="22" y="52"/>
                    <a:pt x="24" y="52"/>
                    <a:pt x="25" y="51"/>
                  </a:cubicBezTo>
                  <a:cubicBezTo>
                    <a:pt x="26" y="50"/>
                    <a:pt x="31" y="47"/>
                    <a:pt x="35" y="46"/>
                  </a:cubicBezTo>
                  <a:cubicBezTo>
                    <a:pt x="35" y="46"/>
                    <a:pt x="35" y="46"/>
                    <a:pt x="34" y="45"/>
                  </a:cubicBezTo>
                  <a:cubicBezTo>
                    <a:pt x="33" y="43"/>
                    <a:pt x="33" y="43"/>
                    <a:pt x="33" y="43"/>
                  </a:cubicBezTo>
                  <a:cubicBezTo>
                    <a:pt x="33" y="34"/>
                    <a:pt x="32" y="24"/>
                    <a:pt x="31" y="22"/>
                  </a:cubicBezTo>
                  <a:cubicBezTo>
                    <a:pt x="30" y="20"/>
                    <a:pt x="26" y="18"/>
                    <a:pt x="22" y="17"/>
                  </a:cubicBezTo>
                  <a:cubicBezTo>
                    <a:pt x="19" y="15"/>
                    <a:pt x="15" y="13"/>
                    <a:pt x="14" y="11"/>
                  </a:cubicBezTo>
                  <a:cubicBezTo>
                    <a:pt x="13" y="10"/>
                    <a:pt x="10" y="7"/>
                    <a:pt x="9" y="5"/>
                  </a:cubicBezTo>
                  <a:cubicBezTo>
                    <a:pt x="8" y="3"/>
                    <a:pt x="5" y="1"/>
                    <a:pt x="3" y="1"/>
                  </a:cubicBezTo>
                  <a:cubicBezTo>
                    <a:pt x="1" y="0"/>
                    <a:pt x="0" y="5"/>
                    <a:pt x="3" y="12"/>
                  </a:cubicBezTo>
                  <a:cubicBezTo>
                    <a:pt x="3" y="12"/>
                    <a:pt x="3" y="12"/>
                    <a:pt x="4" y="15"/>
                  </a:cubicBezTo>
                  <a:cubicBezTo>
                    <a:pt x="4" y="17"/>
                    <a:pt x="4" y="20"/>
                    <a:pt x="7" y="22"/>
                  </a:cubicBezTo>
                  <a:cubicBezTo>
                    <a:pt x="11" y="24"/>
                    <a:pt x="11" y="24"/>
                    <a:pt x="11" y="24"/>
                  </a:cubicBezTo>
                  <a:cubicBezTo>
                    <a:pt x="10" y="29"/>
                    <a:pt x="9" y="33"/>
                    <a:pt x="9" y="34"/>
                  </a:cubicBezTo>
                  <a:cubicBezTo>
                    <a:pt x="9" y="35"/>
                    <a:pt x="9" y="36"/>
                    <a:pt x="8" y="36"/>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48" name="Freeform 35"/>
            <p:cNvSpPr>
              <a:spLocks noChangeArrowheads="1"/>
            </p:cNvSpPr>
            <p:nvPr/>
          </p:nvSpPr>
          <p:spPr bwMode="auto">
            <a:xfrm>
              <a:off x="4808538" y="2524125"/>
              <a:ext cx="149225" cy="239713"/>
            </a:xfrm>
            <a:custGeom>
              <a:avLst/>
              <a:gdLst>
                <a:gd name="T0" fmla="*/ 52 w 56"/>
                <a:gd name="T1" fmla="*/ 0 h 90"/>
                <a:gd name="T2" fmla="*/ 47 w 56"/>
                <a:gd name="T3" fmla="*/ 0 h 90"/>
                <a:gd name="T4" fmla="*/ 46 w 56"/>
                <a:gd name="T5" fmla="*/ 5 h 90"/>
                <a:gd name="T6" fmla="*/ 45 w 56"/>
                <a:gd name="T7" fmla="*/ 8 h 90"/>
                <a:gd name="T8" fmla="*/ 45 w 56"/>
                <a:gd name="T9" fmla="*/ 8 h 90"/>
                <a:gd name="T10" fmla="*/ 42 w 56"/>
                <a:gd name="T11" fmla="*/ 9 h 90"/>
                <a:gd name="T12" fmla="*/ 39 w 56"/>
                <a:gd name="T13" fmla="*/ 9 h 90"/>
                <a:gd name="T14" fmla="*/ 38 w 56"/>
                <a:gd name="T15" fmla="*/ 13 h 90"/>
                <a:gd name="T16" fmla="*/ 34 w 56"/>
                <a:gd name="T17" fmla="*/ 18 h 90"/>
                <a:gd name="T18" fmla="*/ 26 w 56"/>
                <a:gd name="T19" fmla="*/ 21 h 90"/>
                <a:gd name="T20" fmla="*/ 22 w 56"/>
                <a:gd name="T21" fmla="*/ 26 h 90"/>
                <a:gd name="T22" fmla="*/ 18 w 56"/>
                <a:gd name="T23" fmla="*/ 36 h 90"/>
                <a:gd name="T24" fmla="*/ 19 w 56"/>
                <a:gd name="T25" fmla="*/ 37 h 90"/>
                <a:gd name="T26" fmla="*/ 19 w 56"/>
                <a:gd name="T27" fmla="*/ 38 h 90"/>
                <a:gd name="T28" fmla="*/ 13 w 56"/>
                <a:gd name="T29" fmla="*/ 42 h 90"/>
                <a:gd name="T30" fmla="*/ 9 w 56"/>
                <a:gd name="T31" fmla="*/ 47 h 90"/>
                <a:gd name="T32" fmla="*/ 9 w 56"/>
                <a:gd name="T33" fmla="*/ 58 h 90"/>
                <a:gd name="T34" fmla="*/ 8 w 56"/>
                <a:gd name="T35" fmla="*/ 59 h 90"/>
                <a:gd name="T36" fmla="*/ 7 w 56"/>
                <a:gd name="T37" fmla="*/ 60 h 90"/>
                <a:gd name="T38" fmla="*/ 3 w 56"/>
                <a:gd name="T39" fmla="*/ 62 h 90"/>
                <a:gd name="T40" fmla="*/ 1 w 56"/>
                <a:gd name="T41" fmla="*/ 66 h 90"/>
                <a:gd name="T42" fmla="*/ 1 w 56"/>
                <a:gd name="T43" fmla="*/ 73 h 90"/>
                <a:gd name="T44" fmla="*/ 4 w 56"/>
                <a:gd name="T45" fmla="*/ 81 h 90"/>
                <a:gd name="T46" fmla="*/ 6 w 56"/>
                <a:gd name="T47" fmla="*/ 89 h 90"/>
                <a:gd name="T48" fmla="*/ 13 w 56"/>
                <a:gd name="T49" fmla="*/ 89 h 90"/>
                <a:gd name="T50" fmla="*/ 21 w 56"/>
                <a:gd name="T51" fmla="*/ 84 h 90"/>
                <a:gd name="T52" fmla="*/ 26 w 56"/>
                <a:gd name="T53" fmla="*/ 80 h 90"/>
                <a:gd name="T54" fmla="*/ 31 w 56"/>
                <a:gd name="T55" fmla="*/ 78 h 90"/>
                <a:gd name="T56" fmla="*/ 34 w 56"/>
                <a:gd name="T57" fmla="*/ 77 h 90"/>
                <a:gd name="T58" fmla="*/ 37 w 56"/>
                <a:gd name="T59" fmla="*/ 76 h 90"/>
                <a:gd name="T60" fmla="*/ 39 w 56"/>
                <a:gd name="T61" fmla="*/ 68 h 90"/>
                <a:gd name="T62" fmla="*/ 40 w 56"/>
                <a:gd name="T63" fmla="*/ 58 h 90"/>
                <a:gd name="T64" fmla="*/ 40 w 56"/>
                <a:gd name="T65" fmla="*/ 55 h 90"/>
                <a:gd name="T66" fmla="*/ 40 w 56"/>
                <a:gd name="T67" fmla="*/ 55 h 90"/>
                <a:gd name="T68" fmla="*/ 41 w 56"/>
                <a:gd name="T69" fmla="*/ 54 h 90"/>
                <a:gd name="T70" fmla="*/ 41 w 56"/>
                <a:gd name="T71" fmla="*/ 50 h 90"/>
                <a:gd name="T72" fmla="*/ 45 w 56"/>
                <a:gd name="T73" fmla="*/ 47 h 90"/>
                <a:gd name="T74" fmla="*/ 50 w 56"/>
                <a:gd name="T75" fmla="*/ 43 h 90"/>
                <a:gd name="T76" fmla="*/ 53 w 56"/>
                <a:gd name="T77" fmla="*/ 37 h 90"/>
                <a:gd name="T78" fmla="*/ 56 w 56"/>
                <a:gd name="T79" fmla="*/ 17 h 90"/>
                <a:gd name="T80" fmla="*/ 52 w 56"/>
                <a:gd name="T81" fmla="*/ 0 h 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6"/>
                <a:gd name="T124" fmla="*/ 0 h 90"/>
                <a:gd name="T125" fmla="*/ 56 w 56"/>
                <a:gd name="T126" fmla="*/ 90 h 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6" h="90">
                  <a:moveTo>
                    <a:pt x="52" y="0"/>
                  </a:moveTo>
                  <a:cubicBezTo>
                    <a:pt x="49" y="0"/>
                    <a:pt x="47" y="0"/>
                    <a:pt x="47" y="0"/>
                  </a:cubicBezTo>
                  <a:cubicBezTo>
                    <a:pt x="47" y="1"/>
                    <a:pt x="47" y="3"/>
                    <a:pt x="46" y="5"/>
                  </a:cubicBezTo>
                  <a:cubicBezTo>
                    <a:pt x="46" y="7"/>
                    <a:pt x="45" y="8"/>
                    <a:pt x="45" y="8"/>
                  </a:cubicBezTo>
                  <a:cubicBezTo>
                    <a:pt x="45" y="8"/>
                    <a:pt x="45" y="8"/>
                    <a:pt x="45" y="8"/>
                  </a:cubicBezTo>
                  <a:cubicBezTo>
                    <a:pt x="45" y="9"/>
                    <a:pt x="44" y="9"/>
                    <a:pt x="42" y="9"/>
                  </a:cubicBezTo>
                  <a:cubicBezTo>
                    <a:pt x="41" y="9"/>
                    <a:pt x="39" y="9"/>
                    <a:pt x="39" y="9"/>
                  </a:cubicBezTo>
                  <a:cubicBezTo>
                    <a:pt x="39" y="9"/>
                    <a:pt x="38" y="11"/>
                    <a:pt x="38" y="13"/>
                  </a:cubicBezTo>
                  <a:cubicBezTo>
                    <a:pt x="38" y="15"/>
                    <a:pt x="36" y="18"/>
                    <a:pt x="34" y="18"/>
                  </a:cubicBezTo>
                  <a:cubicBezTo>
                    <a:pt x="32" y="18"/>
                    <a:pt x="28" y="20"/>
                    <a:pt x="26" y="21"/>
                  </a:cubicBezTo>
                  <a:cubicBezTo>
                    <a:pt x="24" y="23"/>
                    <a:pt x="22" y="25"/>
                    <a:pt x="22" y="26"/>
                  </a:cubicBezTo>
                  <a:cubicBezTo>
                    <a:pt x="22" y="27"/>
                    <a:pt x="21" y="32"/>
                    <a:pt x="18" y="36"/>
                  </a:cubicBezTo>
                  <a:cubicBezTo>
                    <a:pt x="18" y="36"/>
                    <a:pt x="18" y="36"/>
                    <a:pt x="19" y="37"/>
                  </a:cubicBezTo>
                  <a:cubicBezTo>
                    <a:pt x="19" y="38"/>
                    <a:pt x="19" y="38"/>
                    <a:pt x="19" y="38"/>
                  </a:cubicBezTo>
                  <a:cubicBezTo>
                    <a:pt x="18" y="40"/>
                    <a:pt x="15" y="42"/>
                    <a:pt x="13" y="42"/>
                  </a:cubicBezTo>
                  <a:cubicBezTo>
                    <a:pt x="11" y="42"/>
                    <a:pt x="9" y="44"/>
                    <a:pt x="9" y="47"/>
                  </a:cubicBezTo>
                  <a:cubicBezTo>
                    <a:pt x="9" y="49"/>
                    <a:pt x="9" y="54"/>
                    <a:pt x="9" y="58"/>
                  </a:cubicBezTo>
                  <a:cubicBezTo>
                    <a:pt x="9" y="58"/>
                    <a:pt x="9" y="58"/>
                    <a:pt x="8" y="59"/>
                  </a:cubicBezTo>
                  <a:cubicBezTo>
                    <a:pt x="7" y="60"/>
                    <a:pt x="7" y="60"/>
                    <a:pt x="7" y="60"/>
                  </a:cubicBezTo>
                  <a:cubicBezTo>
                    <a:pt x="5" y="61"/>
                    <a:pt x="3" y="62"/>
                    <a:pt x="3" y="62"/>
                  </a:cubicBezTo>
                  <a:cubicBezTo>
                    <a:pt x="3" y="62"/>
                    <a:pt x="2" y="64"/>
                    <a:pt x="1" y="66"/>
                  </a:cubicBezTo>
                  <a:cubicBezTo>
                    <a:pt x="0" y="68"/>
                    <a:pt x="0" y="71"/>
                    <a:pt x="1" y="73"/>
                  </a:cubicBezTo>
                  <a:cubicBezTo>
                    <a:pt x="2" y="74"/>
                    <a:pt x="3" y="78"/>
                    <a:pt x="4" y="81"/>
                  </a:cubicBezTo>
                  <a:cubicBezTo>
                    <a:pt x="4" y="84"/>
                    <a:pt x="5" y="87"/>
                    <a:pt x="6" y="89"/>
                  </a:cubicBezTo>
                  <a:cubicBezTo>
                    <a:pt x="6" y="90"/>
                    <a:pt x="10" y="90"/>
                    <a:pt x="13" y="89"/>
                  </a:cubicBezTo>
                  <a:cubicBezTo>
                    <a:pt x="16" y="87"/>
                    <a:pt x="20" y="85"/>
                    <a:pt x="21" y="84"/>
                  </a:cubicBezTo>
                  <a:cubicBezTo>
                    <a:pt x="23" y="83"/>
                    <a:pt x="25" y="81"/>
                    <a:pt x="26" y="80"/>
                  </a:cubicBezTo>
                  <a:cubicBezTo>
                    <a:pt x="27" y="79"/>
                    <a:pt x="29" y="78"/>
                    <a:pt x="31" y="78"/>
                  </a:cubicBezTo>
                  <a:cubicBezTo>
                    <a:pt x="32" y="78"/>
                    <a:pt x="34" y="77"/>
                    <a:pt x="34" y="77"/>
                  </a:cubicBezTo>
                  <a:cubicBezTo>
                    <a:pt x="35" y="76"/>
                    <a:pt x="36" y="76"/>
                    <a:pt x="37" y="76"/>
                  </a:cubicBezTo>
                  <a:cubicBezTo>
                    <a:pt x="38" y="76"/>
                    <a:pt x="39" y="72"/>
                    <a:pt x="39" y="68"/>
                  </a:cubicBezTo>
                  <a:cubicBezTo>
                    <a:pt x="40" y="63"/>
                    <a:pt x="40" y="59"/>
                    <a:pt x="40" y="58"/>
                  </a:cubicBezTo>
                  <a:cubicBezTo>
                    <a:pt x="40" y="56"/>
                    <a:pt x="40" y="55"/>
                    <a:pt x="40" y="55"/>
                  </a:cubicBezTo>
                  <a:cubicBezTo>
                    <a:pt x="40" y="55"/>
                    <a:pt x="40" y="55"/>
                    <a:pt x="40" y="55"/>
                  </a:cubicBezTo>
                  <a:cubicBezTo>
                    <a:pt x="40" y="54"/>
                    <a:pt x="41" y="54"/>
                    <a:pt x="41" y="54"/>
                  </a:cubicBezTo>
                  <a:cubicBezTo>
                    <a:pt x="41" y="53"/>
                    <a:pt x="41" y="52"/>
                    <a:pt x="41" y="50"/>
                  </a:cubicBezTo>
                  <a:cubicBezTo>
                    <a:pt x="42" y="49"/>
                    <a:pt x="44" y="47"/>
                    <a:pt x="45" y="47"/>
                  </a:cubicBezTo>
                  <a:cubicBezTo>
                    <a:pt x="47" y="46"/>
                    <a:pt x="49" y="45"/>
                    <a:pt x="50" y="43"/>
                  </a:cubicBezTo>
                  <a:cubicBezTo>
                    <a:pt x="50" y="41"/>
                    <a:pt x="52" y="39"/>
                    <a:pt x="53" y="37"/>
                  </a:cubicBezTo>
                  <a:cubicBezTo>
                    <a:pt x="55" y="36"/>
                    <a:pt x="56" y="27"/>
                    <a:pt x="56" y="17"/>
                  </a:cubicBezTo>
                  <a:cubicBezTo>
                    <a:pt x="56" y="7"/>
                    <a:pt x="54" y="0"/>
                    <a:pt x="52"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49" name="Freeform 36"/>
            <p:cNvSpPr>
              <a:spLocks noChangeArrowheads="1"/>
            </p:cNvSpPr>
            <p:nvPr/>
          </p:nvSpPr>
          <p:spPr bwMode="auto">
            <a:xfrm>
              <a:off x="2398713" y="0"/>
              <a:ext cx="1306513" cy="736600"/>
            </a:xfrm>
            <a:custGeom>
              <a:avLst/>
              <a:gdLst>
                <a:gd name="T0" fmla="*/ 385 w 490"/>
                <a:gd name="T1" fmla="*/ 166 h 276"/>
                <a:gd name="T2" fmla="*/ 387 w 490"/>
                <a:gd name="T3" fmla="*/ 152 h 276"/>
                <a:gd name="T4" fmla="*/ 409 w 490"/>
                <a:gd name="T5" fmla="*/ 153 h 276"/>
                <a:gd name="T6" fmla="*/ 401 w 490"/>
                <a:gd name="T7" fmla="*/ 146 h 276"/>
                <a:gd name="T8" fmla="*/ 389 w 490"/>
                <a:gd name="T9" fmla="*/ 132 h 276"/>
                <a:gd name="T10" fmla="*/ 417 w 490"/>
                <a:gd name="T11" fmla="*/ 123 h 276"/>
                <a:gd name="T12" fmla="*/ 417 w 490"/>
                <a:gd name="T13" fmla="*/ 124 h 276"/>
                <a:gd name="T14" fmla="*/ 416 w 490"/>
                <a:gd name="T15" fmla="*/ 126 h 276"/>
                <a:gd name="T16" fmla="*/ 417 w 490"/>
                <a:gd name="T17" fmla="*/ 126 h 276"/>
                <a:gd name="T18" fmla="*/ 428 w 490"/>
                <a:gd name="T19" fmla="*/ 102 h 276"/>
                <a:gd name="T20" fmla="*/ 428 w 490"/>
                <a:gd name="T21" fmla="*/ 75 h 276"/>
                <a:gd name="T22" fmla="*/ 429 w 490"/>
                <a:gd name="T23" fmla="*/ 49 h 276"/>
                <a:gd name="T24" fmla="*/ 463 w 490"/>
                <a:gd name="T25" fmla="*/ 34 h 276"/>
                <a:gd name="T26" fmla="*/ 477 w 490"/>
                <a:gd name="T27" fmla="*/ 15 h 276"/>
                <a:gd name="T28" fmla="*/ 435 w 490"/>
                <a:gd name="T29" fmla="*/ 20 h 276"/>
                <a:gd name="T30" fmla="*/ 399 w 490"/>
                <a:gd name="T31" fmla="*/ 28 h 276"/>
                <a:gd name="T32" fmla="*/ 399 w 490"/>
                <a:gd name="T33" fmla="*/ 28 h 276"/>
                <a:gd name="T34" fmla="*/ 399 w 490"/>
                <a:gd name="T35" fmla="*/ 27 h 276"/>
                <a:gd name="T36" fmla="*/ 402 w 490"/>
                <a:gd name="T37" fmla="*/ 4 h 276"/>
                <a:gd name="T38" fmla="*/ 344 w 490"/>
                <a:gd name="T39" fmla="*/ 6 h 276"/>
                <a:gd name="T40" fmla="*/ 320 w 490"/>
                <a:gd name="T41" fmla="*/ 7 h 276"/>
                <a:gd name="T42" fmla="*/ 249 w 490"/>
                <a:gd name="T43" fmla="*/ 10 h 276"/>
                <a:gd name="T44" fmla="*/ 180 w 490"/>
                <a:gd name="T45" fmla="*/ 16 h 276"/>
                <a:gd name="T46" fmla="*/ 172 w 490"/>
                <a:gd name="T47" fmla="*/ 29 h 276"/>
                <a:gd name="T48" fmla="*/ 149 w 490"/>
                <a:gd name="T49" fmla="*/ 15 h 276"/>
                <a:gd name="T50" fmla="*/ 98 w 490"/>
                <a:gd name="T51" fmla="*/ 29 h 276"/>
                <a:gd name="T52" fmla="*/ 71 w 490"/>
                <a:gd name="T53" fmla="*/ 34 h 276"/>
                <a:gd name="T54" fmla="*/ 40 w 490"/>
                <a:gd name="T55" fmla="*/ 34 h 276"/>
                <a:gd name="T56" fmla="*/ 66 w 490"/>
                <a:gd name="T57" fmla="*/ 38 h 276"/>
                <a:gd name="T58" fmla="*/ 69 w 490"/>
                <a:gd name="T59" fmla="*/ 43 h 276"/>
                <a:gd name="T60" fmla="*/ 70 w 490"/>
                <a:gd name="T61" fmla="*/ 44 h 276"/>
                <a:gd name="T62" fmla="*/ 62 w 490"/>
                <a:gd name="T63" fmla="*/ 56 h 276"/>
                <a:gd name="T64" fmla="*/ 15 w 490"/>
                <a:gd name="T65" fmla="*/ 58 h 276"/>
                <a:gd name="T66" fmla="*/ 24 w 490"/>
                <a:gd name="T67" fmla="*/ 67 h 276"/>
                <a:gd name="T68" fmla="*/ 44 w 490"/>
                <a:gd name="T69" fmla="*/ 77 h 276"/>
                <a:gd name="T70" fmla="*/ 31 w 490"/>
                <a:gd name="T71" fmla="*/ 85 h 276"/>
                <a:gd name="T72" fmla="*/ 75 w 490"/>
                <a:gd name="T73" fmla="*/ 95 h 276"/>
                <a:gd name="T74" fmla="*/ 160 w 490"/>
                <a:gd name="T75" fmla="*/ 167 h 276"/>
                <a:gd name="T76" fmla="*/ 174 w 490"/>
                <a:gd name="T77" fmla="*/ 180 h 276"/>
                <a:gd name="T78" fmla="*/ 163 w 490"/>
                <a:gd name="T79" fmla="*/ 197 h 276"/>
                <a:gd name="T80" fmla="*/ 162 w 490"/>
                <a:gd name="T81" fmla="*/ 200 h 276"/>
                <a:gd name="T82" fmla="*/ 175 w 490"/>
                <a:gd name="T83" fmla="*/ 212 h 276"/>
                <a:gd name="T84" fmla="*/ 175 w 490"/>
                <a:gd name="T85" fmla="*/ 214 h 276"/>
                <a:gd name="T86" fmla="*/ 180 w 490"/>
                <a:gd name="T87" fmla="*/ 228 h 276"/>
                <a:gd name="T88" fmla="*/ 207 w 490"/>
                <a:gd name="T89" fmla="*/ 266 h 276"/>
                <a:gd name="T90" fmla="*/ 234 w 490"/>
                <a:gd name="T91" fmla="*/ 273 h 276"/>
                <a:gd name="T92" fmla="*/ 262 w 490"/>
                <a:gd name="T93" fmla="*/ 236 h 276"/>
                <a:gd name="T94" fmla="*/ 280 w 490"/>
                <a:gd name="T95" fmla="*/ 213 h 276"/>
                <a:gd name="T96" fmla="*/ 315 w 490"/>
                <a:gd name="T97" fmla="*/ 209 h 276"/>
                <a:gd name="T98" fmla="*/ 344 w 490"/>
                <a:gd name="T99" fmla="*/ 195 h 276"/>
                <a:gd name="T100" fmla="*/ 384 w 490"/>
                <a:gd name="T101" fmla="*/ 186 h 2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276"/>
                <a:gd name="T155" fmla="*/ 490 w 490"/>
                <a:gd name="T156" fmla="*/ 276 h 2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276">
                  <a:moveTo>
                    <a:pt x="384" y="186"/>
                  </a:moveTo>
                  <a:cubicBezTo>
                    <a:pt x="389" y="181"/>
                    <a:pt x="393" y="175"/>
                    <a:pt x="393" y="172"/>
                  </a:cubicBezTo>
                  <a:cubicBezTo>
                    <a:pt x="393" y="169"/>
                    <a:pt x="389" y="167"/>
                    <a:pt x="385" y="166"/>
                  </a:cubicBezTo>
                  <a:cubicBezTo>
                    <a:pt x="381" y="165"/>
                    <a:pt x="380" y="162"/>
                    <a:pt x="382" y="158"/>
                  </a:cubicBezTo>
                  <a:cubicBezTo>
                    <a:pt x="385" y="155"/>
                    <a:pt x="387" y="152"/>
                    <a:pt x="387" y="152"/>
                  </a:cubicBezTo>
                  <a:cubicBezTo>
                    <a:pt x="387" y="152"/>
                    <a:pt x="387" y="152"/>
                    <a:pt x="387" y="152"/>
                  </a:cubicBezTo>
                  <a:cubicBezTo>
                    <a:pt x="387" y="152"/>
                    <a:pt x="390" y="153"/>
                    <a:pt x="394" y="153"/>
                  </a:cubicBezTo>
                  <a:cubicBezTo>
                    <a:pt x="397" y="154"/>
                    <a:pt x="402" y="154"/>
                    <a:pt x="404" y="154"/>
                  </a:cubicBezTo>
                  <a:cubicBezTo>
                    <a:pt x="407" y="153"/>
                    <a:pt x="409" y="153"/>
                    <a:pt x="409" y="153"/>
                  </a:cubicBezTo>
                  <a:cubicBezTo>
                    <a:pt x="409" y="153"/>
                    <a:pt x="409" y="153"/>
                    <a:pt x="408" y="152"/>
                  </a:cubicBezTo>
                  <a:cubicBezTo>
                    <a:pt x="407" y="150"/>
                    <a:pt x="405" y="147"/>
                    <a:pt x="404" y="147"/>
                  </a:cubicBezTo>
                  <a:cubicBezTo>
                    <a:pt x="401" y="146"/>
                    <a:pt x="401" y="146"/>
                    <a:pt x="401" y="146"/>
                  </a:cubicBezTo>
                  <a:cubicBezTo>
                    <a:pt x="394" y="141"/>
                    <a:pt x="389" y="136"/>
                    <a:pt x="389" y="135"/>
                  </a:cubicBezTo>
                  <a:cubicBezTo>
                    <a:pt x="389" y="135"/>
                    <a:pt x="389" y="135"/>
                    <a:pt x="389" y="134"/>
                  </a:cubicBezTo>
                  <a:cubicBezTo>
                    <a:pt x="389" y="134"/>
                    <a:pt x="389" y="133"/>
                    <a:pt x="389" y="132"/>
                  </a:cubicBezTo>
                  <a:cubicBezTo>
                    <a:pt x="389" y="130"/>
                    <a:pt x="389" y="129"/>
                    <a:pt x="390" y="127"/>
                  </a:cubicBezTo>
                  <a:cubicBezTo>
                    <a:pt x="392" y="124"/>
                    <a:pt x="393" y="121"/>
                    <a:pt x="395" y="121"/>
                  </a:cubicBezTo>
                  <a:cubicBezTo>
                    <a:pt x="398" y="121"/>
                    <a:pt x="417" y="121"/>
                    <a:pt x="417" y="123"/>
                  </a:cubicBezTo>
                  <a:cubicBezTo>
                    <a:pt x="417" y="124"/>
                    <a:pt x="417" y="124"/>
                    <a:pt x="417" y="124"/>
                  </a:cubicBezTo>
                  <a:cubicBezTo>
                    <a:pt x="417" y="124"/>
                    <a:pt x="417" y="124"/>
                    <a:pt x="417" y="124"/>
                  </a:cubicBezTo>
                  <a:cubicBezTo>
                    <a:pt x="417" y="124"/>
                    <a:pt x="417" y="124"/>
                    <a:pt x="417" y="124"/>
                  </a:cubicBezTo>
                  <a:cubicBezTo>
                    <a:pt x="417" y="125"/>
                    <a:pt x="417" y="125"/>
                    <a:pt x="417" y="125"/>
                  </a:cubicBezTo>
                  <a:cubicBezTo>
                    <a:pt x="417" y="125"/>
                    <a:pt x="414" y="125"/>
                    <a:pt x="414" y="125"/>
                  </a:cubicBezTo>
                  <a:cubicBezTo>
                    <a:pt x="415" y="125"/>
                    <a:pt x="416" y="126"/>
                    <a:pt x="416" y="126"/>
                  </a:cubicBezTo>
                  <a:cubicBezTo>
                    <a:pt x="416" y="126"/>
                    <a:pt x="416" y="126"/>
                    <a:pt x="416" y="126"/>
                  </a:cubicBezTo>
                  <a:cubicBezTo>
                    <a:pt x="416" y="126"/>
                    <a:pt x="416" y="126"/>
                    <a:pt x="416" y="126"/>
                  </a:cubicBezTo>
                  <a:cubicBezTo>
                    <a:pt x="416" y="126"/>
                    <a:pt x="416" y="126"/>
                    <a:pt x="417" y="126"/>
                  </a:cubicBezTo>
                  <a:cubicBezTo>
                    <a:pt x="421" y="126"/>
                    <a:pt x="421" y="126"/>
                    <a:pt x="421" y="126"/>
                  </a:cubicBezTo>
                  <a:cubicBezTo>
                    <a:pt x="423" y="124"/>
                    <a:pt x="425" y="121"/>
                    <a:pt x="426" y="118"/>
                  </a:cubicBezTo>
                  <a:cubicBezTo>
                    <a:pt x="427" y="116"/>
                    <a:pt x="428" y="109"/>
                    <a:pt x="428" y="102"/>
                  </a:cubicBezTo>
                  <a:cubicBezTo>
                    <a:pt x="428" y="95"/>
                    <a:pt x="427" y="89"/>
                    <a:pt x="425" y="87"/>
                  </a:cubicBezTo>
                  <a:cubicBezTo>
                    <a:pt x="423" y="86"/>
                    <a:pt x="423" y="83"/>
                    <a:pt x="425" y="81"/>
                  </a:cubicBezTo>
                  <a:cubicBezTo>
                    <a:pt x="427" y="79"/>
                    <a:pt x="428" y="76"/>
                    <a:pt x="428" y="75"/>
                  </a:cubicBezTo>
                  <a:cubicBezTo>
                    <a:pt x="428" y="73"/>
                    <a:pt x="426" y="72"/>
                    <a:pt x="422" y="72"/>
                  </a:cubicBezTo>
                  <a:cubicBezTo>
                    <a:pt x="419" y="72"/>
                    <a:pt x="417" y="68"/>
                    <a:pt x="417" y="63"/>
                  </a:cubicBezTo>
                  <a:cubicBezTo>
                    <a:pt x="417" y="58"/>
                    <a:pt x="422" y="51"/>
                    <a:pt x="429" y="49"/>
                  </a:cubicBezTo>
                  <a:cubicBezTo>
                    <a:pt x="436" y="46"/>
                    <a:pt x="443" y="43"/>
                    <a:pt x="446" y="42"/>
                  </a:cubicBezTo>
                  <a:cubicBezTo>
                    <a:pt x="446" y="42"/>
                    <a:pt x="446" y="42"/>
                    <a:pt x="450" y="40"/>
                  </a:cubicBezTo>
                  <a:cubicBezTo>
                    <a:pt x="455" y="38"/>
                    <a:pt x="462" y="35"/>
                    <a:pt x="463" y="34"/>
                  </a:cubicBezTo>
                  <a:cubicBezTo>
                    <a:pt x="466" y="33"/>
                    <a:pt x="478" y="30"/>
                    <a:pt x="485" y="27"/>
                  </a:cubicBezTo>
                  <a:cubicBezTo>
                    <a:pt x="489" y="25"/>
                    <a:pt x="489" y="25"/>
                    <a:pt x="489" y="25"/>
                  </a:cubicBezTo>
                  <a:cubicBezTo>
                    <a:pt x="490" y="19"/>
                    <a:pt x="485" y="15"/>
                    <a:pt x="477" y="15"/>
                  </a:cubicBezTo>
                  <a:cubicBezTo>
                    <a:pt x="470" y="15"/>
                    <a:pt x="453" y="15"/>
                    <a:pt x="440" y="15"/>
                  </a:cubicBezTo>
                  <a:cubicBezTo>
                    <a:pt x="440" y="15"/>
                    <a:pt x="440" y="15"/>
                    <a:pt x="437" y="17"/>
                  </a:cubicBezTo>
                  <a:cubicBezTo>
                    <a:pt x="434" y="20"/>
                    <a:pt x="435" y="20"/>
                    <a:pt x="435" y="20"/>
                  </a:cubicBezTo>
                  <a:cubicBezTo>
                    <a:pt x="424" y="23"/>
                    <a:pt x="411" y="28"/>
                    <a:pt x="399" y="30"/>
                  </a:cubicBezTo>
                  <a:cubicBezTo>
                    <a:pt x="399" y="30"/>
                    <a:pt x="399" y="30"/>
                    <a:pt x="399" y="28"/>
                  </a:cubicBezTo>
                  <a:cubicBezTo>
                    <a:pt x="399" y="28"/>
                    <a:pt x="399" y="28"/>
                    <a:pt x="399" y="28"/>
                  </a:cubicBezTo>
                  <a:cubicBezTo>
                    <a:pt x="399" y="28"/>
                    <a:pt x="399" y="28"/>
                    <a:pt x="399" y="28"/>
                  </a:cubicBezTo>
                  <a:cubicBezTo>
                    <a:pt x="399" y="28"/>
                    <a:pt x="399" y="28"/>
                    <a:pt x="399" y="28"/>
                  </a:cubicBezTo>
                  <a:cubicBezTo>
                    <a:pt x="399" y="28"/>
                    <a:pt x="399" y="28"/>
                    <a:pt x="399" y="28"/>
                  </a:cubicBezTo>
                  <a:cubicBezTo>
                    <a:pt x="399" y="27"/>
                    <a:pt x="399" y="27"/>
                    <a:pt x="399" y="27"/>
                  </a:cubicBezTo>
                  <a:cubicBezTo>
                    <a:pt x="399" y="27"/>
                    <a:pt x="399" y="27"/>
                    <a:pt x="399" y="27"/>
                  </a:cubicBezTo>
                  <a:cubicBezTo>
                    <a:pt x="399" y="27"/>
                    <a:pt x="399" y="27"/>
                    <a:pt x="399" y="27"/>
                  </a:cubicBezTo>
                  <a:cubicBezTo>
                    <a:pt x="399" y="25"/>
                    <a:pt x="399" y="25"/>
                    <a:pt x="399" y="25"/>
                  </a:cubicBezTo>
                  <a:cubicBezTo>
                    <a:pt x="403" y="16"/>
                    <a:pt x="405" y="7"/>
                    <a:pt x="404" y="6"/>
                  </a:cubicBezTo>
                  <a:cubicBezTo>
                    <a:pt x="403" y="5"/>
                    <a:pt x="402" y="4"/>
                    <a:pt x="402" y="4"/>
                  </a:cubicBezTo>
                  <a:cubicBezTo>
                    <a:pt x="402" y="3"/>
                    <a:pt x="398" y="3"/>
                    <a:pt x="393" y="2"/>
                  </a:cubicBezTo>
                  <a:cubicBezTo>
                    <a:pt x="389" y="1"/>
                    <a:pt x="376" y="0"/>
                    <a:pt x="366" y="0"/>
                  </a:cubicBezTo>
                  <a:cubicBezTo>
                    <a:pt x="355" y="0"/>
                    <a:pt x="345" y="3"/>
                    <a:pt x="344" y="6"/>
                  </a:cubicBezTo>
                  <a:cubicBezTo>
                    <a:pt x="342" y="9"/>
                    <a:pt x="339" y="9"/>
                    <a:pt x="337" y="6"/>
                  </a:cubicBezTo>
                  <a:cubicBezTo>
                    <a:pt x="335" y="3"/>
                    <a:pt x="331" y="0"/>
                    <a:pt x="328" y="0"/>
                  </a:cubicBezTo>
                  <a:cubicBezTo>
                    <a:pt x="325" y="0"/>
                    <a:pt x="322" y="3"/>
                    <a:pt x="320" y="7"/>
                  </a:cubicBezTo>
                  <a:cubicBezTo>
                    <a:pt x="318" y="10"/>
                    <a:pt x="312" y="12"/>
                    <a:pt x="306" y="11"/>
                  </a:cubicBezTo>
                  <a:cubicBezTo>
                    <a:pt x="301" y="11"/>
                    <a:pt x="293" y="10"/>
                    <a:pt x="289" y="10"/>
                  </a:cubicBezTo>
                  <a:cubicBezTo>
                    <a:pt x="249" y="10"/>
                    <a:pt x="249" y="10"/>
                    <a:pt x="249" y="10"/>
                  </a:cubicBezTo>
                  <a:cubicBezTo>
                    <a:pt x="231" y="10"/>
                    <a:pt x="216" y="12"/>
                    <a:pt x="214" y="14"/>
                  </a:cubicBezTo>
                  <a:cubicBezTo>
                    <a:pt x="213" y="16"/>
                    <a:pt x="207" y="18"/>
                    <a:pt x="202" y="17"/>
                  </a:cubicBezTo>
                  <a:cubicBezTo>
                    <a:pt x="197" y="16"/>
                    <a:pt x="186" y="16"/>
                    <a:pt x="180" y="16"/>
                  </a:cubicBezTo>
                  <a:cubicBezTo>
                    <a:pt x="180" y="16"/>
                    <a:pt x="180" y="16"/>
                    <a:pt x="180" y="20"/>
                  </a:cubicBezTo>
                  <a:cubicBezTo>
                    <a:pt x="180" y="24"/>
                    <a:pt x="180" y="24"/>
                    <a:pt x="180" y="24"/>
                  </a:cubicBezTo>
                  <a:cubicBezTo>
                    <a:pt x="180" y="26"/>
                    <a:pt x="176" y="29"/>
                    <a:pt x="172" y="29"/>
                  </a:cubicBezTo>
                  <a:cubicBezTo>
                    <a:pt x="167" y="29"/>
                    <a:pt x="163" y="27"/>
                    <a:pt x="161" y="24"/>
                  </a:cubicBezTo>
                  <a:cubicBezTo>
                    <a:pt x="160" y="22"/>
                    <a:pt x="159" y="20"/>
                    <a:pt x="158" y="19"/>
                  </a:cubicBezTo>
                  <a:cubicBezTo>
                    <a:pt x="157" y="19"/>
                    <a:pt x="153" y="17"/>
                    <a:pt x="149" y="15"/>
                  </a:cubicBezTo>
                  <a:cubicBezTo>
                    <a:pt x="145" y="14"/>
                    <a:pt x="133" y="13"/>
                    <a:pt x="124" y="13"/>
                  </a:cubicBezTo>
                  <a:cubicBezTo>
                    <a:pt x="115" y="14"/>
                    <a:pt x="105" y="17"/>
                    <a:pt x="103" y="20"/>
                  </a:cubicBezTo>
                  <a:cubicBezTo>
                    <a:pt x="101" y="24"/>
                    <a:pt x="99" y="28"/>
                    <a:pt x="98" y="29"/>
                  </a:cubicBezTo>
                  <a:cubicBezTo>
                    <a:pt x="97" y="30"/>
                    <a:pt x="96" y="31"/>
                    <a:pt x="95" y="31"/>
                  </a:cubicBezTo>
                  <a:cubicBezTo>
                    <a:pt x="95" y="32"/>
                    <a:pt x="90" y="32"/>
                    <a:pt x="85" y="33"/>
                  </a:cubicBezTo>
                  <a:cubicBezTo>
                    <a:pt x="79" y="33"/>
                    <a:pt x="73" y="34"/>
                    <a:pt x="71" y="34"/>
                  </a:cubicBezTo>
                  <a:cubicBezTo>
                    <a:pt x="69" y="34"/>
                    <a:pt x="63" y="33"/>
                    <a:pt x="59" y="33"/>
                  </a:cubicBezTo>
                  <a:cubicBezTo>
                    <a:pt x="54" y="32"/>
                    <a:pt x="49" y="32"/>
                    <a:pt x="46" y="32"/>
                  </a:cubicBezTo>
                  <a:cubicBezTo>
                    <a:pt x="43" y="33"/>
                    <a:pt x="40" y="34"/>
                    <a:pt x="40" y="34"/>
                  </a:cubicBezTo>
                  <a:cubicBezTo>
                    <a:pt x="40" y="34"/>
                    <a:pt x="40" y="34"/>
                    <a:pt x="41" y="34"/>
                  </a:cubicBezTo>
                  <a:cubicBezTo>
                    <a:pt x="47" y="34"/>
                    <a:pt x="55" y="38"/>
                    <a:pt x="61" y="38"/>
                  </a:cubicBezTo>
                  <a:cubicBezTo>
                    <a:pt x="66" y="38"/>
                    <a:pt x="66" y="38"/>
                    <a:pt x="66" y="38"/>
                  </a:cubicBezTo>
                  <a:cubicBezTo>
                    <a:pt x="68" y="38"/>
                    <a:pt x="68" y="43"/>
                    <a:pt x="68" y="43"/>
                  </a:cubicBezTo>
                  <a:cubicBezTo>
                    <a:pt x="68" y="43"/>
                    <a:pt x="68" y="43"/>
                    <a:pt x="68" y="43"/>
                  </a:cubicBezTo>
                  <a:cubicBezTo>
                    <a:pt x="68" y="43"/>
                    <a:pt x="69" y="43"/>
                    <a:pt x="69" y="43"/>
                  </a:cubicBezTo>
                  <a:cubicBezTo>
                    <a:pt x="69" y="43"/>
                    <a:pt x="69" y="44"/>
                    <a:pt x="69" y="44"/>
                  </a:cubicBezTo>
                  <a:cubicBezTo>
                    <a:pt x="69" y="44"/>
                    <a:pt x="69" y="44"/>
                    <a:pt x="69" y="44"/>
                  </a:cubicBezTo>
                  <a:cubicBezTo>
                    <a:pt x="69" y="44"/>
                    <a:pt x="70" y="44"/>
                    <a:pt x="70" y="44"/>
                  </a:cubicBezTo>
                  <a:cubicBezTo>
                    <a:pt x="70" y="44"/>
                    <a:pt x="69" y="45"/>
                    <a:pt x="68" y="47"/>
                  </a:cubicBezTo>
                  <a:cubicBezTo>
                    <a:pt x="67" y="49"/>
                    <a:pt x="66" y="50"/>
                    <a:pt x="66" y="50"/>
                  </a:cubicBezTo>
                  <a:cubicBezTo>
                    <a:pt x="66" y="50"/>
                    <a:pt x="64" y="52"/>
                    <a:pt x="62" y="56"/>
                  </a:cubicBezTo>
                  <a:cubicBezTo>
                    <a:pt x="59" y="59"/>
                    <a:pt x="51" y="62"/>
                    <a:pt x="44" y="62"/>
                  </a:cubicBezTo>
                  <a:cubicBezTo>
                    <a:pt x="37" y="62"/>
                    <a:pt x="28" y="61"/>
                    <a:pt x="23" y="59"/>
                  </a:cubicBezTo>
                  <a:cubicBezTo>
                    <a:pt x="19" y="57"/>
                    <a:pt x="15" y="57"/>
                    <a:pt x="15" y="58"/>
                  </a:cubicBezTo>
                  <a:cubicBezTo>
                    <a:pt x="15" y="59"/>
                    <a:pt x="8" y="62"/>
                    <a:pt x="0" y="67"/>
                  </a:cubicBezTo>
                  <a:cubicBezTo>
                    <a:pt x="0" y="67"/>
                    <a:pt x="0" y="67"/>
                    <a:pt x="6" y="67"/>
                  </a:cubicBezTo>
                  <a:cubicBezTo>
                    <a:pt x="13" y="67"/>
                    <a:pt x="20" y="66"/>
                    <a:pt x="24" y="67"/>
                  </a:cubicBezTo>
                  <a:cubicBezTo>
                    <a:pt x="24" y="67"/>
                    <a:pt x="25" y="67"/>
                    <a:pt x="25" y="67"/>
                  </a:cubicBezTo>
                  <a:cubicBezTo>
                    <a:pt x="30" y="69"/>
                    <a:pt x="30" y="68"/>
                    <a:pt x="30" y="68"/>
                  </a:cubicBezTo>
                  <a:cubicBezTo>
                    <a:pt x="38" y="73"/>
                    <a:pt x="44" y="77"/>
                    <a:pt x="44" y="77"/>
                  </a:cubicBezTo>
                  <a:cubicBezTo>
                    <a:pt x="44" y="77"/>
                    <a:pt x="43" y="78"/>
                    <a:pt x="41" y="79"/>
                  </a:cubicBezTo>
                  <a:cubicBezTo>
                    <a:pt x="39" y="80"/>
                    <a:pt x="36" y="81"/>
                    <a:pt x="35" y="82"/>
                  </a:cubicBezTo>
                  <a:cubicBezTo>
                    <a:pt x="34" y="83"/>
                    <a:pt x="32" y="84"/>
                    <a:pt x="31" y="85"/>
                  </a:cubicBezTo>
                  <a:cubicBezTo>
                    <a:pt x="31" y="86"/>
                    <a:pt x="32" y="88"/>
                    <a:pt x="35" y="89"/>
                  </a:cubicBezTo>
                  <a:cubicBezTo>
                    <a:pt x="37" y="90"/>
                    <a:pt x="39" y="92"/>
                    <a:pt x="40" y="93"/>
                  </a:cubicBezTo>
                  <a:cubicBezTo>
                    <a:pt x="40" y="94"/>
                    <a:pt x="56" y="95"/>
                    <a:pt x="75" y="95"/>
                  </a:cubicBezTo>
                  <a:cubicBezTo>
                    <a:pt x="93" y="95"/>
                    <a:pt x="121" y="107"/>
                    <a:pt x="135" y="122"/>
                  </a:cubicBezTo>
                  <a:cubicBezTo>
                    <a:pt x="150" y="137"/>
                    <a:pt x="162" y="153"/>
                    <a:pt x="162" y="158"/>
                  </a:cubicBezTo>
                  <a:cubicBezTo>
                    <a:pt x="162" y="163"/>
                    <a:pt x="161" y="167"/>
                    <a:pt x="160" y="167"/>
                  </a:cubicBezTo>
                  <a:cubicBezTo>
                    <a:pt x="159" y="167"/>
                    <a:pt x="160" y="169"/>
                    <a:pt x="162" y="171"/>
                  </a:cubicBezTo>
                  <a:cubicBezTo>
                    <a:pt x="163" y="174"/>
                    <a:pt x="167" y="176"/>
                    <a:pt x="169" y="176"/>
                  </a:cubicBezTo>
                  <a:cubicBezTo>
                    <a:pt x="172" y="176"/>
                    <a:pt x="174" y="178"/>
                    <a:pt x="174" y="180"/>
                  </a:cubicBezTo>
                  <a:cubicBezTo>
                    <a:pt x="174" y="182"/>
                    <a:pt x="172" y="186"/>
                    <a:pt x="169" y="189"/>
                  </a:cubicBezTo>
                  <a:cubicBezTo>
                    <a:pt x="166" y="192"/>
                    <a:pt x="163" y="194"/>
                    <a:pt x="163" y="194"/>
                  </a:cubicBezTo>
                  <a:cubicBezTo>
                    <a:pt x="163" y="195"/>
                    <a:pt x="163" y="196"/>
                    <a:pt x="163" y="197"/>
                  </a:cubicBezTo>
                  <a:cubicBezTo>
                    <a:pt x="163" y="198"/>
                    <a:pt x="162" y="199"/>
                    <a:pt x="162" y="199"/>
                  </a:cubicBezTo>
                  <a:cubicBezTo>
                    <a:pt x="162" y="200"/>
                    <a:pt x="162" y="200"/>
                    <a:pt x="162" y="200"/>
                  </a:cubicBezTo>
                  <a:cubicBezTo>
                    <a:pt x="162" y="200"/>
                    <a:pt x="162" y="200"/>
                    <a:pt x="162" y="200"/>
                  </a:cubicBezTo>
                  <a:cubicBezTo>
                    <a:pt x="162" y="200"/>
                    <a:pt x="164" y="200"/>
                    <a:pt x="166" y="200"/>
                  </a:cubicBezTo>
                  <a:cubicBezTo>
                    <a:pt x="169" y="200"/>
                    <a:pt x="172" y="203"/>
                    <a:pt x="173" y="206"/>
                  </a:cubicBezTo>
                  <a:cubicBezTo>
                    <a:pt x="174" y="209"/>
                    <a:pt x="175" y="212"/>
                    <a:pt x="175" y="212"/>
                  </a:cubicBezTo>
                  <a:cubicBezTo>
                    <a:pt x="175" y="212"/>
                    <a:pt x="175" y="212"/>
                    <a:pt x="175" y="213"/>
                  </a:cubicBezTo>
                  <a:cubicBezTo>
                    <a:pt x="175" y="213"/>
                    <a:pt x="175" y="213"/>
                    <a:pt x="175" y="213"/>
                  </a:cubicBezTo>
                  <a:cubicBezTo>
                    <a:pt x="175" y="214"/>
                    <a:pt x="175" y="214"/>
                    <a:pt x="175" y="214"/>
                  </a:cubicBezTo>
                  <a:cubicBezTo>
                    <a:pt x="175" y="214"/>
                    <a:pt x="174" y="216"/>
                    <a:pt x="173" y="219"/>
                  </a:cubicBezTo>
                  <a:cubicBezTo>
                    <a:pt x="172" y="223"/>
                    <a:pt x="172" y="226"/>
                    <a:pt x="173" y="227"/>
                  </a:cubicBezTo>
                  <a:cubicBezTo>
                    <a:pt x="174" y="228"/>
                    <a:pt x="177" y="228"/>
                    <a:pt x="180" y="228"/>
                  </a:cubicBezTo>
                  <a:cubicBezTo>
                    <a:pt x="184" y="228"/>
                    <a:pt x="186" y="234"/>
                    <a:pt x="186" y="241"/>
                  </a:cubicBezTo>
                  <a:cubicBezTo>
                    <a:pt x="186" y="247"/>
                    <a:pt x="189" y="256"/>
                    <a:pt x="192" y="259"/>
                  </a:cubicBezTo>
                  <a:cubicBezTo>
                    <a:pt x="195" y="262"/>
                    <a:pt x="202" y="265"/>
                    <a:pt x="207" y="266"/>
                  </a:cubicBezTo>
                  <a:cubicBezTo>
                    <a:pt x="212" y="267"/>
                    <a:pt x="216" y="270"/>
                    <a:pt x="216" y="272"/>
                  </a:cubicBezTo>
                  <a:cubicBezTo>
                    <a:pt x="216" y="274"/>
                    <a:pt x="219" y="276"/>
                    <a:pt x="224" y="276"/>
                  </a:cubicBezTo>
                  <a:cubicBezTo>
                    <a:pt x="228" y="276"/>
                    <a:pt x="233" y="275"/>
                    <a:pt x="234" y="273"/>
                  </a:cubicBezTo>
                  <a:cubicBezTo>
                    <a:pt x="235" y="272"/>
                    <a:pt x="238" y="266"/>
                    <a:pt x="241" y="261"/>
                  </a:cubicBezTo>
                  <a:cubicBezTo>
                    <a:pt x="244" y="255"/>
                    <a:pt x="250" y="249"/>
                    <a:pt x="253" y="247"/>
                  </a:cubicBezTo>
                  <a:cubicBezTo>
                    <a:pt x="256" y="245"/>
                    <a:pt x="260" y="240"/>
                    <a:pt x="262" y="236"/>
                  </a:cubicBezTo>
                  <a:cubicBezTo>
                    <a:pt x="265" y="232"/>
                    <a:pt x="268" y="226"/>
                    <a:pt x="269" y="222"/>
                  </a:cubicBezTo>
                  <a:cubicBezTo>
                    <a:pt x="270" y="218"/>
                    <a:pt x="272" y="214"/>
                    <a:pt x="273" y="214"/>
                  </a:cubicBezTo>
                  <a:cubicBezTo>
                    <a:pt x="274" y="214"/>
                    <a:pt x="280" y="213"/>
                    <a:pt x="280" y="213"/>
                  </a:cubicBezTo>
                  <a:cubicBezTo>
                    <a:pt x="280" y="213"/>
                    <a:pt x="291" y="209"/>
                    <a:pt x="304" y="209"/>
                  </a:cubicBezTo>
                  <a:cubicBezTo>
                    <a:pt x="304" y="209"/>
                    <a:pt x="304" y="209"/>
                    <a:pt x="308" y="209"/>
                  </a:cubicBezTo>
                  <a:cubicBezTo>
                    <a:pt x="315" y="209"/>
                    <a:pt x="315" y="209"/>
                    <a:pt x="315" y="209"/>
                  </a:cubicBezTo>
                  <a:cubicBezTo>
                    <a:pt x="319" y="205"/>
                    <a:pt x="326" y="195"/>
                    <a:pt x="332" y="195"/>
                  </a:cubicBezTo>
                  <a:cubicBezTo>
                    <a:pt x="332" y="195"/>
                    <a:pt x="332" y="195"/>
                    <a:pt x="338" y="195"/>
                  </a:cubicBezTo>
                  <a:cubicBezTo>
                    <a:pt x="344" y="195"/>
                    <a:pt x="344" y="195"/>
                    <a:pt x="344" y="195"/>
                  </a:cubicBezTo>
                  <a:cubicBezTo>
                    <a:pt x="351" y="190"/>
                    <a:pt x="361" y="186"/>
                    <a:pt x="366" y="186"/>
                  </a:cubicBezTo>
                  <a:cubicBezTo>
                    <a:pt x="366" y="186"/>
                    <a:pt x="366" y="186"/>
                    <a:pt x="375" y="186"/>
                  </a:cubicBezTo>
                  <a:cubicBezTo>
                    <a:pt x="384" y="186"/>
                    <a:pt x="384" y="186"/>
                    <a:pt x="384" y="186"/>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50" name="Freeform 37"/>
            <p:cNvSpPr>
              <a:spLocks noChangeArrowheads="1"/>
            </p:cNvSpPr>
            <p:nvPr/>
          </p:nvSpPr>
          <p:spPr bwMode="auto">
            <a:xfrm>
              <a:off x="2479675" y="2179638"/>
              <a:ext cx="4763" cy="4763"/>
            </a:xfrm>
            <a:custGeom>
              <a:avLst/>
              <a:gdLst>
                <a:gd name="T0" fmla="*/ 2 w 2"/>
                <a:gd name="T1" fmla="*/ 2 h 2"/>
                <a:gd name="T2" fmla="*/ 1 w 2"/>
                <a:gd name="T3" fmla="*/ 0 h 2"/>
                <a:gd name="T4" fmla="*/ 0 w 2"/>
                <a:gd name="T5" fmla="*/ 1 h 2"/>
                <a:gd name="T6" fmla="*/ 2 w 2"/>
                <a:gd name="T7" fmla="*/ 2 h 2"/>
                <a:gd name="T8" fmla="*/ 2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2"/>
                  </a:moveTo>
                  <a:cubicBezTo>
                    <a:pt x="2" y="1"/>
                    <a:pt x="2" y="0"/>
                    <a:pt x="1" y="0"/>
                  </a:cubicBezTo>
                  <a:cubicBezTo>
                    <a:pt x="0" y="0"/>
                    <a:pt x="0" y="1"/>
                    <a:pt x="0" y="1"/>
                  </a:cubicBezTo>
                  <a:cubicBezTo>
                    <a:pt x="1" y="1"/>
                    <a:pt x="1" y="2"/>
                    <a:pt x="2"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51" name="Freeform 38"/>
            <p:cNvSpPr>
              <a:spLocks noChangeArrowheads="1"/>
            </p:cNvSpPr>
            <p:nvPr/>
          </p:nvSpPr>
          <p:spPr bwMode="auto">
            <a:xfrm>
              <a:off x="3395663" y="639763"/>
              <a:ext cx="228600" cy="80963"/>
            </a:xfrm>
            <a:custGeom>
              <a:avLst/>
              <a:gdLst>
                <a:gd name="T0" fmla="*/ 43 w 86"/>
                <a:gd name="T1" fmla="*/ 23 h 30"/>
                <a:gd name="T2" fmla="*/ 43 w 86"/>
                <a:gd name="T3" fmla="*/ 22 h 30"/>
                <a:gd name="T4" fmla="*/ 43 w 86"/>
                <a:gd name="T5" fmla="*/ 22 h 30"/>
                <a:gd name="T6" fmla="*/ 43 w 86"/>
                <a:gd name="T7" fmla="*/ 22 h 30"/>
                <a:gd name="T8" fmla="*/ 43 w 86"/>
                <a:gd name="T9" fmla="*/ 22 h 30"/>
                <a:gd name="T10" fmla="*/ 43 w 86"/>
                <a:gd name="T11" fmla="*/ 22 h 30"/>
                <a:gd name="T12" fmla="*/ 56 w 86"/>
                <a:gd name="T13" fmla="*/ 23 h 30"/>
                <a:gd name="T14" fmla="*/ 58 w 86"/>
                <a:gd name="T15" fmla="*/ 23 h 30"/>
                <a:gd name="T16" fmla="*/ 69 w 86"/>
                <a:gd name="T17" fmla="*/ 25 h 30"/>
                <a:gd name="T18" fmla="*/ 70 w 86"/>
                <a:gd name="T19" fmla="*/ 25 h 30"/>
                <a:gd name="T20" fmla="*/ 72 w 86"/>
                <a:gd name="T21" fmla="*/ 19 h 30"/>
                <a:gd name="T22" fmla="*/ 79 w 86"/>
                <a:gd name="T23" fmla="*/ 10 h 30"/>
                <a:gd name="T24" fmla="*/ 86 w 86"/>
                <a:gd name="T25" fmla="*/ 8 h 30"/>
                <a:gd name="T26" fmla="*/ 85 w 86"/>
                <a:gd name="T27" fmla="*/ 7 h 30"/>
                <a:gd name="T28" fmla="*/ 83 w 86"/>
                <a:gd name="T29" fmla="*/ 6 h 30"/>
                <a:gd name="T30" fmla="*/ 82 w 86"/>
                <a:gd name="T31" fmla="*/ 6 h 30"/>
                <a:gd name="T32" fmla="*/ 82 w 86"/>
                <a:gd name="T33" fmla="*/ 6 h 30"/>
                <a:gd name="T34" fmla="*/ 80 w 86"/>
                <a:gd name="T35" fmla="*/ 5 h 30"/>
                <a:gd name="T36" fmla="*/ 79 w 86"/>
                <a:gd name="T37" fmla="*/ 3 h 30"/>
                <a:gd name="T38" fmla="*/ 79 w 86"/>
                <a:gd name="T39" fmla="*/ 3 h 30"/>
                <a:gd name="T40" fmla="*/ 70 w 86"/>
                <a:gd name="T41" fmla="*/ 1 h 30"/>
                <a:gd name="T42" fmla="*/ 55 w 86"/>
                <a:gd name="T43" fmla="*/ 3 h 30"/>
                <a:gd name="T44" fmla="*/ 53 w 86"/>
                <a:gd name="T45" fmla="*/ 3 h 30"/>
                <a:gd name="T46" fmla="*/ 42 w 86"/>
                <a:gd name="T47" fmla="*/ 3 h 30"/>
                <a:gd name="T48" fmla="*/ 31 w 86"/>
                <a:gd name="T49" fmla="*/ 5 h 30"/>
                <a:gd name="T50" fmla="*/ 21 w 86"/>
                <a:gd name="T51" fmla="*/ 7 h 30"/>
                <a:gd name="T52" fmla="*/ 14 w 86"/>
                <a:gd name="T53" fmla="*/ 4 h 30"/>
                <a:gd name="T54" fmla="*/ 10 w 86"/>
                <a:gd name="T55" fmla="*/ 0 h 30"/>
                <a:gd name="T56" fmla="*/ 8 w 86"/>
                <a:gd name="T57" fmla="*/ 0 h 30"/>
                <a:gd name="T58" fmla="*/ 0 w 86"/>
                <a:gd name="T59" fmla="*/ 7 h 30"/>
                <a:gd name="T60" fmla="*/ 0 w 86"/>
                <a:gd name="T61" fmla="*/ 8 h 30"/>
                <a:gd name="T62" fmla="*/ 3 w 86"/>
                <a:gd name="T63" fmla="*/ 14 h 30"/>
                <a:gd name="T64" fmla="*/ 4 w 86"/>
                <a:gd name="T65" fmla="*/ 16 h 30"/>
                <a:gd name="T66" fmla="*/ 13 w 86"/>
                <a:gd name="T67" fmla="*/ 22 h 30"/>
                <a:gd name="T68" fmla="*/ 14 w 86"/>
                <a:gd name="T69" fmla="*/ 23 h 30"/>
                <a:gd name="T70" fmla="*/ 26 w 86"/>
                <a:gd name="T71" fmla="*/ 29 h 30"/>
                <a:gd name="T72" fmla="*/ 32 w 86"/>
                <a:gd name="T73" fmla="*/ 28 h 30"/>
                <a:gd name="T74" fmla="*/ 38 w 86"/>
                <a:gd name="T75" fmla="*/ 27 h 30"/>
                <a:gd name="T76" fmla="*/ 44 w 86"/>
                <a:gd name="T77" fmla="*/ 27 h 30"/>
                <a:gd name="T78" fmla="*/ 44 w 86"/>
                <a:gd name="T79" fmla="*/ 26 h 30"/>
                <a:gd name="T80" fmla="*/ 44 w 86"/>
                <a:gd name="T81" fmla="*/ 25 h 30"/>
                <a:gd name="T82" fmla="*/ 43 w 86"/>
                <a:gd name="T83" fmla="*/ 23 h 30"/>
                <a:gd name="T84" fmla="*/ 43 w 86"/>
                <a:gd name="T85" fmla="*/ 23 h 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
                <a:gd name="T130" fmla="*/ 0 h 30"/>
                <a:gd name="T131" fmla="*/ 86 w 86"/>
                <a:gd name="T132" fmla="*/ 30 h 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 h="30">
                  <a:moveTo>
                    <a:pt x="43" y="23"/>
                  </a:moveTo>
                  <a:cubicBezTo>
                    <a:pt x="43" y="22"/>
                    <a:pt x="43" y="22"/>
                    <a:pt x="43" y="22"/>
                  </a:cubicBezTo>
                  <a:cubicBezTo>
                    <a:pt x="43" y="22"/>
                    <a:pt x="43" y="22"/>
                    <a:pt x="43" y="22"/>
                  </a:cubicBezTo>
                  <a:cubicBezTo>
                    <a:pt x="43" y="22"/>
                    <a:pt x="43" y="22"/>
                    <a:pt x="43" y="22"/>
                  </a:cubicBezTo>
                  <a:cubicBezTo>
                    <a:pt x="43" y="22"/>
                    <a:pt x="43" y="22"/>
                    <a:pt x="43" y="22"/>
                  </a:cubicBezTo>
                  <a:cubicBezTo>
                    <a:pt x="43" y="22"/>
                    <a:pt x="43" y="22"/>
                    <a:pt x="43" y="22"/>
                  </a:cubicBezTo>
                  <a:cubicBezTo>
                    <a:pt x="44" y="22"/>
                    <a:pt x="49" y="22"/>
                    <a:pt x="56" y="23"/>
                  </a:cubicBezTo>
                  <a:cubicBezTo>
                    <a:pt x="56" y="23"/>
                    <a:pt x="56" y="23"/>
                    <a:pt x="58" y="23"/>
                  </a:cubicBezTo>
                  <a:cubicBezTo>
                    <a:pt x="59" y="23"/>
                    <a:pt x="65" y="24"/>
                    <a:pt x="69" y="25"/>
                  </a:cubicBezTo>
                  <a:cubicBezTo>
                    <a:pt x="70" y="25"/>
                    <a:pt x="70" y="25"/>
                    <a:pt x="70" y="25"/>
                  </a:cubicBezTo>
                  <a:cubicBezTo>
                    <a:pt x="71" y="25"/>
                    <a:pt x="72" y="22"/>
                    <a:pt x="72" y="19"/>
                  </a:cubicBezTo>
                  <a:cubicBezTo>
                    <a:pt x="72" y="16"/>
                    <a:pt x="75" y="12"/>
                    <a:pt x="79" y="10"/>
                  </a:cubicBezTo>
                  <a:cubicBezTo>
                    <a:pt x="83" y="9"/>
                    <a:pt x="86" y="8"/>
                    <a:pt x="86" y="8"/>
                  </a:cubicBezTo>
                  <a:cubicBezTo>
                    <a:pt x="86" y="8"/>
                    <a:pt x="85" y="7"/>
                    <a:pt x="85" y="7"/>
                  </a:cubicBezTo>
                  <a:cubicBezTo>
                    <a:pt x="85" y="7"/>
                    <a:pt x="83" y="6"/>
                    <a:pt x="83" y="6"/>
                  </a:cubicBezTo>
                  <a:cubicBezTo>
                    <a:pt x="83" y="6"/>
                    <a:pt x="83" y="6"/>
                    <a:pt x="82" y="6"/>
                  </a:cubicBezTo>
                  <a:cubicBezTo>
                    <a:pt x="82" y="6"/>
                    <a:pt x="82" y="6"/>
                    <a:pt x="82" y="6"/>
                  </a:cubicBezTo>
                  <a:cubicBezTo>
                    <a:pt x="81" y="6"/>
                    <a:pt x="81" y="5"/>
                    <a:pt x="80" y="5"/>
                  </a:cubicBezTo>
                  <a:cubicBezTo>
                    <a:pt x="80" y="4"/>
                    <a:pt x="79" y="3"/>
                    <a:pt x="79" y="3"/>
                  </a:cubicBezTo>
                  <a:cubicBezTo>
                    <a:pt x="79" y="3"/>
                    <a:pt x="79" y="3"/>
                    <a:pt x="79" y="3"/>
                  </a:cubicBezTo>
                  <a:cubicBezTo>
                    <a:pt x="77" y="3"/>
                    <a:pt x="71" y="0"/>
                    <a:pt x="70" y="1"/>
                  </a:cubicBezTo>
                  <a:cubicBezTo>
                    <a:pt x="69" y="2"/>
                    <a:pt x="59" y="3"/>
                    <a:pt x="55" y="3"/>
                  </a:cubicBezTo>
                  <a:cubicBezTo>
                    <a:pt x="53" y="3"/>
                    <a:pt x="53" y="3"/>
                    <a:pt x="53" y="3"/>
                  </a:cubicBezTo>
                  <a:cubicBezTo>
                    <a:pt x="52" y="3"/>
                    <a:pt x="47" y="3"/>
                    <a:pt x="42" y="3"/>
                  </a:cubicBezTo>
                  <a:cubicBezTo>
                    <a:pt x="36" y="3"/>
                    <a:pt x="31" y="4"/>
                    <a:pt x="31" y="5"/>
                  </a:cubicBezTo>
                  <a:cubicBezTo>
                    <a:pt x="30" y="6"/>
                    <a:pt x="24" y="7"/>
                    <a:pt x="21" y="7"/>
                  </a:cubicBezTo>
                  <a:cubicBezTo>
                    <a:pt x="18" y="7"/>
                    <a:pt x="15" y="6"/>
                    <a:pt x="14" y="4"/>
                  </a:cubicBezTo>
                  <a:cubicBezTo>
                    <a:pt x="14" y="2"/>
                    <a:pt x="12" y="1"/>
                    <a:pt x="10" y="0"/>
                  </a:cubicBezTo>
                  <a:cubicBezTo>
                    <a:pt x="10" y="0"/>
                    <a:pt x="10" y="0"/>
                    <a:pt x="8" y="0"/>
                  </a:cubicBezTo>
                  <a:cubicBezTo>
                    <a:pt x="5" y="1"/>
                    <a:pt x="2" y="5"/>
                    <a:pt x="0" y="7"/>
                  </a:cubicBezTo>
                  <a:cubicBezTo>
                    <a:pt x="0" y="8"/>
                    <a:pt x="0" y="8"/>
                    <a:pt x="0" y="8"/>
                  </a:cubicBezTo>
                  <a:cubicBezTo>
                    <a:pt x="0" y="8"/>
                    <a:pt x="1" y="11"/>
                    <a:pt x="3" y="14"/>
                  </a:cubicBezTo>
                  <a:cubicBezTo>
                    <a:pt x="3" y="14"/>
                    <a:pt x="3" y="14"/>
                    <a:pt x="4" y="16"/>
                  </a:cubicBezTo>
                  <a:cubicBezTo>
                    <a:pt x="5" y="18"/>
                    <a:pt x="12" y="21"/>
                    <a:pt x="13" y="22"/>
                  </a:cubicBezTo>
                  <a:cubicBezTo>
                    <a:pt x="14" y="23"/>
                    <a:pt x="14" y="23"/>
                    <a:pt x="14" y="23"/>
                  </a:cubicBezTo>
                  <a:cubicBezTo>
                    <a:pt x="18" y="27"/>
                    <a:pt x="23" y="30"/>
                    <a:pt x="26" y="29"/>
                  </a:cubicBezTo>
                  <a:cubicBezTo>
                    <a:pt x="29" y="28"/>
                    <a:pt x="32" y="28"/>
                    <a:pt x="32" y="28"/>
                  </a:cubicBezTo>
                  <a:cubicBezTo>
                    <a:pt x="32" y="28"/>
                    <a:pt x="35" y="28"/>
                    <a:pt x="38" y="27"/>
                  </a:cubicBezTo>
                  <a:cubicBezTo>
                    <a:pt x="41" y="27"/>
                    <a:pt x="44" y="27"/>
                    <a:pt x="44" y="27"/>
                  </a:cubicBezTo>
                  <a:cubicBezTo>
                    <a:pt x="44" y="27"/>
                    <a:pt x="44" y="27"/>
                    <a:pt x="44" y="26"/>
                  </a:cubicBezTo>
                  <a:cubicBezTo>
                    <a:pt x="44" y="25"/>
                    <a:pt x="44" y="25"/>
                    <a:pt x="44" y="25"/>
                  </a:cubicBezTo>
                  <a:cubicBezTo>
                    <a:pt x="44" y="24"/>
                    <a:pt x="43" y="23"/>
                    <a:pt x="43" y="23"/>
                  </a:cubicBezTo>
                  <a:cubicBezTo>
                    <a:pt x="43" y="23"/>
                    <a:pt x="43" y="23"/>
                    <a:pt x="43" y="2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52" name="Freeform 39"/>
            <p:cNvSpPr>
              <a:spLocks noChangeArrowheads="1"/>
            </p:cNvSpPr>
            <p:nvPr/>
          </p:nvSpPr>
          <p:spPr bwMode="auto">
            <a:xfrm>
              <a:off x="6875463" y="2438400"/>
              <a:ext cx="3175" cy="4763"/>
            </a:xfrm>
            <a:custGeom>
              <a:avLst/>
              <a:gdLst>
                <a:gd name="T0" fmla="*/ 1 w 1"/>
                <a:gd name="T1" fmla="*/ 0 h 2"/>
                <a:gd name="T2" fmla="*/ 0 w 1"/>
                <a:gd name="T3" fmla="*/ 0 h 2"/>
                <a:gd name="T4" fmla="*/ 1 w 1"/>
                <a:gd name="T5" fmla="*/ 0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0"/>
                  </a:moveTo>
                  <a:cubicBezTo>
                    <a:pt x="0" y="0"/>
                    <a:pt x="0" y="0"/>
                    <a:pt x="0" y="0"/>
                  </a:cubicBezTo>
                  <a:cubicBezTo>
                    <a:pt x="0" y="0"/>
                    <a:pt x="1" y="2"/>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53" name="Freeform 40"/>
            <p:cNvSpPr>
              <a:spLocks noChangeArrowheads="1"/>
            </p:cNvSpPr>
            <p:nvPr/>
          </p:nvSpPr>
          <p:spPr bwMode="auto">
            <a:xfrm>
              <a:off x="4349750" y="973138"/>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54" name="Freeform 41"/>
            <p:cNvSpPr>
              <a:spLocks noChangeArrowheads="1"/>
            </p:cNvSpPr>
            <p:nvPr/>
          </p:nvSpPr>
          <p:spPr bwMode="auto">
            <a:xfrm>
              <a:off x="4749800" y="576263"/>
              <a:ext cx="1" cy="3175"/>
            </a:xfrm>
            <a:custGeom>
              <a:avLst/>
              <a:gdLst>
                <a:gd name="T0" fmla="*/ 0 w 1"/>
                <a:gd name="T1" fmla="*/ 1 h 1"/>
                <a:gd name="T2" fmla="*/ 0 w 1"/>
                <a:gd name="T3" fmla="*/ 1 h 1"/>
                <a:gd name="T4" fmla="*/ 0 w 1"/>
                <a:gd name="T5" fmla="*/ 1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0"/>
                    <a:pt x="0" y="0"/>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55" name="Freeform 42"/>
            <p:cNvSpPr>
              <a:spLocks noChangeArrowheads="1"/>
            </p:cNvSpPr>
            <p:nvPr/>
          </p:nvSpPr>
          <p:spPr bwMode="auto">
            <a:xfrm>
              <a:off x="4652963" y="1533525"/>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56" name="Freeform 43"/>
            <p:cNvSpPr>
              <a:spLocks noChangeArrowheads="1"/>
            </p:cNvSpPr>
            <p:nvPr/>
          </p:nvSpPr>
          <p:spPr bwMode="auto">
            <a:xfrm>
              <a:off x="3509963" y="1408113"/>
              <a:ext cx="1466850" cy="1576388"/>
            </a:xfrm>
            <a:custGeom>
              <a:avLst/>
              <a:gdLst>
                <a:gd name="T0" fmla="*/ 528 w 550"/>
                <a:gd name="T1" fmla="*/ 218 h 591"/>
                <a:gd name="T2" fmla="*/ 511 w 550"/>
                <a:gd name="T3" fmla="*/ 222 h 591"/>
                <a:gd name="T4" fmla="*/ 499 w 550"/>
                <a:gd name="T5" fmla="*/ 218 h 591"/>
                <a:gd name="T6" fmla="*/ 496 w 550"/>
                <a:gd name="T7" fmla="*/ 209 h 591"/>
                <a:gd name="T8" fmla="*/ 484 w 550"/>
                <a:gd name="T9" fmla="*/ 205 h 591"/>
                <a:gd name="T10" fmla="*/ 469 w 550"/>
                <a:gd name="T11" fmla="*/ 199 h 591"/>
                <a:gd name="T12" fmla="*/ 465 w 550"/>
                <a:gd name="T13" fmla="*/ 195 h 591"/>
                <a:gd name="T14" fmla="*/ 461 w 550"/>
                <a:gd name="T15" fmla="*/ 191 h 591"/>
                <a:gd name="T16" fmla="*/ 454 w 550"/>
                <a:gd name="T17" fmla="*/ 179 h 591"/>
                <a:gd name="T18" fmla="*/ 431 w 550"/>
                <a:gd name="T19" fmla="*/ 144 h 591"/>
                <a:gd name="T20" fmla="*/ 420 w 550"/>
                <a:gd name="T21" fmla="*/ 98 h 591"/>
                <a:gd name="T22" fmla="*/ 406 w 550"/>
                <a:gd name="T23" fmla="*/ 67 h 591"/>
                <a:gd name="T24" fmla="*/ 395 w 550"/>
                <a:gd name="T25" fmla="*/ 63 h 591"/>
                <a:gd name="T26" fmla="*/ 348 w 550"/>
                <a:gd name="T27" fmla="*/ 55 h 591"/>
                <a:gd name="T28" fmla="*/ 298 w 550"/>
                <a:gd name="T29" fmla="*/ 50 h 591"/>
                <a:gd name="T30" fmla="*/ 297 w 550"/>
                <a:gd name="T31" fmla="*/ 59 h 591"/>
                <a:gd name="T32" fmla="*/ 297 w 550"/>
                <a:gd name="T33" fmla="*/ 59 h 591"/>
                <a:gd name="T34" fmla="*/ 293 w 550"/>
                <a:gd name="T35" fmla="*/ 62 h 591"/>
                <a:gd name="T36" fmla="*/ 277 w 550"/>
                <a:gd name="T37" fmla="*/ 53 h 591"/>
                <a:gd name="T38" fmla="*/ 253 w 550"/>
                <a:gd name="T39" fmla="*/ 44 h 591"/>
                <a:gd name="T40" fmla="*/ 219 w 550"/>
                <a:gd name="T41" fmla="*/ 22 h 591"/>
                <a:gd name="T42" fmla="*/ 181 w 550"/>
                <a:gd name="T43" fmla="*/ 0 h 591"/>
                <a:gd name="T44" fmla="*/ 126 w 550"/>
                <a:gd name="T45" fmla="*/ 12 h 591"/>
                <a:gd name="T46" fmla="*/ 108 w 550"/>
                <a:gd name="T47" fmla="*/ 18 h 591"/>
                <a:gd name="T48" fmla="*/ 95 w 550"/>
                <a:gd name="T49" fmla="*/ 20 h 591"/>
                <a:gd name="T50" fmla="*/ 83 w 550"/>
                <a:gd name="T51" fmla="*/ 23 h 591"/>
                <a:gd name="T52" fmla="*/ 53 w 550"/>
                <a:gd name="T53" fmla="*/ 59 h 591"/>
                <a:gd name="T54" fmla="*/ 0 w 550"/>
                <a:gd name="T55" fmla="*/ 153 h 591"/>
                <a:gd name="T56" fmla="*/ 29 w 550"/>
                <a:gd name="T57" fmla="*/ 224 h 591"/>
                <a:gd name="T58" fmla="*/ 44 w 550"/>
                <a:gd name="T59" fmla="*/ 242 h 591"/>
                <a:gd name="T60" fmla="*/ 62 w 550"/>
                <a:gd name="T61" fmla="*/ 264 h 591"/>
                <a:gd name="T62" fmla="*/ 122 w 550"/>
                <a:gd name="T63" fmla="*/ 272 h 591"/>
                <a:gd name="T64" fmla="*/ 157 w 550"/>
                <a:gd name="T65" fmla="*/ 260 h 591"/>
                <a:gd name="T66" fmla="*/ 215 w 550"/>
                <a:gd name="T67" fmla="*/ 277 h 591"/>
                <a:gd name="T68" fmla="*/ 231 w 550"/>
                <a:gd name="T69" fmla="*/ 332 h 591"/>
                <a:gd name="T70" fmla="*/ 249 w 550"/>
                <a:gd name="T71" fmla="*/ 371 h 591"/>
                <a:gd name="T72" fmla="*/ 255 w 550"/>
                <a:gd name="T73" fmla="*/ 377 h 591"/>
                <a:gd name="T74" fmla="*/ 255 w 550"/>
                <a:gd name="T75" fmla="*/ 403 h 591"/>
                <a:gd name="T76" fmla="*/ 237 w 550"/>
                <a:gd name="T77" fmla="*/ 443 h 591"/>
                <a:gd name="T78" fmla="*/ 254 w 550"/>
                <a:gd name="T79" fmla="*/ 511 h 591"/>
                <a:gd name="T80" fmla="*/ 269 w 550"/>
                <a:gd name="T81" fmla="*/ 580 h 591"/>
                <a:gd name="T82" fmla="*/ 287 w 550"/>
                <a:gd name="T83" fmla="*/ 590 h 591"/>
                <a:gd name="T84" fmla="*/ 370 w 550"/>
                <a:gd name="T85" fmla="*/ 562 h 591"/>
                <a:gd name="T86" fmla="*/ 395 w 550"/>
                <a:gd name="T87" fmla="*/ 535 h 591"/>
                <a:gd name="T88" fmla="*/ 395 w 550"/>
                <a:gd name="T89" fmla="*/ 525 h 591"/>
                <a:gd name="T90" fmla="*/ 414 w 550"/>
                <a:gd name="T91" fmla="*/ 485 h 591"/>
                <a:gd name="T92" fmla="*/ 461 w 550"/>
                <a:gd name="T93" fmla="*/ 415 h 591"/>
                <a:gd name="T94" fmla="*/ 453 w 550"/>
                <a:gd name="T95" fmla="*/ 375 h 591"/>
                <a:gd name="T96" fmla="*/ 454 w 550"/>
                <a:gd name="T97" fmla="*/ 363 h 591"/>
                <a:gd name="T98" fmla="*/ 462 w 550"/>
                <a:gd name="T99" fmla="*/ 348 h 591"/>
                <a:gd name="T100" fmla="*/ 477 w 550"/>
                <a:gd name="T101" fmla="*/ 326 h 591"/>
                <a:gd name="T102" fmla="*/ 508 w 550"/>
                <a:gd name="T103" fmla="*/ 300 h 591"/>
                <a:gd name="T104" fmla="*/ 550 w 550"/>
                <a:gd name="T105" fmla="*/ 228 h 5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50"/>
                <a:gd name="T160" fmla="*/ 0 h 591"/>
                <a:gd name="T161" fmla="*/ 550 w 550"/>
                <a:gd name="T162" fmla="*/ 591 h 5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50" h="591">
                  <a:moveTo>
                    <a:pt x="545" y="217"/>
                  </a:moveTo>
                  <a:cubicBezTo>
                    <a:pt x="543" y="215"/>
                    <a:pt x="535" y="216"/>
                    <a:pt x="528" y="218"/>
                  </a:cubicBezTo>
                  <a:cubicBezTo>
                    <a:pt x="522" y="220"/>
                    <a:pt x="516" y="221"/>
                    <a:pt x="516" y="222"/>
                  </a:cubicBezTo>
                  <a:cubicBezTo>
                    <a:pt x="516" y="222"/>
                    <a:pt x="514" y="222"/>
                    <a:pt x="511" y="222"/>
                  </a:cubicBezTo>
                  <a:cubicBezTo>
                    <a:pt x="508" y="223"/>
                    <a:pt x="505" y="222"/>
                    <a:pt x="503" y="221"/>
                  </a:cubicBezTo>
                  <a:cubicBezTo>
                    <a:pt x="501" y="219"/>
                    <a:pt x="499" y="218"/>
                    <a:pt x="499" y="218"/>
                  </a:cubicBezTo>
                  <a:cubicBezTo>
                    <a:pt x="499" y="218"/>
                    <a:pt x="500" y="217"/>
                    <a:pt x="500" y="216"/>
                  </a:cubicBezTo>
                  <a:cubicBezTo>
                    <a:pt x="501" y="214"/>
                    <a:pt x="499" y="211"/>
                    <a:pt x="496" y="209"/>
                  </a:cubicBezTo>
                  <a:cubicBezTo>
                    <a:pt x="494" y="207"/>
                    <a:pt x="493" y="205"/>
                    <a:pt x="492" y="204"/>
                  </a:cubicBezTo>
                  <a:cubicBezTo>
                    <a:pt x="490" y="205"/>
                    <a:pt x="487" y="205"/>
                    <a:pt x="484" y="205"/>
                  </a:cubicBezTo>
                  <a:cubicBezTo>
                    <a:pt x="479" y="205"/>
                    <a:pt x="474" y="204"/>
                    <a:pt x="473" y="203"/>
                  </a:cubicBezTo>
                  <a:cubicBezTo>
                    <a:pt x="472" y="202"/>
                    <a:pt x="470" y="200"/>
                    <a:pt x="469" y="199"/>
                  </a:cubicBezTo>
                  <a:cubicBezTo>
                    <a:pt x="467" y="198"/>
                    <a:pt x="466" y="197"/>
                    <a:pt x="466" y="196"/>
                  </a:cubicBezTo>
                  <a:cubicBezTo>
                    <a:pt x="466" y="196"/>
                    <a:pt x="466" y="195"/>
                    <a:pt x="465" y="195"/>
                  </a:cubicBezTo>
                  <a:cubicBezTo>
                    <a:pt x="465" y="194"/>
                    <a:pt x="464" y="194"/>
                    <a:pt x="464" y="194"/>
                  </a:cubicBezTo>
                  <a:cubicBezTo>
                    <a:pt x="464" y="194"/>
                    <a:pt x="463" y="193"/>
                    <a:pt x="461" y="191"/>
                  </a:cubicBezTo>
                  <a:cubicBezTo>
                    <a:pt x="460" y="190"/>
                    <a:pt x="459" y="188"/>
                    <a:pt x="459" y="188"/>
                  </a:cubicBezTo>
                  <a:cubicBezTo>
                    <a:pt x="459" y="188"/>
                    <a:pt x="456" y="184"/>
                    <a:pt x="454" y="179"/>
                  </a:cubicBezTo>
                  <a:cubicBezTo>
                    <a:pt x="451" y="174"/>
                    <a:pt x="446" y="166"/>
                    <a:pt x="443" y="162"/>
                  </a:cubicBezTo>
                  <a:cubicBezTo>
                    <a:pt x="441" y="157"/>
                    <a:pt x="435" y="149"/>
                    <a:pt x="431" y="144"/>
                  </a:cubicBezTo>
                  <a:cubicBezTo>
                    <a:pt x="427" y="139"/>
                    <a:pt x="423" y="128"/>
                    <a:pt x="423" y="120"/>
                  </a:cubicBezTo>
                  <a:cubicBezTo>
                    <a:pt x="422" y="112"/>
                    <a:pt x="421" y="102"/>
                    <a:pt x="420" y="98"/>
                  </a:cubicBezTo>
                  <a:cubicBezTo>
                    <a:pt x="418" y="94"/>
                    <a:pt x="416" y="89"/>
                    <a:pt x="414" y="87"/>
                  </a:cubicBezTo>
                  <a:cubicBezTo>
                    <a:pt x="412" y="86"/>
                    <a:pt x="408" y="76"/>
                    <a:pt x="406" y="67"/>
                  </a:cubicBezTo>
                  <a:cubicBezTo>
                    <a:pt x="405" y="66"/>
                    <a:pt x="405" y="63"/>
                    <a:pt x="405" y="63"/>
                  </a:cubicBezTo>
                  <a:cubicBezTo>
                    <a:pt x="395" y="63"/>
                    <a:pt x="395" y="63"/>
                    <a:pt x="395" y="63"/>
                  </a:cubicBezTo>
                  <a:cubicBezTo>
                    <a:pt x="389" y="63"/>
                    <a:pt x="382" y="62"/>
                    <a:pt x="380" y="59"/>
                  </a:cubicBezTo>
                  <a:cubicBezTo>
                    <a:pt x="377" y="56"/>
                    <a:pt x="362" y="55"/>
                    <a:pt x="348" y="55"/>
                  </a:cubicBezTo>
                  <a:cubicBezTo>
                    <a:pt x="313" y="55"/>
                    <a:pt x="313" y="55"/>
                    <a:pt x="313" y="55"/>
                  </a:cubicBezTo>
                  <a:cubicBezTo>
                    <a:pt x="309" y="55"/>
                    <a:pt x="303" y="52"/>
                    <a:pt x="298" y="50"/>
                  </a:cubicBezTo>
                  <a:cubicBezTo>
                    <a:pt x="293" y="48"/>
                    <a:pt x="291" y="49"/>
                    <a:pt x="293" y="53"/>
                  </a:cubicBezTo>
                  <a:cubicBezTo>
                    <a:pt x="295" y="57"/>
                    <a:pt x="297" y="59"/>
                    <a:pt x="297" y="59"/>
                  </a:cubicBezTo>
                  <a:cubicBezTo>
                    <a:pt x="297" y="59"/>
                    <a:pt x="297" y="59"/>
                    <a:pt x="297" y="59"/>
                  </a:cubicBezTo>
                  <a:cubicBezTo>
                    <a:pt x="297" y="59"/>
                    <a:pt x="297" y="59"/>
                    <a:pt x="297" y="59"/>
                  </a:cubicBezTo>
                  <a:cubicBezTo>
                    <a:pt x="297" y="59"/>
                    <a:pt x="297" y="60"/>
                    <a:pt x="295" y="61"/>
                  </a:cubicBezTo>
                  <a:cubicBezTo>
                    <a:pt x="293" y="62"/>
                    <a:pt x="293" y="62"/>
                    <a:pt x="293" y="62"/>
                  </a:cubicBezTo>
                  <a:cubicBezTo>
                    <a:pt x="293" y="58"/>
                    <a:pt x="293" y="58"/>
                    <a:pt x="293" y="58"/>
                  </a:cubicBezTo>
                  <a:cubicBezTo>
                    <a:pt x="293" y="57"/>
                    <a:pt x="285" y="54"/>
                    <a:pt x="277" y="53"/>
                  </a:cubicBezTo>
                  <a:cubicBezTo>
                    <a:pt x="269" y="52"/>
                    <a:pt x="261" y="50"/>
                    <a:pt x="261" y="49"/>
                  </a:cubicBezTo>
                  <a:cubicBezTo>
                    <a:pt x="261" y="47"/>
                    <a:pt x="257" y="45"/>
                    <a:pt x="253" y="44"/>
                  </a:cubicBezTo>
                  <a:cubicBezTo>
                    <a:pt x="249" y="43"/>
                    <a:pt x="240" y="42"/>
                    <a:pt x="233" y="42"/>
                  </a:cubicBezTo>
                  <a:cubicBezTo>
                    <a:pt x="225" y="42"/>
                    <a:pt x="219" y="33"/>
                    <a:pt x="219" y="22"/>
                  </a:cubicBezTo>
                  <a:cubicBezTo>
                    <a:pt x="219" y="11"/>
                    <a:pt x="217" y="1"/>
                    <a:pt x="214" y="1"/>
                  </a:cubicBezTo>
                  <a:cubicBezTo>
                    <a:pt x="211" y="0"/>
                    <a:pt x="197" y="0"/>
                    <a:pt x="181" y="0"/>
                  </a:cubicBezTo>
                  <a:cubicBezTo>
                    <a:pt x="166" y="0"/>
                    <a:pt x="149" y="2"/>
                    <a:pt x="144" y="5"/>
                  </a:cubicBezTo>
                  <a:cubicBezTo>
                    <a:pt x="139" y="8"/>
                    <a:pt x="131" y="11"/>
                    <a:pt x="126" y="12"/>
                  </a:cubicBezTo>
                  <a:cubicBezTo>
                    <a:pt x="122" y="13"/>
                    <a:pt x="117" y="14"/>
                    <a:pt x="116" y="14"/>
                  </a:cubicBezTo>
                  <a:cubicBezTo>
                    <a:pt x="115" y="15"/>
                    <a:pt x="111" y="16"/>
                    <a:pt x="108" y="18"/>
                  </a:cubicBezTo>
                  <a:cubicBezTo>
                    <a:pt x="104" y="19"/>
                    <a:pt x="101" y="21"/>
                    <a:pt x="101" y="20"/>
                  </a:cubicBezTo>
                  <a:cubicBezTo>
                    <a:pt x="101" y="20"/>
                    <a:pt x="98" y="20"/>
                    <a:pt x="95" y="20"/>
                  </a:cubicBezTo>
                  <a:cubicBezTo>
                    <a:pt x="92" y="21"/>
                    <a:pt x="89" y="20"/>
                    <a:pt x="89" y="19"/>
                  </a:cubicBezTo>
                  <a:cubicBezTo>
                    <a:pt x="89" y="18"/>
                    <a:pt x="86" y="20"/>
                    <a:pt x="83" y="23"/>
                  </a:cubicBezTo>
                  <a:cubicBezTo>
                    <a:pt x="81" y="27"/>
                    <a:pt x="73" y="32"/>
                    <a:pt x="66" y="35"/>
                  </a:cubicBezTo>
                  <a:cubicBezTo>
                    <a:pt x="59" y="38"/>
                    <a:pt x="53" y="49"/>
                    <a:pt x="53" y="59"/>
                  </a:cubicBezTo>
                  <a:cubicBezTo>
                    <a:pt x="53" y="69"/>
                    <a:pt x="41" y="83"/>
                    <a:pt x="27" y="92"/>
                  </a:cubicBezTo>
                  <a:cubicBezTo>
                    <a:pt x="12" y="100"/>
                    <a:pt x="0" y="128"/>
                    <a:pt x="0" y="153"/>
                  </a:cubicBezTo>
                  <a:cubicBezTo>
                    <a:pt x="0" y="178"/>
                    <a:pt x="4" y="203"/>
                    <a:pt x="9" y="207"/>
                  </a:cubicBezTo>
                  <a:cubicBezTo>
                    <a:pt x="13" y="211"/>
                    <a:pt x="23" y="219"/>
                    <a:pt x="29" y="224"/>
                  </a:cubicBezTo>
                  <a:cubicBezTo>
                    <a:pt x="36" y="230"/>
                    <a:pt x="42" y="235"/>
                    <a:pt x="42" y="235"/>
                  </a:cubicBezTo>
                  <a:cubicBezTo>
                    <a:pt x="43" y="235"/>
                    <a:pt x="43" y="239"/>
                    <a:pt x="44" y="242"/>
                  </a:cubicBezTo>
                  <a:cubicBezTo>
                    <a:pt x="44" y="246"/>
                    <a:pt x="48" y="251"/>
                    <a:pt x="53" y="254"/>
                  </a:cubicBezTo>
                  <a:cubicBezTo>
                    <a:pt x="58" y="257"/>
                    <a:pt x="62" y="261"/>
                    <a:pt x="62" y="264"/>
                  </a:cubicBezTo>
                  <a:cubicBezTo>
                    <a:pt x="63" y="267"/>
                    <a:pt x="76" y="270"/>
                    <a:pt x="93" y="271"/>
                  </a:cubicBezTo>
                  <a:cubicBezTo>
                    <a:pt x="109" y="272"/>
                    <a:pt x="122" y="272"/>
                    <a:pt x="122" y="272"/>
                  </a:cubicBezTo>
                  <a:cubicBezTo>
                    <a:pt x="122" y="272"/>
                    <a:pt x="126" y="270"/>
                    <a:pt x="131" y="267"/>
                  </a:cubicBezTo>
                  <a:cubicBezTo>
                    <a:pt x="136" y="264"/>
                    <a:pt x="148" y="261"/>
                    <a:pt x="157" y="260"/>
                  </a:cubicBezTo>
                  <a:cubicBezTo>
                    <a:pt x="167" y="259"/>
                    <a:pt x="184" y="261"/>
                    <a:pt x="195" y="265"/>
                  </a:cubicBezTo>
                  <a:cubicBezTo>
                    <a:pt x="205" y="269"/>
                    <a:pt x="215" y="274"/>
                    <a:pt x="215" y="277"/>
                  </a:cubicBezTo>
                  <a:cubicBezTo>
                    <a:pt x="215" y="281"/>
                    <a:pt x="217" y="292"/>
                    <a:pt x="218" y="302"/>
                  </a:cubicBezTo>
                  <a:cubicBezTo>
                    <a:pt x="219" y="312"/>
                    <a:pt x="225" y="325"/>
                    <a:pt x="231" y="332"/>
                  </a:cubicBezTo>
                  <a:cubicBezTo>
                    <a:pt x="236" y="339"/>
                    <a:pt x="241" y="349"/>
                    <a:pt x="242" y="355"/>
                  </a:cubicBezTo>
                  <a:cubicBezTo>
                    <a:pt x="243" y="361"/>
                    <a:pt x="248" y="368"/>
                    <a:pt x="249" y="371"/>
                  </a:cubicBezTo>
                  <a:cubicBezTo>
                    <a:pt x="251" y="374"/>
                    <a:pt x="255" y="377"/>
                    <a:pt x="255" y="377"/>
                  </a:cubicBezTo>
                  <a:cubicBezTo>
                    <a:pt x="255" y="377"/>
                    <a:pt x="255" y="377"/>
                    <a:pt x="255" y="377"/>
                  </a:cubicBezTo>
                  <a:cubicBezTo>
                    <a:pt x="255" y="377"/>
                    <a:pt x="255" y="381"/>
                    <a:pt x="255" y="385"/>
                  </a:cubicBezTo>
                  <a:cubicBezTo>
                    <a:pt x="255" y="403"/>
                    <a:pt x="255" y="403"/>
                    <a:pt x="255" y="403"/>
                  </a:cubicBezTo>
                  <a:cubicBezTo>
                    <a:pt x="255" y="408"/>
                    <a:pt x="248" y="414"/>
                    <a:pt x="244" y="417"/>
                  </a:cubicBezTo>
                  <a:cubicBezTo>
                    <a:pt x="239" y="420"/>
                    <a:pt x="235" y="431"/>
                    <a:pt x="237" y="443"/>
                  </a:cubicBezTo>
                  <a:cubicBezTo>
                    <a:pt x="239" y="454"/>
                    <a:pt x="242" y="469"/>
                    <a:pt x="246" y="476"/>
                  </a:cubicBezTo>
                  <a:cubicBezTo>
                    <a:pt x="249" y="483"/>
                    <a:pt x="252" y="498"/>
                    <a:pt x="254" y="511"/>
                  </a:cubicBezTo>
                  <a:cubicBezTo>
                    <a:pt x="256" y="524"/>
                    <a:pt x="259" y="542"/>
                    <a:pt x="260" y="553"/>
                  </a:cubicBezTo>
                  <a:cubicBezTo>
                    <a:pt x="262" y="563"/>
                    <a:pt x="266" y="575"/>
                    <a:pt x="269" y="580"/>
                  </a:cubicBezTo>
                  <a:cubicBezTo>
                    <a:pt x="272" y="584"/>
                    <a:pt x="277" y="589"/>
                    <a:pt x="280" y="590"/>
                  </a:cubicBezTo>
                  <a:cubicBezTo>
                    <a:pt x="283" y="591"/>
                    <a:pt x="286" y="591"/>
                    <a:pt x="287" y="590"/>
                  </a:cubicBezTo>
                  <a:cubicBezTo>
                    <a:pt x="288" y="589"/>
                    <a:pt x="301" y="589"/>
                    <a:pt x="316" y="589"/>
                  </a:cubicBezTo>
                  <a:cubicBezTo>
                    <a:pt x="331" y="589"/>
                    <a:pt x="355" y="577"/>
                    <a:pt x="370" y="562"/>
                  </a:cubicBezTo>
                  <a:cubicBezTo>
                    <a:pt x="384" y="548"/>
                    <a:pt x="396" y="536"/>
                    <a:pt x="396" y="535"/>
                  </a:cubicBezTo>
                  <a:cubicBezTo>
                    <a:pt x="396" y="535"/>
                    <a:pt x="396" y="535"/>
                    <a:pt x="395" y="535"/>
                  </a:cubicBezTo>
                  <a:cubicBezTo>
                    <a:pt x="394" y="535"/>
                    <a:pt x="394" y="535"/>
                    <a:pt x="393" y="535"/>
                  </a:cubicBezTo>
                  <a:cubicBezTo>
                    <a:pt x="393" y="535"/>
                    <a:pt x="394" y="530"/>
                    <a:pt x="395" y="525"/>
                  </a:cubicBezTo>
                  <a:cubicBezTo>
                    <a:pt x="397" y="518"/>
                    <a:pt x="402" y="511"/>
                    <a:pt x="406" y="507"/>
                  </a:cubicBezTo>
                  <a:cubicBezTo>
                    <a:pt x="410" y="503"/>
                    <a:pt x="414" y="494"/>
                    <a:pt x="414" y="485"/>
                  </a:cubicBezTo>
                  <a:cubicBezTo>
                    <a:pt x="414" y="477"/>
                    <a:pt x="424" y="464"/>
                    <a:pt x="437" y="456"/>
                  </a:cubicBezTo>
                  <a:cubicBezTo>
                    <a:pt x="450" y="449"/>
                    <a:pt x="461" y="430"/>
                    <a:pt x="461" y="415"/>
                  </a:cubicBezTo>
                  <a:cubicBezTo>
                    <a:pt x="461" y="399"/>
                    <a:pt x="459" y="386"/>
                    <a:pt x="456" y="384"/>
                  </a:cubicBezTo>
                  <a:cubicBezTo>
                    <a:pt x="454" y="383"/>
                    <a:pt x="452" y="379"/>
                    <a:pt x="453" y="375"/>
                  </a:cubicBezTo>
                  <a:cubicBezTo>
                    <a:pt x="453" y="372"/>
                    <a:pt x="454" y="368"/>
                    <a:pt x="454" y="367"/>
                  </a:cubicBezTo>
                  <a:cubicBezTo>
                    <a:pt x="454" y="365"/>
                    <a:pt x="454" y="364"/>
                    <a:pt x="454" y="363"/>
                  </a:cubicBezTo>
                  <a:cubicBezTo>
                    <a:pt x="454" y="363"/>
                    <a:pt x="455" y="361"/>
                    <a:pt x="456" y="359"/>
                  </a:cubicBezTo>
                  <a:cubicBezTo>
                    <a:pt x="457" y="357"/>
                    <a:pt x="460" y="352"/>
                    <a:pt x="462" y="348"/>
                  </a:cubicBezTo>
                  <a:cubicBezTo>
                    <a:pt x="464" y="345"/>
                    <a:pt x="466" y="341"/>
                    <a:pt x="466" y="340"/>
                  </a:cubicBezTo>
                  <a:cubicBezTo>
                    <a:pt x="467" y="339"/>
                    <a:pt x="472" y="333"/>
                    <a:pt x="477" y="326"/>
                  </a:cubicBezTo>
                  <a:cubicBezTo>
                    <a:pt x="482" y="319"/>
                    <a:pt x="490" y="313"/>
                    <a:pt x="493" y="313"/>
                  </a:cubicBezTo>
                  <a:cubicBezTo>
                    <a:pt x="497" y="313"/>
                    <a:pt x="503" y="307"/>
                    <a:pt x="508" y="300"/>
                  </a:cubicBezTo>
                  <a:cubicBezTo>
                    <a:pt x="513" y="293"/>
                    <a:pt x="525" y="276"/>
                    <a:pt x="534" y="262"/>
                  </a:cubicBezTo>
                  <a:cubicBezTo>
                    <a:pt x="542" y="249"/>
                    <a:pt x="550" y="233"/>
                    <a:pt x="550" y="228"/>
                  </a:cubicBezTo>
                  <a:cubicBezTo>
                    <a:pt x="550" y="223"/>
                    <a:pt x="548" y="218"/>
                    <a:pt x="545" y="21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57" name="Freeform 44"/>
            <p:cNvSpPr>
              <a:spLocks noEditPoints="1" noChangeArrowheads="1"/>
            </p:cNvSpPr>
            <p:nvPr/>
          </p:nvSpPr>
          <p:spPr bwMode="auto">
            <a:xfrm>
              <a:off x="3670300" y="314325"/>
              <a:ext cx="4271963" cy="2132013"/>
            </a:xfrm>
            <a:custGeom>
              <a:avLst/>
              <a:gdLst>
                <a:gd name="T0" fmla="*/ 1487 w 1603"/>
                <a:gd name="T1" fmla="*/ 96 h 799"/>
                <a:gd name="T2" fmla="*/ 1262 w 1603"/>
                <a:gd name="T3" fmla="*/ 66 h 799"/>
                <a:gd name="T4" fmla="*/ 1050 w 1603"/>
                <a:gd name="T5" fmla="*/ 56 h 799"/>
                <a:gd name="T6" fmla="*/ 990 w 1603"/>
                <a:gd name="T7" fmla="*/ 39 h 799"/>
                <a:gd name="T8" fmla="*/ 959 w 1603"/>
                <a:gd name="T9" fmla="*/ 11 h 799"/>
                <a:gd name="T10" fmla="*/ 818 w 1603"/>
                <a:gd name="T11" fmla="*/ 31 h 799"/>
                <a:gd name="T12" fmla="*/ 744 w 1603"/>
                <a:gd name="T13" fmla="*/ 68 h 799"/>
                <a:gd name="T14" fmla="*/ 692 w 1603"/>
                <a:gd name="T15" fmla="*/ 115 h 799"/>
                <a:gd name="T16" fmla="*/ 640 w 1603"/>
                <a:gd name="T17" fmla="*/ 92 h 799"/>
                <a:gd name="T18" fmla="*/ 570 w 1603"/>
                <a:gd name="T19" fmla="*/ 92 h 799"/>
                <a:gd name="T20" fmla="*/ 469 w 1603"/>
                <a:gd name="T21" fmla="*/ 120 h 799"/>
                <a:gd name="T22" fmla="*/ 423 w 1603"/>
                <a:gd name="T23" fmla="*/ 127 h 799"/>
                <a:gd name="T24" fmla="*/ 401 w 1603"/>
                <a:gd name="T25" fmla="*/ 99 h 799"/>
                <a:gd name="T26" fmla="*/ 213 w 1603"/>
                <a:gd name="T27" fmla="*/ 102 h 799"/>
                <a:gd name="T28" fmla="*/ 146 w 1603"/>
                <a:gd name="T29" fmla="*/ 205 h 799"/>
                <a:gd name="T30" fmla="*/ 225 w 1603"/>
                <a:gd name="T31" fmla="*/ 205 h 799"/>
                <a:gd name="T32" fmla="*/ 271 w 1603"/>
                <a:gd name="T33" fmla="*/ 131 h 799"/>
                <a:gd name="T34" fmla="*/ 296 w 1603"/>
                <a:gd name="T35" fmla="*/ 191 h 799"/>
                <a:gd name="T36" fmla="*/ 274 w 1603"/>
                <a:gd name="T37" fmla="*/ 223 h 799"/>
                <a:gd name="T38" fmla="*/ 247 w 1603"/>
                <a:gd name="T39" fmla="*/ 241 h 799"/>
                <a:gd name="T40" fmla="*/ 147 w 1603"/>
                <a:gd name="T41" fmla="*/ 237 h 799"/>
                <a:gd name="T42" fmla="*/ 68 w 1603"/>
                <a:gd name="T43" fmla="*/ 343 h 799"/>
                <a:gd name="T44" fmla="*/ 28 w 1603"/>
                <a:gd name="T45" fmla="*/ 410 h 799"/>
                <a:gd name="T46" fmla="*/ 68 w 1603"/>
                <a:gd name="T47" fmla="*/ 403 h 799"/>
                <a:gd name="T48" fmla="*/ 96 w 1603"/>
                <a:gd name="T49" fmla="*/ 375 h 799"/>
                <a:gd name="T50" fmla="*/ 176 w 1603"/>
                <a:gd name="T51" fmla="*/ 365 h 799"/>
                <a:gd name="T52" fmla="*/ 196 w 1603"/>
                <a:gd name="T53" fmla="*/ 336 h 799"/>
                <a:gd name="T54" fmla="*/ 232 w 1603"/>
                <a:gd name="T55" fmla="*/ 391 h 799"/>
                <a:gd name="T56" fmla="*/ 243 w 1603"/>
                <a:gd name="T57" fmla="*/ 408 h 799"/>
                <a:gd name="T58" fmla="*/ 252 w 1603"/>
                <a:gd name="T59" fmla="*/ 408 h 799"/>
                <a:gd name="T60" fmla="*/ 260 w 1603"/>
                <a:gd name="T61" fmla="*/ 400 h 799"/>
                <a:gd name="T62" fmla="*/ 269 w 1603"/>
                <a:gd name="T63" fmla="*/ 386 h 799"/>
                <a:gd name="T64" fmla="*/ 300 w 1603"/>
                <a:gd name="T65" fmla="*/ 423 h 799"/>
                <a:gd name="T66" fmla="*/ 351 w 1603"/>
                <a:gd name="T67" fmla="*/ 462 h 799"/>
                <a:gd name="T68" fmla="*/ 407 w 1603"/>
                <a:gd name="T69" fmla="*/ 562 h 799"/>
                <a:gd name="T70" fmla="*/ 431 w 1603"/>
                <a:gd name="T71" fmla="*/ 610 h 799"/>
                <a:gd name="T72" fmla="*/ 478 w 1603"/>
                <a:gd name="T73" fmla="*/ 610 h 799"/>
                <a:gd name="T74" fmla="*/ 514 w 1603"/>
                <a:gd name="T75" fmla="*/ 586 h 799"/>
                <a:gd name="T76" fmla="*/ 555 w 1603"/>
                <a:gd name="T77" fmla="*/ 538 h 799"/>
                <a:gd name="T78" fmla="*/ 629 w 1603"/>
                <a:gd name="T79" fmla="*/ 538 h 799"/>
                <a:gd name="T80" fmla="*/ 719 w 1603"/>
                <a:gd name="T81" fmla="*/ 667 h 799"/>
                <a:gd name="T82" fmla="*/ 735 w 1603"/>
                <a:gd name="T83" fmla="*/ 596 h 799"/>
                <a:gd name="T84" fmla="*/ 858 w 1603"/>
                <a:gd name="T85" fmla="*/ 597 h 799"/>
                <a:gd name="T86" fmla="*/ 882 w 1603"/>
                <a:gd name="T87" fmla="*/ 694 h 799"/>
                <a:gd name="T88" fmla="*/ 880 w 1603"/>
                <a:gd name="T89" fmla="*/ 728 h 799"/>
                <a:gd name="T90" fmla="*/ 947 w 1603"/>
                <a:gd name="T91" fmla="*/ 794 h 799"/>
                <a:gd name="T92" fmla="*/ 922 w 1603"/>
                <a:gd name="T93" fmla="*/ 735 h 799"/>
                <a:gd name="T94" fmla="*/ 912 w 1603"/>
                <a:gd name="T95" fmla="*/ 689 h 799"/>
                <a:gd name="T96" fmla="*/ 937 w 1603"/>
                <a:gd name="T97" fmla="*/ 650 h 799"/>
                <a:gd name="T98" fmla="*/ 942 w 1603"/>
                <a:gd name="T99" fmla="*/ 564 h 799"/>
                <a:gd name="T100" fmla="*/ 1059 w 1603"/>
                <a:gd name="T101" fmla="*/ 458 h 799"/>
                <a:gd name="T102" fmla="*/ 1088 w 1603"/>
                <a:gd name="T103" fmla="*/ 426 h 799"/>
                <a:gd name="T104" fmla="*/ 1185 w 1603"/>
                <a:gd name="T105" fmla="*/ 358 h 799"/>
                <a:gd name="T106" fmla="*/ 1246 w 1603"/>
                <a:gd name="T107" fmla="*/ 329 h 799"/>
                <a:gd name="T108" fmla="*/ 1197 w 1603"/>
                <a:gd name="T109" fmla="*/ 258 h 799"/>
                <a:gd name="T110" fmla="*/ 1330 w 1603"/>
                <a:gd name="T111" fmla="*/ 210 h 799"/>
                <a:gd name="T112" fmla="*/ 1355 w 1603"/>
                <a:gd name="T113" fmla="*/ 280 h 799"/>
                <a:gd name="T114" fmla="*/ 1497 w 1603"/>
                <a:gd name="T115" fmla="*/ 180 h 799"/>
                <a:gd name="T116" fmla="*/ 1603 w 1603"/>
                <a:gd name="T117" fmla="*/ 148 h 799"/>
                <a:gd name="T118" fmla="*/ 483 w 1603"/>
                <a:gd name="T119" fmla="*/ 411 h 799"/>
                <a:gd name="T120" fmla="*/ 494 w 1603"/>
                <a:gd name="T121" fmla="*/ 339 h 799"/>
                <a:gd name="T122" fmla="*/ 526 w 1603"/>
                <a:gd name="T123" fmla="*/ 410 h 7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03"/>
                <a:gd name="T187" fmla="*/ 0 h 799"/>
                <a:gd name="T188" fmla="*/ 1603 w 1603"/>
                <a:gd name="T189" fmla="*/ 799 h 79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03" h="799">
                  <a:moveTo>
                    <a:pt x="1573" y="134"/>
                  </a:moveTo>
                  <a:cubicBezTo>
                    <a:pt x="1569" y="134"/>
                    <a:pt x="1563" y="132"/>
                    <a:pt x="1560" y="130"/>
                  </a:cubicBezTo>
                  <a:cubicBezTo>
                    <a:pt x="1557" y="128"/>
                    <a:pt x="1559" y="129"/>
                    <a:pt x="1566" y="132"/>
                  </a:cubicBezTo>
                  <a:cubicBezTo>
                    <a:pt x="1566" y="132"/>
                    <a:pt x="1566" y="132"/>
                    <a:pt x="1562" y="127"/>
                  </a:cubicBezTo>
                  <a:cubicBezTo>
                    <a:pt x="1558" y="122"/>
                    <a:pt x="1558" y="122"/>
                    <a:pt x="1558" y="122"/>
                  </a:cubicBezTo>
                  <a:cubicBezTo>
                    <a:pt x="1550" y="120"/>
                    <a:pt x="1539" y="116"/>
                    <a:pt x="1535" y="114"/>
                  </a:cubicBezTo>
                  <a:cubicBezTo>
                    <a:pt x="1531" y="112"/>
                    <a:pt x="1526" y="109"/>
                    <a:pt x="1523" y="108"/>
                  </a:cubicBezTo>
                  <a:cubicBezTo>
                    <a:pt x="1521" y="106"/>
                    <a:pt x="1515" y="103"/>
                    <a:pt x="1510" y="101"/>
                  </a:cubicBezTo>
                  <a:cubicBezTo>
                    <a:pt x="1505" y="98"/>
                    <a:pt x="1495" y="96"/>
                    <a:pt x="1487" y="96"/>
                  </a:cubicBezTo>
                  <a:cubicBezTo>
                    <a:pt x="1480" y="96"/>
                    <a:pt x="1470" y="100"/>
                    <a:pt x="1465" y="105"/>
                  </a:cubicBezTo>
                  <a:cubicBezTo>
                    <a:pt x="1461" y="110"/>
                    <a:pt x="1455" y="114"/>
                    <a:pt x="1452" y="115"/>
                  </a:cubicBezTo>
                  <a:cubicBezTo>
                    <a:pt x="1449" y="115"/>
                    <a:pt x="1446" y="114"/>
                    <a:pt x="1444" y="113"/>
                  </a:cubicBezTo>
                  <a:cubicBezTo>
                    <a:pt x="1443" y="111"/>
                    <a:pt x="1428" y="107"/>
                    <a:pt x="1412" y="107"/>
                  </a:cubicBezTo>
                  <a:cubicBezTo>
                    <a:pt x="1412" y="107"/>
                    <a:pt x="1412" y="107"/>
                    <a:pt x="1403" y="107"/>
                  </a:cubicBezTo>
                  <a:cubicBezTo>
                    <a:pt x="1394" y="107"/>
                    <a:pt x="1394" y="107"/>
                    <a:pt x="1394" y="107"/>
                  </a:cubicBezTo>
                  <a:cubicBezTo>
                    <a:pt x="1380" y="92"/>
                    <a:pt x="1357" y="87"/>
                    <a:pt x="1343" y="87"/>
                  </a:cubicBezTo>
                  <a:cubicBezTo>
                    <a:pt x="1330" y="87"/>
                    <a:pt x="1312" y="83"/>
                    <a:pt x="1305" y="78"/>
                  </a:cubicBezTo>
                  <a:cubicBezTo>
                    <a:pt x="1298" y="73"/>
                    <a:pt x="1278" y="68"/>
                    <a:pt x="1262" y="66"/>
                  </a:cubicBezTo>
                  <a:cubicBezTo>
                    <a:pt x="1245" y="65"/>
                    <a:pt x="1217" y="66"/>
                    <a:pt x="1200" y="69"/>
                  </a:cubicBezTo>
                  <a:cubicBezTo>
                    <a:pt x="1183" y="72"/>
                    <a:pt x="1165" y="76"/>
                    <a:pt x="1161" y="78"/>
                  </a:cubicBezTo>
                  <a:cubicBezTo>
                    <a:pt x="1156" y="81"/>
                    <a:pt x="1150" y="81"/>
                    <a:pt x="1147" y="78"/>
                  </a:cubicBezTo>
                  <a:cubicBezTo>
                    <a:pt x="1144" y="76"/>
                    <a:pt x="1137" y="73"/>
                    <a:pt x="1132" y="71"/>
                  </a:cubicBezTo>
                  <a:cubicBezTo>
                    <a:pt x="1126" y="70"/>
                    <a:pt x="1122" y="65"/>
                    <a:pt x="1122" y="61"/>
                  </a:cubicBezTo>
                  <a:cubicBezTo>
                    <a:pt x="1122" y="57"/>
                    <a:pt x="1115" y="53"/>
                    <a:pt x="1106" y="53"/>
                  </a:cubicBezTo>
                  <a:cubicBezTo>
                    <a:pt x="1097" y="53"/>
                    <a:pt x="1087" y="55"/>
                    <a:pt x="1083" y="57"/>
                  </a:cubicBezTo>
                  <a:cubicBezTo>
                    <a:pt x="1079" y="59"/>
                    <a:pt x="1072" y="60"/>
                    <a:pt x="1066" y="60"/>
                  </a:cubicBezTo>
                  <a:cubicBezTo>
                    <a:pt x="1060" y="60"/>
                    <a:pt x="1053" y="58"/>
                    <a:pt x="1050" y="56"/>
                  </a:cubicBezTo>
                  <a:cubicBezTo>
                    <a:pt x="1047" y="55"/>
                    <a:pt x="1036" y="53"/>
                    <a:pt x="1028" y="53"/>
                  </a:cubicBezTo>
                  <a:cubicBezTo>
                    <a:pt x="1020" y="53"/>
                    <a:pt x="1011" y="54"/>
                    <a:pt x="1011" y="54"/>
                  </a:cubicBezTo>
                  <a:cubicBezTo>
                    <a:pt x="1011" y="56"/>
                    <a:pt x="1011" y="56"/>
                    <a:pt x="1011" y="56"/>
                  </a:cubicBezTo>
                  <a:cubicBezTo>
                    <a:pt x="1011" y="57"/>
                    <a:pt x="1004" y="58"/>
                    <a:pt x="992" y="58"/>
                  </a:cubicBezTo>
                  <a:cubicBezTo>
                    <a:pt x="981" y="58"/>
                    <a:pt x="972" y="56"/>
                    <a:pt x="971" y="53"/>
                  </a:cubicBezTo>
                  <a:cubicBezTo>
                    <a:pt x="970" y="51"/>
                    <a:pt x="970" y="49"/>
                    <a:pt x="970" y="49"/>
                  </a:cubicBezTo>
                  <a:cubicBezTo>
                    <a:pt x="970" y="49"/>
                    <a:pt x="970" y="48"/>
                    <a:pt x="970" y="46"/>
                  </a:cubicBezTo>
                  <a:cubicBezTo>
                    <a:pt x="970" y="45"/>
                    <a:pt x="973" y="44"/>
                    <a:pt x="976" y="44"/>
                  </a:cubicBezTo>
                  <a:cubicBezTo>
                    <a:pt x="980" y="44"/>
                    <a:pt x="986" y="42"/>
                    <a:pt x="990" y="39"/>
                  </a:cubicBezTo>
                  <a:cubicBezTo>
                    <a:pt x="994" y="36"/>
                    <a:pt x="998" y="34"/>
                    <a:pt x="998" y="33"/>
                  </a:cubicBezTo>
                  <a:cubicBezTo>
                    <a:pt x="999" y="33"/>
                    <a:pt x="1001" y="31"/>
                    <a:pt x="1004" y="29"/>
                  </a:cubicBezTo>
                  <a:cubicBezTo>
                    <a:pt x="1007" y="27"/>
                    <a:pt x="1010" y="23"/>
                    <a:pt x="1010" y="20"/>
                  </a:cubicBezTo>
                  <a:cubicBezTo>
                    <a:pt x="1010" y="17"/>
                    <a:pt x="1005" y="14"/>
                    <a:pt x="1000" y="13"/>
                  </a:cubicBezTo>
                  <a:cubicBezTo>
                    <a:pt x="1000" y="13"/>
                    <a:pt x="1000" y="13"/>
                    <a:pt x="991" y="13"/>
                  </a:cubicBezTo>
                  <a:cubicBezTo>
                    <a:pt x="988" y="14"/>
                    <a:pt x="987" y="14"/>
                    <a:pt x="985" y="15"/>
                  </a:cubicBezTo>
                  <a:cubicBezTo>
                    <a:pt x="984" y="15"/>
                    <a:pt x="982" y="16"/>
                    <a:pt x="979" y="16"/>
                  </a:cubicBezTo>
                  <a:cubicBezTo>
                    <a:pt x="972" y="16"/>
                    <a:pt x="972" y="16"/>
                    <a:pt x="972" y="16"/>
                  </a:cubicBezTo>
                  <a:cubicBezTo>
                    <a:pt x="965" y="15"/>
                    <a:pt x="959" y="13"/>
                    <a:pt x="959" y="11"/>
                  </a:cubicBezTo>
                  <a:cubicBezTo>
                    <a:pt x="958" y="10"/>
                    <a:pt x="953" y="6"/>
                    <a:pt x="949" y="3"/>
                  </a:cubicBezTo>
                  <a:cubicBezTo>
                    <a:pt x="944" y="0"/>
                    <a:pt x="932" y="2"/>
                    <a:pt x="923" y="6"/>
                  </a:cubicBezTo>
                  <a:cubicBezTo>
                    <a:pt x="913" y="11"/>
                    <a:pt x="897" y="16"/>
                    <a:pt x="886" y="18"/>
                  </a:cubicBezTo>
                  <a:cubicBezTo>
                    <a:pt x="875" y="19"/>
                    <a:pt x="863" y="20"/>
                    <a:pt x="859" y="20"/>
                  </a:cubicBezTo>
                  <a:cubicBezTo>
                    <a:pt x="854" y="20"/>
                    <a:pt x="851" y="21"/>
                    <a:pt x="851" y="21"/>
                  </a:cubicBezTo>
                  <a:cubicBezTo>
                    <a:pt x="851" y="23"/>
                    <a:pt x="851" y="23"/>
                    <a:pt x="851" y="23"/>
                  </a:cubicBezTo>
                  <a:cubicBezTo>
                    <a:pt x="851" y="24"/>
                    <a:pt x="844" y="25"/>
                    <a:pt x="836" y="25"/>
                  </a:cubicBezTo>
                  <a:cubicBezTo>
                    <a:pt x="828" y="25"/>
                    <a:pt x="821" y="26"/>
                    <a:pt x="821" y="28"/>
                  </a:cubicBezTo>
                  <a:cubicBezTo>
                    <a:pt x="821" y="29"/>
                    <a:pt x="819" y="31"/>
                    <a:pt x="818" y="31"/>
                  </a:cubicBezTo>
                  <a:cubicBezTo>
                    <a:pt x="809" y="31"/>
                    <a:pt x="809" y="31"/>
                    <a:pt x="809" y="31"/>
                  </a:cubicBezTo>
                  <a:cubicBezTo>
                    <a:pt x="806" y="31"/>
                    <a:pt x="802" y="33"/>
                    <a:pt x="800" y="36"/>
                  </a:cubicBezTo>
                  <a:cubicBezTo>
                    <a:pt x="798" y="39"/>
                    <a:pt x="795" y="42"/>
                    <a:pt x="795" y="45"/>
                  </a:cubicBezTo>
                  <a:cubicBezTo>
                    <a:pt x="794" y="47"/>
                    <a:pt x="783" y="49"/>
                    <a:pt x="771" y="49"/>
                  </a:cubicBezTo>
                  <a:cubicBezTo>
                    <a:pt x="758" y="49"/>
                    <a:pt x="746" y="51"/>
                    <a:pt x="744" y="53"/>
                  </a:cubicBezTo>
                  <a:cubicBezTo>
                    <a:pt x="742" y="55"/>
                    <a:pt x="741" y="59"/>
                    <a:pt x="743" y="61"/>
                  </a:cubicBezTo>
                  <a:cubicBezTo>
                    <a:pt x="745" y="63"/>
                    <a:pt x="746" y="65"/>
                    <a:pt x="746" y="66"/>
                  </a:cubicBezTo>
                  <a:cubicBezTo>
                    <a:pt x="745" y="67"/>
                    <a:pt x="744" y="68"/>
                    <a:pt x="744" y="68"/>
                  </a:cubicBezTo>
                  <a:cubicBezTo>
                    <a:pt x="744" y="68"/>
                    <a:pt x="744" y="68"/>
                    <a:pt x="744" y="68"/>
                  </a:cubicBezTo>
                  <a:cubicBezTo>
                    <a:pt x="744" y="68"/>
                    <a:pt x="741" y="66"/>
                    <a:pt x="737" y="64"/>
                  </a:cubicBezTo>
                  <a:cubicBezTo>
                    <a:pt x="733" y="62"/>
                    <a:pt x="727" y="60"/>
                    <a:pt x="723" y="60"/>
                  </a:cubicBezTo>
                  <a:cubicBezTo>
                    <a:pt x="720" y="61"/>
                    <a:pt x="713" y="64"/>
                    <a:pt x="709" y="68"/>
                  </a:cubicBezTo>
                  <a:cubicBezTo>
                    <a:pt x="705" y="71"/>
                    <a:pt x="700" y="76"/>
                    <a:pt x="699" y="78"/>
                  </a:cubicBezTo>
                  <a:cubicBezTo>
                    <a:pt x="698" y="81"/>
                    <a:pt x="697" y="84"/>
                    <a:pt x="697" y="87"/>
                  </a:cubicBezTo>
                  <a:cubicBezTo>
                    <a:pt x="697" y="90"/>
                    <a:pt x="699" y="92"/>
                    <a:pt x="702" y="93"/>
                  </a:cubicBezTo>
                  <a:cubicBezTo>
                    <a:pt x="704" y="93"/>
                    <a:pt x="706" y="96"/>
                    <a:pt x="706" y="98"/>
                  </a:cubicBezTo>
                  <a:cubicBezTo>
                    <a:pt x="705" y="101"/>
                    <a:pt x="703" y="105"/>
                    <a:pt x="701" y="107"/>
                  </a:cubicBezTo>
                  <a:cubicBezTo>
                    <a:pt x="699" y="110"/>
                    <a:pt x="695" y="113"/>
                    <a:pt x="692" y="115"/>
                  </a:cubicBezTo>
                  <a:cubicBezTo>
                    <a:pt x="688" y="117"/>
                    <a:pt x="683" y="115"/>
                    <a:pt x="681" y="109"/>
                  </a:cubicBezTo>
                  <a:cubicBezTo>
                    <a:pt x="678" y="104"/>
                    <a:pt x="675" y="97"/>
                    <a:pt x="674" y="94"/>
                  </a:cubicBezTo>
                  <a:cubicBezTo>
                    <a:pt x="672" y="91"/>
                    <a:pt x="672" y="85"/>
                    <a:pt x="672" y="81"/>
                  </a:cubicBezTo>
                  <a:cubicBezTo>
                    <a:pt x="673" y="78"/>
                    <a:pt x="671" y="70"/>
                    <a:pt x="668" y="64"/>
                  </a:cubicBezTo>
                  <a:cubicBezTo>
                    <a:pt x="665" y="58"/>
                    <a:pt x="659" y="54"/>
                    <a:pt x="655" y="54"/>
                  </a:cubicBezTo>
                  <a:cubicBezTo>
                    <a:pt x="651" y="55"/>
                    <a:pt x="646" y="58"/>
                    <a:pt x="645" y="62"/>
                  </a:cubicBezTo>
                  <a:cubicBezTo>
                    <a:pt x="643" y="65"/>
                    <a:pt x="639" y="70"/>
                    <a:pt x="636" y="71"/>
                  </a:cubicBezTo>
                  <a:cubicBezTo>
                    <a:pt x="632" y="73"/>
                    <a:pt x="630" y="77"/>
                    <a:pt x="632" y="80"/>
                  </a:cubicBezTo>
                  <a:cubicBezTo>
                    <a:pt x="633" y="84"/>
                    <a:pt x="636" y="89"/>
                    <a:pt x="640" y="92"/>
                  </a:cubicBezTo>
                  <a:cubicBezTo>
                    <a:pt x="643" y="95"/>
                    <a:pt x="645" y="98"/>
                    <a:pt x="645" y="98"/>
                  </a:cubicBezTo>
                  <a:cubicBezTo>
                    <a:pt x="645" y="98"/>
                    <a:pt x="645" y="98"/>
                    <a:pt x="645" y="98"/>
                  </a:cubicBezTo>
                  <a:cubicBezTo>
                    <a:pt x="645" y="98"/>
                    <a:pt x="645" y="100"/>
                    <a:pt x="644" y="102"/>
                  </a:cubicBezTo>
                  <a:cubicBezTo>
                    <a:pt x="642" y="105"/>
                    <a:pt x="640" y="104"/>
                    <a:pt x="637" y="101"/>
                  </a:cubicBezTo>
                  <a:cubicBezTo>
                    <a:pt x="634" y="98"/>
                    <a:pt x="629" y="94"/>
                    <a:pt x="627" y="93"/>
                  </a:cubicBezTo>
                  <a:cubicBezTo>
                    <a:pt x="624" y="93"/>
                    <a:pt x="619" y="92"/>
                    <a:pt x="615" y="91"/>
                  </a:cubicBezTo>
                  <a:cubicBezTo>
                    <a:pt x="611" y="91"/>
                    <a:pt x="606" y="90"/>
                    <a:pt x="604" y="89"/>
                  </a:cubicBezTo>
                  <a:cubicBezTo>
                    <a:pt x="601" y="87"/>
                    <a:pt x="592" y="87"/>
                    <a:pt x="584" y="87"/>
                  </a:cubicBezTo>
                  <a:cubicBezTo>
                    <a:pt x="576" y="87"/>
                    <a:pt x="570" y="89"/>
                    <a:pt x="570" y="92"/>
                  </a:cubicBezTo>
                  <a:cubicBezTo>
                    <a:pt x="571" y="94"/>
                    <a:pt x="571" y="96"/>
                    <a:pt x="571" y="96"/>
                  </a:cubicBezTo>
                  <a:cubicBezTo>
                    <a:pt x="571" y="96"/>
                    <a:pt x="571" y="97"/>
                    <a:pt x="571" y="97"/>
                  </a:cubicBezTo>
                  <a:cubicBezTo>
                    <a:pt x="571" y="98"/>
                    <a:pt x="567" y="100"/>
                    <a:pt x="561" y="102"/>
                  </a:cubicBezTo>
                  <a:cubicBezTo>
                    <a:pt x="556" y="104"/>
                    <a:pt x="548" y="106"/>
                    <a:pt x="543" y="106"/>
                  </a:cubicBezTo>
                  <a:cubicBezTo>
                    <a:pt x="539" y="106"/>
                    <a:pt x="533" y="104"/>
                    <a:pt x="530" y="102"/>
                  </a:cubicBezTo>
                  <a:cubicBezTo>
                    <a:pt x="527" y="99"/>
                    <a:pt x="521" y="97"/>
                    <a:pt x="516" y="96"/>
                  </a:cubicBezTo>
                  <a:cubicBezTo>
                    <a:pt x="511" y="96"/>
                    <a:pt x="499" y="101"/>
                    <a:pt x="488" y="108"/>
                  </a:cubicBezTo>
                  <a:cubicBezTo>
                    <a:pt x="478" y="115"/>
                    <a:pt x="469" y="120"/>
                    <a:pt x="469" y="120"/>
                  </a:cubicBezTo>
                  <a:cubicBezTo>
                    <a:pt x="469" y="120"/>
                    <a:pt x="469" y="120"/>
                    <a:pt x="469" y="120"/>
                  </a:cubicBezTo>
                  <a:cubicBezTo>
                    <a:pt x="469" y="120"/>
                    <a:pt x="467" y="119"/>
                    <a:pt x="465" y="118"/>
                  </a:cubicBezTo>
                  <a:cubicBezTo>
                    <a:pt x="462" y="116"/>
                    <a:pt x="460" y="112"/>
                    <a:pt x="459" y="109"/>
                  </a:cubicBezTo>
                  <a:cubicBezTo>
                    <a:pt x="459" y="105"/>
                    <a:pt x="456" y="101"/>
                    <a:pt x="453" y="99"/>
                  </a:cubicBezTo>
                  <a:cubicBezTo>
                    <a:pt x="450" y="97"/>
                    <a:pt x="446" y="98"/>
                    <a:pt x="445" y="100"/>
                  </a:cubicBezTo>
                  <a:cubicBezTo>
                    <a:pt x="443" y="102"/>
                    <a:pt x="442" y="107"/>
                    <a:pt x="442" y="111"/>
                  </a:cubicBezTo>
                  <a:cubicBezTo>
                    <a:pt x="442" y="115"/>
                    <a:pt x="441" y="120"/>
                    <a:pt x="439" y="122"/>
                  </a:cubicBezTo>
                  <a:cubicBezTo>
                    <a:pt x="437" y="124"/>
                    <a:pt x="433" y="126"/>
                    <a:pt x="430" y="127"/>
                  </a:cubicBezTo>
                  <a:cubicBezTo>
                    <a:pt x="427" y="127"/>
                    <a:pt x="424" y="127"/>
                    <a:pt x="424" y="127"/>
                  </a:cubicBezTo>
                  <a:cubicBezTo>
                    <a:pt x="425" y="127"/>
                    <a:pt x="424" y="127"/>
                    <a:pt x="423" y="127"/>
                  </a:cubicBezTo>
                  <a:cubicBezTo>
                    <a:pt x="422" y="127"/>
                    <a:pt x="418" y="124"/>
                    <a:pt x="414" y="120"/>
                  </a:cubicBezTo>
                  <a:cubicBezTo>
                    <a:pt x="410" y="116"/>
                    <a:pt x="407" y="111"/>
                    <a:pt x="407" y="109"/>
                  </a:cubicBezTo>
                  <a:cubicBezTo>
                    <a:pt x="407" y="107"/>
                    <a:pt x="407" y="105"/>
                    <a:pt x="408" y="105"/>
                  </a:cubicBezTo>
                  <a:cubicBezTo>
                    <a:pt x="408" y="105"/>
                    <a:pt x="408" y="104"/>
                    <a:pt x="408" y="104"/>
                  </a:cubicBezTo>
                  <a:cubicBezTo>
                    <a:pt x="407" y="103"/>
                    <a:pt x="407" y="103"/>
                    <a:pt x="407" y="103"/>
                  </a:cubicBezTo>
                  <a:cubicBezTo>
                    <a:pt x="407" y="102"/>
                    <a:pt x="406" y="101"/>
                    <a:pt x="404" y="100"/>
                  </a:cubicBezTo>
                  <a:cubicBezTo>
                    <a:pt x="403" y="99"/>
                    <a:pt x="401" y="99"/>
                    <a:pt x="401" y="99"/>
                  </a:cubicBezTo>
                  <a:cubicBezTo>
                    <a:pt x="401" y="98"/>
                    <a:pt x="401" y="99"/>
                    <a:pt x="401" y="99"/>
                  </a:cubicBezTo>
                  <a:cubicBezTo>
                    <a:pt x="401" y="99"/>
                    <a:pt x="401" y="99"/>
                    <a:pt x="401" y="99"/>
                  </a:cubicBezTo>
                  <a:cubicBezTo>
                    <a:pt x="400" y="99"/>
                    <a:pt x="401" y="98"/>
                    <a:pt x="401" y="98"/>
                  </a:cubicBezTo>
                  <a:cubicBezTo>
                    <a:pt x="401" y="97"/>
                    <a:pt x="394" y="96"/>
                    <a:pt x="384" y="96"/>
                  </a:cubicBezTo>
                  <a:cubicBezTo>
                    <a:pt x="374" y="96"/>
                    <a:pt x="361" y="95"/>
                    <a:pt x="356" y="95"/>
                  </a:cubicBezTo>
                  <a:cubicBezTo>
                    <a:pt x="350" y="94"/>
                    <a:pt x="344" y="91"/>
                    <a:pt x="341" y="87"/>
                  </a:cubicBezTo>
                  <a:cubicBezTo>
                    <a:pt x="339" y="84"/>
                    <a:pt x="321" y="82"/>
                    <a:pt x="302" y="82"/>
                  </a:cubicBezTo>
                  <a:cubicBezTo>
                    <a:pt x="283" y="82"/>
                    <a:pt x="262" y="85"/>
                    <a:pt x="256" y="88"/>
                  </a:cubicBezTo>
                  <a:cubicBezTo>
                    <a:pt x="249" y="92"/>
                    <a:pt x="240" y="94"/>
                    <a:pt x="234" y="94"/>
                  </a:cubicBezTo>
                  <a:cubicBezTo>
                    <a:pt x="228" y="94"/>
                    <a:pt x="223" y="94"/>
                    <a:pt x="222" y="94"/>
                  </a:cubicBezTo>
                  <a:cubicBezTo>
                    <a:pt x="221" y="94"/>
                    <a:pt x="217" y="97"/>
                    <a:pt x="213" y="102"/>
                  </a:cubicBezTo>
                  <a:cubicBezTo>
                    <a:pt x="209" y="106"/>
                    <a:pt x="206" y="112"/>
                    <a:pt x="206" y="116"/>
                  </a:cubicBezTo>
                  <a:cubicBezTo>
                    <a:pt x="206" y="119"/>
                    <a:pt x="199" y="125"/>
                    <a:pt x="191" y="129"/>
                  </a:cubicBezTo>
                  <a:cubicBezTo>
                    <a:pt x="183" y="133"/>
                    <a:pt x="175" y="140"/>
                    <a:pt x="174" y="144"/>
                  </a:cubicBezTo>
                  <a:cubicBezTo>
                    <a:pt x="173" y="148"/>
                    <a:pt x="162" y="155"/>
                    <a:pt x="150" y="160"/>
                  </a:cubicBezTo>
                  <a:cubicBezTo>
                    <a:pt x="137" y="165"/>
                    <a:pt x="126" y="171"/>
                    <a:pt x="126" y="173"/>
                  </a:cubicBezTo>
                  <a:cubicBezTo>
                    <a:pt x="125" y="176"/>
                    <a:pt x="127" y="181"/>
                    <a:pt x="130" y="184"/>
                  </a:cubicBezTo>
                  <a:cubicBezTo>
                    <a:pt x="133" y="187"/>
                    <a:pt x="135" y="193"/>
                    <a:pt x="134" y="196"/>
                  </a:cubicBezTo>
                  <a:cubicBezTo>
                    <a:pt x="134" y="199"/>
                    <a:pt x="134" y="202"/>
                    <a:pt x="134" y="202"/>
                  </a:cubicBezTo>
                  <a:cubicBezTo>
                    <a:pt x="134" y="202"/>
                    <a:pt x="139" y="203"/>
                    <a:pt x="146" y="205"/>
                  </a:cubicBezTo>
                  <a:cubicBezTo>
                    <a:pt x="153" y="206"/>
                    <a:pt x="164" y="206"/>
                    <a:pt x="169" y="205"/>
                  </a:cubicBezTo>
                  <a:cubicBezTo>
                    <a:pt x="174" y="204"/>
                    <a:pt x="180" y="203"/>
                    <a:pt x="180" y="203"/>
                  </a:cubicBezTo>
                  <a:cubicBezTo>
                    <a:pt x="180" y="212"/>
                    <a:pt x="180" y="212"/>
                    <a:pt x="180" y="212"/>
                  </a:cubicBezTo>
                  <a:cubicBezTo>
                    <a:pt x="180" y="217"/>
                    <a:pt x="181" y="222"/>
                    <a:pt x="185" y="224"/>
                  </a:cubicBezTo>
                  <a:cubicBezTo>
                    <a:pt x="189" y="226"/>
                    <a:pt x="191" y="230"/>
                    <a:pt x="190" y="233"/>
                  </a:cubicBezTo>
                  <a:cubicBezTo>
                    <a:pt x="189" y="236"/>
                    <a:pt x="188" y="239"/>
                    <a:pt x="188" y="239"/>
                  </a:cubicBezTo>
                  <a:cubicBezTo>
                    <a:pt x="188" y="239"/>
                    <a:pt x="190" y="237"/>
                    <a:pt x="193" y="233"/>
                  </a:cubicBezTo>
                  <a:cubicBezTo>
                    <a:pt x="196" y="229"/>
                    <a:pt x="202" y="222"/>
                    <a:pt x="208" y="216"/>
                  </a:cubicBezTo>
                  <a:cubicBezTo>
                    <a:pt x="213" y="210"/>
                    <a:pt x="221" y="205"/>
                    <a:pt x="225" y="205"/>
                  </a:cubicBezTo>
                  <a:cubicBezTo>
                    <a:pt x="230" y="205"/>
                    <a:pt x="233" y="202"/>
                    <a:pt x="232" y="198"/>
                  </a:cubicBezTo>
                  <a:cubicBezTo>
                    <a:pt x="231" y="194"/>
                    <a:pt x="228" y="189"/>
                    <a:pt x="224" y="186"/>
                  </a:cubicBezTo>
                  <a:cubicBezTo>
                    <a:pt x="221" y="183"/>
                    <a:pt x="222" y="175"/>
                    <a:pt x="229" y="169"/>
                  </a:cubicBezTo>
                  <a:cubicBezTo>
                    <a:pt x="235" y="163"/>
                    <a:pt x="241" y="158"/>
                    <a:pt x="244" y="158"/>
                  </a:cubicBezTo>
                  <a:cubicBezTo>
                    <a:pt x="246" y="158"/>
                    <a:pt x="247" y="154"/>
                    <a:pt x="247" y="150"/>
                  </a:cubicBezTo>
                  <a:cubicBezTo>
                    <a:pt x="247" y="145"/>
                    <a:pt x="250" y="139"/>
                    <a:pt x="252" y="136"/>
                  </a:cubicBezTo>
                  <a:cubicBezTo>
                    <a:pt x="255" y="133"/>
                    <a:pt x="260" y="128"/>
                    <a:pt x="264" y="126"/>
                  </a:cubicBezTo>
                  <a:cubicBezTo>
                    <a:pt x="268" y="123"/>
                    <a:pt x="271" y="122"/>
                    <a:pt x="271" y="122"/>
                  </a:cubicBezTo>
                  <a:cubicBezTo>
                    <a:pt x="271" y="131"/>
                    <a:pt x="271" y="131"/>
                    <a:pt x="271" y="131"/>
                  </a:cubicBezTo>
                  <a:cubicBezTo>
                    <a:pt x="271" y="135"/>
                    <a:pt x="273" y="137"/>
                    <a:pt x="275" y="137"/>
                  </a:cubicBezTo>
                  <a:cubicBezTo>
                    <a:pt x="280" y="137"/>
                    <a:pt x="280" y="137"/>
                    <a:pt x="280" y="137"/>
                  </a:cubicBezTo>
                  <a:cubicBezTo>
                    <a:pt x="280" y="137"/>
                    <a:pt x="278" y="142"/>
                    <a:pt x="275" y="148"/>
                  </a:cubicBezTo>
                  <a:cubicBezTo>
                    <a:pt x="272" y="153"/>
                    <a:pt x="268" y="157"/>
                    <a:pt x="265" y="157"/>
                  </a:cubicBezTo>
                  <a:cubicBezTo>
                    <a:pt x="262" y="157"/>
                    <a:pt x="259" y="163"/>
                    <a:pt x="259" y="169"/>
                  </a:cubicBezTo>
                  <a:cubicBezTo>
                    <a:pt x="259" y="175"/>
                    <a:pt x="260" y="183"/>
                    <a:pt x="262" y="188"/>
                  </a:cubicBezTo>
                  <a:cubicBezTo>
                    <a:pt x="263" y="192"/>
                    <a:pt x="267" y="196"/>
                    <a:pt x="270" y="196"/>
                  </a:cubicBezTo>
                  <a:cubicBezTo>
                    <a:pt x="273" y="196"/>
                    <a:pt x="279" y="195"/>
                    <a:pt x="283" y="193"/>
                  </a:cubicBezTo>
                  <a:cubicBezTo>
                    <a:pt x="288" y="192"/>
                    <a:pt x="294" y="191"/>
                    <a:pt x="296" y="191"/>
                  </a:cubicBezTo>
                  <a:cubicBezTo>
                    <a:pt x="299" y="191"/>
                    <a:pt x="301" y="193"/>
                    <a:pt x="301" y="196"/>
                  </a:cubicBezTo>
                  <a:cubicBezTo>
                    <a:pt x="301" y="198"/>
                    <a:pt x="297" y="201"/>
                    <a:pt x="292" y="201"/>
                  </a:cubicBezTo>
                  <a:cubicBezTo>
                    <a:pt x="288" y="201"/>
                    <a:pt x="285" y="200"/>
                    <a:pt x="283" y="200"/>
                  </a:cubicBezTo>
                  <a:cubicBezTo>
                    <a:pt x="281" y="200"/>
                    <a:pt x="279" y="200"/>
                    <a:pt x="279" y="201"/>
                  </a:cubicBezTo>
                  <a:cubicBezTo>
                    <a:pt x="279" y="201"/>
                    <a:pt x="279" y="201"/>
                    <a:pt x="279" y="201"/>
                  </a:cubicBezTo>
                  <a:cubicBezTo>
                    <a:pt x="279" y="202"/>
                    <a:pt x="279" y="204"/>
                    <a:pt x="279" y="207"/>
                  </a:cubicBezTo>
                  <a:cubicBezTo>
                    <a:pt x="280" y="212"/>
                    <a:pt x="279" y="212"/>
                    <a:pt x="279" y="212"/>
                  </a:cubicBezTo>
                  <a:cubicBezTo>
                    <a:pt x="278" y="216"/>
                    <a:pt x="277" y="220"/>
                    <a:pt x="277" y="221"/>
                  </a:cubicBezTo>
                  <a:cubicBezTo>
                    <a:pt x="277" y="222"/>
                    <a:pt x="276" y="223"/>
                    <a:pt x="274" y="223"/>
                  </a:cubicBezTo>
                  <a:cubicBezTo>
                    <a:pt x="273" y="223"/>
                    <a:pt x="271" y="223"/>
                    <a:pt x="271" y="223"/>
                  </a:cubicBezTo>
                  <a:cubicBezTo>
                    <a:pt x="271" y="223"/>
                    <a:pt x="267" y="222"/>
                    <a:pt x="262" y="221"/>
                  </a:cubicBezTo>
                  <a:cubicBezTo>
                    <a:pt x="257" y="219"/>
                    <a:pt x="253" y="216"/>
                    <a:pt x="254" y="214"/>
                  </a:cubicBezTo>
                  <a:cubicBezTo>
                    <a:pt x="255" y="211"/>
                    <a:pt x="255" y="207"/>
                    <a:pt x="255" y="207"/>
                  </a:cubicBezTo>
                  <a:cubicBezTo>
                    <a:pt x="255" y="207"/>
                    <a:pt x="255" y="207"/>
                    <a:pt x="255" y="208"/>
                  </a:cubicBezTo>
                  <a:cubicBezTo>
                    <a:pt x="252" y="213"/>
                    <a:pt x="252" y="213"/>
                    <a:pt x="252" y="213"/>
                  </a:cubicBezTo>
                  <a:cubicBezTo>
                    <a:pt x="248" y="225"/>
                    <a:pt x="245" y="235"/>
                    <a:pt x="245" y="235"/>
                  </a:cubicBezTo>
                  <a:cubicBezTo>
                    <a:pt x="245" y="235"/>
                    <a:pt x="245" y="235"/>
                    <a:pt x="245" y="235"/>
                  </a:cubicBezTo>
                  <a:cubicBezTo>
                    <a:pt x="245" y="235"/>
                    <a:pt x="246" y="237"/>
                    <a:pt x="247" y="241"/>
                  </a:cubicBezTo>
                  <a:cubicBezTo>
                    <a:pt x="249" y="244"/>
                    <a:pt x="245" y="249"/>
                    <a:pt x="240" y="250"/>
                  </a:cubicBezTo>
                  <a:cubicBezTo>
                    <a:pt x="235" y="252"/>
                    <a:pt x="231" y="253"/>
                    <a:pt x="230" y="253"/>
                  </a:cubicBezTo>
                  <a:cubicBezTo>
                    <a:pt x="230" y="253"/>
                    <a:pt x="230" y="253"/>
                    <a:pt x="230" y="254"/>
                  </a:cubicBezTo>
                  <a:cubicBezTo>
                    <a:pt x="230" y="254"/>
                    <a:pt x="224" y="253"/>
                    <a:pt x="218" y="251"/>
                  </a:cubicBezTo>
                  <a:cubicBezTo>
                    <a:pt x="211" y="250"/>
                    <a:pt x="197" y="248"/>
                    <a:pt x="187" y="248"/>
                  </a:cubicBezTo>
                  <a:cubicBezTo>
                    <a:pt x="177" y="248"/>
                    <a:pt x="169" y="245"/>
                    <a:pt x="168" y="242"/>
                  </a:cubicBezTo>
                  <a:cubicBezTo>
                    <a:pt x="168" y="239"/>
                    <a:pt x="165" y="233"/>
                    <a:pt x="163" y="230"/>
                  </a:cubicBezTo>
                  <a:cubicBezTo>
                    <a:pt x="160" y="226"/>
                    <a:pt x="155" y="224"/>
                    <a:pt x="152" y="225"/>
                  </a:cubicBezTo>
                  <a:cubicBezTo>
                    <a:pt x="149" y="226"/>
                    <a:pt x="147" y="231"/>
                    <a:pt x="147" y="237"/>
                  </a:cubicBezTo>
                  <a:cubicBezTo>
                    <a:pt x="147" y="243"/>
                    <a:pt x="147" y="251"/>
                    <a:pt x="147" y="254"/>
                  </a:cubicBezTo>
                  <a:cubicBezTo>
                    <a:pt x="147" y="258"/>
                    <a:pt x="147" y="260"/>
                    <a:pt x="147" y="261"/>
                  </a:cubicBezTo>
                  <a:cubicBezTo>
                    <a:pt x="146" y="261"/>
                    <a:pt x="142" y="262"/>
                    <a:pt x="137" y="264"/>
                  </a:cubicBezTo>
                  <a:cubicBezTo>
                    <a:pt x="131" y="266"/>
                    <a:pt x="123" y="267"/>
                    <a:pt x="120" y="267"/>
                  </a:cubicBezTo>
                  <a:cubicBezTo>
                    <a:pt x="116" y="267"/>
                    <a:pt x="105" y="275"/>
                    <a:pt x="95" y="286"/>
                  </a:cubicBezTo>
                  <a:cubicBezTo>
                    <a:pt x="85" y="296"/>
                    <a:pt x="70" y="305"/>
                    <a:pt x="61" y="306"/>
                  </a:cubicBezTo>
                  <a:cubicBezTo>
                    <a:pt x="53" y="308"/>
                    <a:pt x="50" y="313"/>
                    <a:pt x="56" y="319"/>
                  </a:cubicBezTo>
                  <a:cubicBezTo>
                    <a:pt x="62" y="324"/>
                    <a:pt x="67" y="332"/>
                    <a:pt x="68" y="336"/>
                  </a:cubicBezTo>
                  <a:cubicBezTo>
                    <a:pt x="68" y="340"/>
                    <a:pt x="68" y="343"/>
                    <a:pt x="68" y="343"/>
                  </a:cubicBezTo>
                  <a:cubicBezTo>
                    <a:pt x="68" y="343"/>
                    <a:pt x="68" y="344"/>
                    <a:pt x="68" y="346"/>
                  </a:cubicBezTo>
                  <a:cubicBezTo>
                    <a:pt x="68" y="347"/>
                    <a:pt x="66" y="348"/>
                    <a:pt x="62" y="348"/>
                  </a:cubicBezTo>
                  <a:cubicBezTo>
                    <a:pt x="59" y="348"/>
                    <a:pt x="54" y="349"/>
                    <a:pt x="51" y="350"/>
                  </a:cubicBezTo>
                  <a:cubicBezTo>
                    <a:pt x="47" y="352"/>
                    <a:pt x="39" y="353"/>
                    <a:pt x="32" y="353"/>
                  </a:cubicBezTo>
                  <a:cubicBezTo>
                    <a:pt x="25" y="353"/>
                    <a:pt x="15" y="353"/>
                    <a:pt x="10" y="353"/>
                  </a:cubicBezTo>
                  <a:cubicBezTo>
                    <a:pt x="5" y="353"/>
                    <a:pt x="1" y="362"/>
                    <a:pt x="0" y="374"/>
                  </a:cubicBezTo>
                  <a:cubicBezTo>
                    <a:pt x="0" y="385"/>
                    <a:pt x="1" y="398"/>
                    <a:pt x="2" y="401"/>
                  </a:cubicBezTo>
                  <a:cubicBezTo>
                    <a:pt x="4" y="405"/>
                    <a:pt x="9" y="409"/>
                    <a:pt x="14" y="409"/>
                  </a:cubicBezTo>
                  <a:cubicBezTo>
                    <a:pt x="20" y="409"/>
                    <a:pt x="26" y="410"/>
                    <a:pt x="28" y="410"/>
                  </a:cubicBezTo>
                  <a:cubicBezTo>
                    <a:pt x="30" y="410"/>
                    <a:pt x="32" y="411"/>
                    <a:pt x="33" y="412"/>
                  </a:cubicBezTo>
                  <a:cubicBezTo>
                    <a:pt x="34" y="414"/>
                    <a:pt x="35" y="416"/>
                    <a:pt x="36" y="417"/>
                  </a:cubicBezTo>
                  <a:cubicBezTo>
                    <a:pt x="36" y="418"/>
                    <a:pt x="37" y="419"/>
                    <a:pt x="38" y="419"/>
                  </a:cubicBezTo>
                  <a:cubicBezTo>
                    <a:pt x="38" y="419"/>
                    <a:pt x="40" y="419"/>
                    <a:pt x="43" y="417"/>
                  </a:cubicBezTo>
                  <a:cubicBezTo>
                    <a:pt x="45" y="416"/>
                    <a:pt x="48" y="415"/>
                    <a:pt x="48" y="415"/>
                  </a:cubicBezTo>
                  <a:cubicBezTo>
                    <a:pt x="48" y="415"/>
                    <a:pt x="48" y="415"/>
                    <a:pt x="48" y="415"/>
                  </a:cubicBezTo>
                  <a:cubicBezTo>
                    <a:pt x="51" y="414"/>
                    <a:pt x="58" y="412"/>
                    <a:pt x="61" y="412"/>
                  </a:cubicBezTo>
                  <a:cubicBezTo>
                    <a:pt x="64" y="412"/>
                    <a:pt x="64" y="412"/>
                    <a:pt x="64" y="412"/>
                  </a:cubicBezTo>
                  <a:cubicBezTo>
                    <a:pt x="66" y="412"/>
                    <a:pt x="68" y="404"/>
                    <a:pt x="68" y="403"/>
                  </a:cubicBezTo>
                  <a:cubicBezTo>
                    <a:pt x="68" y="401"/>
                    <a:pt x="69" y="397"/>
                    <a:pt x="69" y="393"/>
                  </a:cubicBezTo>
                  <a:cubicBezTo>
                    <a:pt x="70" y="390"/>
                    <a:pt x="69" y="384"/>
                    <a:pt x="68" y="382"/>
                  </a:cubicBezTo>
                  <a:cubicBezTo>
                    <a:pt x="67" y="379"/>
                    <a:pt x="70" y="381"/>
                    <a:pt x="70" y="381"/>
                  </a:cubicBezTo>
                  <a:cubicBezTo>
                    <a:pt x="70" y="381"/>
                    <a:pt x="70" y="381"/>
                    <a:pt x="70" y="381"/>
                  </a:cubicBezTo>
                  <a:cubicBezTo>
                    <a:pt x="70" y="381"/>
                    <a:pt x="70" y="381"/>
                    <a:pt x="70" y="381"/>
                  </a:cubicBezTo>
                  <a:cubicBezTo>
                    <a:pt x="70" y="381"/>
                    <a:pt x="70" y="381"/>
                    <a:pt x="70" y="381"/>
                  </a:cubicBezTo>
                  <a:cubicBezTo>
                    <a:pt x="71" y="381"/>
                    <a:pt x="74" y="381"/>
                    <a:pt x="77" y="381"/>
                  </a:cubicBezTo>
                  <a:cubicBezTo>
                    <a:pt x="83" y="381"/>
                    <a:pt x="83" y="381"/>
                    <a:pt x="83" y="381"/>
                  </a:cubicBezTo>
                  <a:cubicBezTo>
                    <a:pt x="88" y="381"/>
                    <a:pt x="93" y="378"/>
                    <a:pt x="96" y="375"/>
                  </a:cubicBezTo>
                  <a:cubicBezTo>
                    <a:pt x="98" y="372"/>
                    <a:pt x="100" y="367"/>
                    <a:pt x="100" y="365"/>
                  </a:cubicBezTo>
                  <a:cubicBezTo>
                    <a:pt x="100" y="363"/>
                    <a:pt x="101" y="360"/>
                    <a:pt x="103" y="360"/>
                  </a:cubicBezTo>
                  <a:cubicBezTo>
                    <a:pt x="105" y="359"/>
                    <a:pt x="110" y="357"/>
                    <a:pt x="115" y="356"/>
                  </a:cubicBezTo>
                  <a:cubicBezTo>
                    <a:pt x="120" y="354"/>
                    <a:pt x="126" y="352"/>
                    <a:pt x="130" y="352"/>
                  </a:cubicBezTo>
                  <a:cubicBezTo>
                    <a:pt x="133" y="352"/>
                    <a:pt x="137" y="351"/>
                    <a:pt x="138" y="351"/>
                  </a:cubicBezTo>
                  <a:cubicBezTo>
                    <a:pt x="138" y="351"/>
                    <a:pt x="138" y="351"/>
                    <a:pt x="145" y="351"/>
                  </a:cubicBezTo>
                  <a:cubicBezTo>
                    <a:pt x="158" y="351"/>
                    <a:pt x="158" y="351"/>
                    <a:pt x="158" y="351"/>
                  </a:cubicBezTo>
                  <a:cubicBezTo>
                    <a:pt x="160" y="351"/>
                    <a:pt x="166" y="360"/>
                    <a:pt x="171" y="363"/>
                  </a:cubicBezTo>
                  <a:cubicBezTo>
                    <a:pt x="171" y="363"/>
                    <a:pt x="171" y="364"/>
                    <a:pt x="176" y="365"/>
                  </a:cubicBezTo>
                  <a:cubicBezTo>
                    <a:pt x="180" y="366"/>
                    <a:pt x="181" y="374"/>
                    <a:pt x="185" y="376"/>
                  </a:cubicBezTo>
                  <a:cubicBezTo>
                    <a:pt x="189" y="378"/>
                    <a:pt x="189" y="378"/>
                    <a:pt x="189" y="378"/>
                  </a:cubicBezTo>
                  <a:cubicBezTo>
                    <a:pt x="198" y="384"/>
                    <a:pt x="206" y="387"/>
                    <a:pt x="207" y="387"/>
                  </a:cubicBezTo>
                  <a:cubicBezTo>
                    <a:pt x="208" y="386"/>
                    <a:pt x="208" y="383"/>
                    <a:pt x="207" y="380"/>
                  </a:cubicBezTo>
                  <a:cubicBezTo>
                    <a:pt x="206" y="378"/>
                    <a:pt x="198" y="371"/>
                    <a:pt x="191" y="366"/>
                  </a:cubicBezTo>
                  <a:cubicBezTo>
                    <a:pt x="191" y="366"/>
                    <a:pt x="191" y="366"/>
                    <a:pt x="188" y="364"/>
                  </a:cubicBezTo>
                  <a:cubicBezTo>
                    <a:pt x="185" y="361"/>
                    <a:pt x="185" y="361"/>
                    <a:pt x="185" y="361"/>
                  </a:cubicBezTo>
                  <a:cubicBezTo>
                    <a:pt x="183" y="357"/>
                    <a:pt x="181" y="351"/>
                    <a:pt x="182" y="348"/>
                  </a:cubicBezTo>
                  <a:cubicBezTo>
                    <a:pt x="182" y="346"/>
                    <a:pt x="188" y="340"/>
                    <a:pt x="196" y="336"/>
                  </a:cubicBezTo>
                  <a:cubicBezTo>
                    <a:pt x="196" y="336"/>
                    <a:pt x="196" y="336"/>
                    <a:pt x="201" y="344"/>
                  </a:cubicBezTo>
                  <a:cubicBezTo>
                    <a:pt x="205" y="353"/>
                    <a:pt x="213" y="362"/>
                    <a:pt x="216" y="362"/>
                  </a:cubicBezTo>
                  <a:cubicBezTo>
                    <a:pt x="219" y="363"/>
                    <a:pt x="228" y="370"/>
                    <a:pt x="228" y="372"/>
                  </a:cubicBezTo>
                  <a:cubicBezTo>
                    <a:pt x="228" y="372"/>
                    <a:pt x="228" y="372"/>
                    <a:pt x="229" y="373"/>
                  </a:cubicBezTo>
                  <a:cubicBezTo>
                    <a:pt x="229" y="373"/>
                    <a:pt x="229" y="373"/>
                    <a:pt x="229" y="374"/>
                  </a:cubicBezTo>
                  <a:cubicBezTo>
                    <a:pt x="230" y="377"/>
                    <a:pt x="232" y="384"/>
                    <a:pt x="232" y="386"/>
                  </a:cubicBezTo>
                  <a:cubicBezTo>
                    <a:pt x="232" y="387"/>
                    <a:pt x="232" y="387"/>
                    <a:pt x="232" y="387"/>
                  </a:cubicBezTo>
                  <a:cubicBezTo>
                    <a:pt x="232" y="387"/>
                    <a:pt x="232" y="388"/>
                    <a:pt x="232" y="389"/>
                  </a:cubicBezTo>
                  <a:cubicBezTo>
                    <a:pt x="232" y="389"/>
                    <a:pt x="232" y="389"/>
                    <a:pt x="232" y="391"/>
                  </a:cubicBezTo>
                  <a:cubicBezTo>
                    <a:pt x="232" y="394"/>
                    <a:pt x="233" y="399"/>
                    <a:pt x="235" y="400"/>
                  </a:cubicBezTo>
                  <a:cubicBezTo>
                    <a:pt x="235" y="400"/>
                    <a:pt x="235" y="400"/>
                    <a:pt x="235" y="400"/>
                  </a:cubicBezTo>
                  <a:cubicBezTo>
                    <a:pt x="235" y="400"/>
                    <a:pt x="235" y="400"/>
                    <a:pt x="235" y="400"/>
                  </a:cubicBezTo>
                  <a:cubicBezTo>
                    <a:pt x="233" y="399"/>
                    <a:pt x="232" y="394"/>
                    <a:pt x="232" y="391"/>
                  </a:cubicBezTo>
                  <a:cubicBezTo>
                    <a:pt x="232" y="394"/>
                    <a:pt x="233" y="399"/>
                    <a:pt x="235" y="400"/>
                  </a:cubicBezTo>
                  <a:cubicBezTo>
                    <a:pt x="236" y="400"/>
                    <a:pt x="236" y="400"/>
                    <a:pt x="236" y="400"/>
                  </a:cubicBezTo>
                  <a:cubicBezTo>
                    <a:pt x="238" y="400"/>
                    <a:pt x="238" y="400"/>
                    <a:pt x="238" y="400"/>
                  </a:cubicBezTo>
                  <a:cubicBezTo>
                    <a:pt x="242" y="404"/>
                    <a:pt x="245" y="407"/>
                    <a:pt x="245" y="407"/>
                  </a:cubicBezTo>
                  <a:cubicBezTo>
                    <a:pt x="245" y="407"/>
                    <a:pt x="243" y="408"/>
                    <a:pt x="243" y="408"/>
                  </a:cubicBezTo>
                  <a:cubicBezTo>
                    <a:pt x="243" y="408"/>
                    <a:pt x="241" y="408"/>
                    <a:pt x="241" y="408"/>
                  </a:cubicBezTo>
                  <a:cubicBezTo>
                    <a:pt x="241" y="408"/>
                    <a:pt x="241" y="408"/>
                    <a:pt x="241" y="408"/>
                  </a:cubicBezTo>
                  <a:cubicBezTo>
                    <a:pt x="241" y="408"/>
                    <a:pt x="244" y="408"/>
                    <a:pt x="244" y="408"/>
                  </a:cubicBezTo>
                  <a:cubicBezTo>
                    <a:pt x="244" y="408"/>
                    <a:pt x="245" y="408"/>
                    <a:pt x="245" y="408"/>
                  </a:cubicBezTo>
                  <a:cubicBezTo>
                    <a:pt x="245" y="408"/>
                    <a:pt x="246" y="408"/>
                    <a:pt x="246" y="408"/>
                  </a:cubicBezTo>
                  <a:cubicBezTo>
                    <a:pt x="246" y="408"/>
                    <a:pt x="246" y="408"/>
                    <a:pt x="246" y="408"/>
                  </a:cubicBezTo>
                  <a:cubicBezTo>
                    <a:pt x="246" y="408"/>
                    <a:pt x="248" y="408"/>
                    <a:pt x="250" y="408"/>
                  </a:cubicBezTo>
                  <a:cubicBezTo>
                    <a:pt x="250" y="408"/>
                    <a:pt x="250" y="408"/>
                    <a:pt x="251" y="408"/>
                  </a:cubicBezTo>
                  <a:cubicBezTo>
                    <a:pt x="252" y="408"/>
                    <a:pt x="252" y="408"/>
                    <a:pt x="252" y="408"/>
                  </a:cubicBezTo>
                  <a:cubicBezTo>
                    <a:pt x="256" y="408"/>
                    <a:pt x="259" y="409"/>
                    <a:pt x="259" y="409"/>
                  </a:cubicBezTo>
                  <a:cubicBezTo>
                    <a:pt x="259" y="411"/>
                    <a:pt x="256" y="414"/>
                    <a:pt x="256" y="416"/>
                  </a:cubicBezTo>
                  <a:cubicBezTo>
                    <a:pt x="256" y="417"/>
                    <a:pt x="256" y="417"/>
                    <a:pt x="256" y="417"/>
                  </a:cubicBezTo>
                  <a:cubicBezTo>
                    <a:pt x="256" y="417"/>
                    <a:pt x="257" y="417"/>
                    <a:pt x="259" y="416"/>
                  </a:cubicBezTo>
                  <a:cubicBezTo>
                    <a:pt x="260" y="414"/>
                    <a:pt x="263" y="412"/>
                    <a:pt x="264" y="411"/>
                  </a:cubicBezTo>
                  <a:cubicBezTo>
                    <a:pt x="265" y="409"/>
                    <a:pt x="267" y="407"/>
                    <a:pt x="269" y="406"/>
                  </a:cubicBezTo>
                  <a:cubicBezTo>
                    <a:pt x="270" y="405"/>
                    <a:pt x="269" y="404"/>
                    <a:pt x="267" y="403"/>
                  </a:cubicBezTo>
                  <a:cubicBezTo>
                    <a:pt x="264" y="402"/>
                    <a:pt x="262" y="401"/>
                    <a:pt x="261" y="401"/>
                  </a:cubicBezTo>
                  <a:cubicBezTo>
                    <a:pt x="261" y="401"/>
                    <a:pt x="260" y="400"/>
                    <a:pt x="260" y="400"/>
                  </a:cubicBezTo>
                  <a:cubicBezTo>
                    <a:pt x="259" y="400"/>
                    <a:pt x="257" y="400"/>
                    <a:pt x="257" y="399"/>
                  </a:cubicBezTo>
                  <a:cubicBezTo>
                    <a:pt x="257" y="398"/>
                    <a:pt x="256" y="398"/>
                    <a:pt x="256" y="398"/>
                  </a:cubicBezTo>
                  <a:cubicBezTo>
                    <a:pt x="256" y="398"/>
                    <a:pt x="256" y="398"/>
                    <a:pt x="256" y="398"/>
                  </a:cubicBezTo>
                  <a:cubicBezTo>
                    <a:pt x="256" y="398"/>
                    <a:pt x="256" y="398"/>
                    <a:pt x="256" y="398"/>
                  </a:cubicBezTo>
                  <a:cubicBezTo>
                    <a:pt x="264" y="398"/>
                    <a:pt x="264" y="397"/>
                    <a:pt x="264" y="397"/>
                  </a:cubicBezTo>
                  <a:cubicBezTo>
                    <a:pt x="264" y="397"/>
                    <a:pt x="264" y="397"/>
                    <a:pt x="264" y="397"/>
                  </a:cubicBezTo>
                  <a:cubicBezTo>
                    <a:pt x="264" y="395"/>
                    <a:pt x="264" y="386"/>
                    <a:pt x="264" y="385"/>
                  </a:cubicBezTo>
                  <a:cubicBezTo>
                    <a:pt x="264" y="385"/>
                    <a:pt x="264" y="385"/>
                    <a:pt x="264" y="385"/>
                  </a:cubicBezTo>
                  <a:cubicBezTo>
                    <a:pt x="264" y="386"/>
                    <a:pt x="266" y="386"/>
                    <a:pt x="269" y="386"/>
                  </a:cubicBezTo>
                  <a:cubicBezTo>
                    <a:pt x="272" y="386"/>
                    <a:pt x="276" y="385"/>
                    <a:pt x="278" y="384"/>
                  </a:cubicBezTo>
                  <a:cubicBezTo>
                    <a:pt x="280" y="382"/>
                    <a:pt x="283" y="381"/>
                    <a:pt x="285" y="381"/>
                  </a:cubicBezTo>
                  <a:cubicBezTo>
                    <a:pt x="287" y="381"/>
                    <a:pt x="289" y="383"/>
                    <a:pt x="289" y="384"/>
                  </a:cubicBezTo>
                  <a:cubicBezTo>
                    <a:pt x="289" y="385"/>
                    <a:pt x="291" y="389"/>
                    <a:pt x="295" y="389"/>
                  </a:cubicBezTo>
                  <a:cubicBezTo>
                    <a:pt x="295" y="389"/>
                    <a:pt x="295" y="389"/>
                    <a:pt x="298" y="389"/>
                  </a:cubicBezTo>
                  <a:cubicBezTo>
                    <a:pt x="301" y="389"/>
                    <a:pt x="301" y="389"/>
                    <a:pt x="301" y="389"/>
                  </a:cubicBezTo>
                  <a:cubicBezTo>
                    <a:pt x="301" y="397"/>
                    <a:pt x="301" y="405"/>
                    <a:pt x="301" y="409"/>
                  </a:cubicBezTo>
                  <a:cubicBezTo>
                    <a:pt x="301" y="414"/>
                    <a:pt x="299" y="420"/>
                    <a:pt x="296" y="422"/>
                  </a:cubicBezTo>
                  <a:cubicBezTo>
                    <a:pt x="296" y="422"/>
                    <a:pt x="296" y="422"/>
                    <a:pt x="300" y="423"/>
                  </a:cubicBezTo>
                  <a:cubicBezTo>
                    <a:pt x="304" y="424"/>
                    <a:pt x="304" y="424"/>
                    <a:pt x="304" y="424"/>
                  </a:cubicBezTo>
                  <a:cubicBezTo>
                    <a:pt x="309" y="422"/>
                    <a:pt x="320" y="420"/>
                    <a:pt x="328" y="420"/>
                  </a:cubicBezTo>
                  <a:cubicBezTo>
                    <a:pt x="336" y="420"/>
                    <a:pt x="345" y="419"/>
                    <a:pt x="349" y="419"/>
                  </a:cubicBezTo>
                  <a:cubicBezTo>
                    <a:pt x="352" y="419"/>
                    <a:pt x="356" y="424"/>
                    <a:pt x="358" y="430"/>
                  </a:cubicBezTo>
                  <a:cubicBezTo>
                    <a:pt x="360" y="437"/>
                    <a:pt x="361" y="445"/>
                    <a:pt x="362" y="449"/>
                  </a:cubicBezTo>
                  <a:cubicBezTo>
                    <a:pt x="363" y="453"/>
                    <a:pt x="363" y="456"/>
                    <a:pt x="363" y="456"/>
                  </a:cubicBezTo>
                  <a:cubicBezTo>
                    <a:pt x="363" y="457"/>
                    <a:pt x="363" y="457"/>
                    <a:pt x="363" y="457"/>
                  </a:cubicBezTo>
                  <a:cubicBezTo>
                    <a:pt x="363" y="457"/>
                    <a:pt x="362" y="458"/>
                    <a:pt x="361" y="459"/>
                  </a:cubicBezTo>
                  <a:cubicBezTo>
                    <a:pt x="359" y="461"/>
                    <a:pt x="355" y="462"/>
                    <a:pt x="351" y="462"/>
                  </a:cubicBezTo>
                  <a:cubicBezTo>
                    <a:pt x="348" y="462"/>
                    <a:pt x="346" y="463"/>
                    <a:pt x="345" y="465"/>
                  </a:cubicBezTo>
                  <a:cubicBezTo>
                    <a:pt x="345" y="467"/>
                    <a:pt x="346" y="471"/>
                    <a:pt x="347" y="474"/>
                  </a:cubicBezTo>
                  <a:cubicBezTo>
                    <a:pt x="349" y="479"/>
                    <a:pt x="352" y="484"/>
                    <a:pt x="354" y="484"/>
                  </a:cubicBezTo>
                  <a:cubicBezTo>
                    <a:pt x="357" y="484"/>
                    <a:pt x="362" y="489"/>
                    <a:pt x="366" y="494"/>
                  </a:cubicBezTo>
                  <a:cubicBezTo>
                    <a:pt x="371" y="500"/>
                    <a:pt x="377" y="511"/>
                    <a:pt x="380" y="518"/>
                  </a:cubicBezTo>
                  <a:cubicBezTo>
                    <a:pt x="384" y="525"/>
                    <a:pt x="393" y="536"/>
                    <a:pt x="401" y="543"/>
                  </a:cubicBezTo>
                  <a:cubicBezTo>
                    <a:pt x="401" y="543"/>
                    <a:pt x="401" y="543"/>
                    <a:pt x="401" y="544"/>
                  </a:cubicBezTo>
                  <a:cubicBezTo>
                    <a:pt x="401" y="545"/>
                    <a:pt x="405" y="554"/>
                    <a:pt x="405" y="559"/>
                  </a:cubicBezTo>
                  <a:cubicBezTo>
                    <a:pt x="405" y="562"/>
                    <a:pt x="407" y="562"/>
                    <a:pt x="407" y="562"/>
                  </a:cubicBezTo>
                  <a:cubicBezTo>
                    <a:pt x="407" y="563"/>
                    <a:pt x="409" y="563"/>
                    <a:pt x="409" y="563"/>
                  </a:cubicBezTo>
                  <a:cubicBezTo>
                    <a:pt x="409" y="563"/>
                    <a:pt x="409" y="563"/>
                    <a:pt x="409" y="563"/>
                  </a:cubicBezTo>
                  <a:cubicBezTo>
                    <a:pt x="409" y="563"/>
                    <a:pt x="409" y="563"/>
                    <a:pt x="409" y="564"/>
                  </a:cubicBezTo>
                  <a:cubicBezTo>
                    <a:pt x="409" y="564"/>
                    <a:pt x="413" y="566"/>
                    <a:pt x="421" y="569"/>
                  </a:cubicBezTo>
                  <a:cubicBezTo>
                    <a:pt x="421" y="569"/>
                    <a:pt x="420" y="569"/>
                    <a:pt x="422" y="571"/>
                  </a:cubicBezTo>
                  <a:cubicBezTo>
                    <a:pt x="423" y="573"/>
                    <a:pt x="423" y="573"/>
                    <a:pt x="423" y="573"/>
                  </a:cubicBezTo>
                  <a:cubicBezTo>
                    <a:pt x="425" y="578"/>
                    <a:pt x="427" y="587"/>
                    <a:pt x="427" y="594"/>
                  </a:cubicBezTo>
                  <a:cubicBezTo>
                    <a:pt x="427" y="600"/>
                    <a:pt x="428" y="606"/>
                    <a:pt x="429" y="608"/>
                  </a:cubicBezTo>
                  <a:cubicBezTo>
                    <a:pt x="430" y="609"/>
                    <a:pt x="431" y="610"/>
                    <a:pt x="431" y="610"/>
                  </a:cubicBezTo>
                  <a:cubicBezTo>
                    <a:pt x="431" y="610"/>
                    <a:pt x="431" y="610"/>
                    <a:pt x="432" y="611"/>
                  </a:cubicBezTo>
                  <a:cubicBezTo>
                    <a:pt x="432" y="612"/>
                    <a:pt x="432" y="613"/>
                    <a:pt x="432" y="613"/>
                  </a:cubicBezTo>
                  <a:cubicBezTo>
                    <a:pt x="434" y="613"/>
                    <a:pt x="438" y="613"/>
                    <a:pt x="443" y="612"/>
                  </a:cubicBezTo>
                  <a:cubicBezTo>
                    <a:pt x="443" y="612"/>
                    <a:pt x="443" y="612"/>
                    <a:pt x="445" y="613"/>
                  </a:cubicBezTo>
                  <a:cubicBezTo>
                    <a:pt x="447" y="614"/>
                    <a:pt x="447" y="614"/>
                    <a:pt x="447" y="614"/>
                  </a:cubicBezTo>
                  <a:cubicBezTo>
                    <a:pt x="451" y="615"/>
                    <a:pt x="457" y="617"/>
                    <a:pt x="459" y="618"/>
                  </a:cubicBezTo>
                  <a:cubicBezTo>
                    <a:pt x="461" y="619"/>
                    <a:pt x="465" y="619"/>
                    <a:pt x="467" y="618"/>
                  </a:cubicBezTo>
                  <a:cubicBezTo>
                    <a:pt x="470" y="617"/>
                    <a:pt x="473" y="615"/>
                    <a:pt x="474" y="613"/>
                  </a:cubicBezTo>
                  <a:cubicBezTo>
                    <a:pt x="476" y="612"/>
                    <a:pt x="477" y="610"/>
                    <a:pt x="478" y="610"/>
                  </a:cubicBezTo>
                  <a:cubicBezTo>
                    <a:pt x="478" y="609"/>
                    <a:pt x="485" y="609"/>
                    <a:pt x="488" y="609"/>
                  </a:cubicBezTo>
                  <a:cubicBezTo>
                    <a:pt x="492" y="609"/>
                    <a:pt x="496" y="608"/>
                    <a:pt x="498" y="607"/>
                  </a:cubicBezTo>
                  <a:cubicBezTo>
                    <a:pt x="500" y="605"/>
                    <a:pt x="503" y="603"/>
                    <a:pt x="505" y="602"/>
                  </a:cubicBezTo>
                  <a:cubicBezTo>
                    <a:pt x="507" y="601"/>
                    <a:pt x="510" y="600"/>
                    <a:pt x="511" y="600"/>
                  </a:cubicBezTo>
                  <a:cubicBezTo>
                    <a:pt x="511" y="600"/>
                    <a:pt x="511" y="599"/>
                    <a:pt x="510" y="598"/>
                  </a:cubicBezTo>
                  <a:cubicBezTo>
                    <a:pt x="509" y="597"/>
                    <a:pt x="509" y="595"/>
                    <a:pt x="511" y="594"/>
                  </a:cubicBezTo>
                  <a:cubicBezTo>
                    <a:pt x="512" y="593"/>
                    <a:pt x="512" y="591"/>
                    <a:pt x="510" y="589"/>
                  </a:cubicBezTo>
                  <a:cubicBezTo>
                    <a:pt x="509" y="588"/>
                    <a:pt x="514" y="586"/>
                    <a:pt x="514" y="586"/>
                  </a:cubicBezTo>
                  <a:cubicBezTo>
                    <a:pt x="514" y="586"/>
                    <a:pt x="514" y="586"/>
                    <a:pt x="514" y="586"/>
                  </a:cubicBezTo>
                  <a:cubicBezTo>
                    <a:pt x="514" y="586"/>
                    <a:pt x="517" y="586"/>
                    <a:pt x="519" y="587"/>
                  </a:cubicBezTo>
                  <a:cubicBezTo>
                    <a:pt x="521" y="587"/>
                    <a:pt x="525" y="587"/>
                    <a:pt x="527" y="587"/>
                  </a:cubicBezTo>
                  <a:cubicBezTo>
                    <a:pt x="529" y="586"/>
                    <a:pt x="531" y="583"/>
                    <a:pt x="531" y="579"/>
                  </a:cubicBezTo>
                  <a:cubicBezTo>
                    <a:pt x="531" y="575"/>
                    <a:pt x="532" y="572"/>
                    <a:pt x="533" y="564"/>
                  </a:cubicBezTo>
                  <a:cubicBezTo>
                    <a:pt x="533" y="564"/>
                    <a:pt x="533" y="564"/>
                    <a:pt x="537" y="564"/>
                  </a:cubicBezTo>
                  <a:cubicBezTo>
                    <a:pt x="540" y="564"/>
                    <a:pt x="540" y="564"/>
                    <a:pt x="540" y="564"/>
                  </a:cubicBezTo>
                  <a:cubicBezTo>
                    <a:pt x="544" y="564"/>
                    <a:pt x="549" y="562"/>
                    <a:pt x="551" y="559"/>
                  </a:cubicBezTo>
                  <a:cubicBezTo>
                    <a:pt x="554" y="556"/>
                    <a:pt x="555" y="552"/>
                    <a:pt x="555" y="551"/>
                  </a:cubicBezTo>
                  <a:cubicBezTo>
                    <a:pt x="555" y="549"/>
                    <a:pt x="555" y="543"/>
                    <a:pt x="555" y="538"/>
                  </a:cubicBezTo>
                  <a:cubicBezTo>
                    <a:pt x="555" y="532"/>
                    <a:pt x="556" y="525"/>
                    <a:pt x="557" y="522"/>
                  </a:cubicBezTo>
                  <a:cubicBezTo>
                    <a:pt x="559" y="519"/>
                    <a:pt x="561" y="516"/>
                    <a:pt x="563" y="515"/>
                  </a:cubicBezTo>
                  <a:cubicBezTo>
                    <a:pt x="564" y="514"/>
                    <a:pt x="567" y="512"/>
                    <a:pt x="567" y="511"/>
                  </a:cubicBezTo>
                  <a:cubicBezTo>
                    <a:pt x="567" y="509"/>
                    <a:pt x="569" y="509"/>
                    <a:pt x="569" y="511"/>
                  </a:cubicBezTo>
                  <a:cubicBezTo>
                    <a:pt x="569" y="514"/>
                    <a:pt x="569" y="514"/>
                    <a:pt x="569" y="514"/>
                  </a:cubicBezTo>
                  <a:cubicBezTo>
                    <a:pt x="569" y="514"/>
                    <a:pt x="574" y="514"/>
                    <a:pt x="583" y="514"/>
                  </a:cubicBezTo>
                  <a:cubicBezTo>
                    <a:pt x="591" y="514"/>
                    <a:pt x="600" y="514"/>
                    <a:pt x="604" y="513"/>
                  </a:cubicBezTo>
                  <a:cubicBezTo>
                    <a:pt x="607" y="513"/>
                    <a:pt x="614" y="517"/>
                    <a:pt x="619" y="521"/>
                  </a:cubicBezTo>
                  <a:cubicBezTo>
                    <a:pt x="624" y="526"/>
                    <a:pt x="629" y="533"/>
                    <a:pt x="629" y="538"/>
                  </a:cubicBezTo>
                  <a:cubicBezTo>
                    <a:pt x="630" y="542"/>
                    <a:pt x="635" y="549"/>
                    <a:pt x="641" y="553"/>
                  </a:cubicBezTo>
                  <a:cubicBezTo>
                    <a:pt x="647" y="557"/>
                    <a:pt x="653" y="558"/>
                    <a:pt x="656" y="555"/>
                  </a:cubicBezTo>
                  <a:cubicBezTo>
                    <a:pt x="658" y="552"/>
                    <a:pt x="662" y="559"/>
                    <a:pt x="665" y="572"/>
                  </a:cubicBezTo>
                  <a:cubicBezTo>
                    <a:pt x="667" y="585"/>
                    <a:pt x="674" y="602"/>
                    <a:pt x="681" y="612"/>
                  </a:cubicBezTo>
                  <a:cubicBezTo>
                    <a:pt x="687" y="621"/>
                    <a:pt x="693" y="632"/>
                    <a:pt x="694" y="637"/>
                  </a:cubicBezTo>
                  <a:cubicBezTo>
                    <a:pt x="694" y="642"/>
                    <a:pt x="696" y="649"/>
                    <a:pt x="699" y="652"/>
                  </a:cubicBezTo>
                  <a:cubicBezTo>
                    <a:pt x="702" y="656"/>
                    <a:pt x="706" y="658"/>
                    <a:pt x="707" y="657"/>
                  </a:cubicBezTo>
                  <a:cubicBezTo>
                    <a:pt x="709" y="656"/>
                    <a:pt x="713" y="657"/>
                    <a:pt x="715" y="658"/>
                  </a:cubicBezTo>
                  <a:cubicBezTo>
                    <a:pt x="717" y="660"/>
                    <a:pt x="719" y="664"/>
                    <a:pt x="719" y="667"/>
                  </a:cubicBezTo>
                  <a:cubicBezTo>
                    <a:pt x="718" y="671"/>
                    <a:pt x="721" y="673"/>
                    <a:pt x="725" y="673"/>
                  </a:cubicBezTo>
                  <a:cubicBezTo>
                    <a:pt x="729" y="672"/>
                    <a:pt x="734" y="671"/>
                    <a:pt x="736" y="671"/>
                  </a:cubicBezTo>
                  <a:cubicBezTo>
                    <a:pt x="738" y="670"/>
                    <a:pt x="739" y="668"/>
                    <a:pt x="739" y="665"/>
                  </a:cubicBezTo>
                  <a:cubicBezTo>
                    <a:pt x="739" y="663"/>
                    <a:pt x="737" y="660"/>
                    <a:pt x="735" y="660"/>
                  </a:cubicBezTo>
                  <a:cubicBezTo>
                    <a:pt x="732" y="659"/>
                    <a:pt x="731" y="656"/>
                    <a:pt x="731" y="652"/>
                  </a:cubicBezTo>
                  <a:cubicBezTo>
                    <a:pt x="732" y="649"/>
                    <a:pt x="731" y="645"/>
                    <a:pt x="729" y="644"/>
                  </a:cubicBezTo>
                  <a:cubicBezTo>
                    <a:pt x="728" y="642"/>
                    <a:pt x="726" y="642"/>
                    <a:pt x="726" y="642"/>
                  </a:cubicBezTo>
                  <a:cubicBezTo>
                    <a:pt x="726" y="642"/>
                    <a:pt x="726" y="634"/>
                    <a:pt x="725" y="624"/>
                  </a:cubicBezTo>
                  <a:cubicBezTo>
                    <a:pt x="725" y="614"/>
                    <a:pt x="729" y="601"/>
                    <a:pt x="735" y="596"/>
                  </a:cubicBezTo>
                  <a:cubicBezTo>
                    <a:pt x="741" y="590"/>
                    <a:pt x="749" y="585"/>
                    <a:pt x="753" y="585"/>
                  </a:cubicBezTo>
                  <a:cubicBezTo>
                    <a:pt x="757" y="584"/>
                    <a:pt x="762" y="581"/>
                    <a:pt x="764" y="578"/>
                  </a:cubicBezTo>
                  <a:cubicBezTo>
                    <a:pt x="766" y="575"/>
                    <a:pt x="775" y="567"/>
                    <a:pt x="783" y="560"/>
                  </a:cubicBezTo>
                  <a:cubicBezTo>
                    <a:pt x="792" y="553"/>
                    <a:pt x="802" y="549"/>
                    <a:pt x="807" y="550"/>
                  </a:cubicBezTo>
                  <a:cubicBezTo>
                    <a:pt x="811" y="551"/>
                    <a:pt x="817" y="552"/>
                    <a:pt x="822" y="552"/>
                  </a:cubicBezTo>
                  <a:cubicBezTo>
                    <a:pt x="826" y="552"/>
                    <a:pt x="829" y="557"/>
                    <a:pt x="830" y="563"/>
                  </a:cubicBezTo>
                  <a:cubicBezTo>
                    <a:pt x="830" y="568"/>
                    <a:pt x="834" y="574"/>
                    <a:pt x="837" y="575"/>
                  </a:cubicBezTo>
                  <a:cubicBezTo>
                    <a:pt x="841" y="576"/>
                    <a:pt x="845" y="582"/>
                    <a:pt x="846" y="587"/>
                  </a:cubicBezTo>
                  <a:cubicBezTo>
                    <a:pt x="847" y="592"/>
                    <a:pt x="852" y="596"/>
                    <a:pt x="858" y="597"/>
                  </a:cubicBezTo>
                  <a:cubicBezTo>
                    <a:pt x="863" y="597"/>
                    <a:pt x="867" y="601"/>
                    <a:pt x="868" y="605"/>
                  </a:cubicBezTo>
                  <a:cubicBezTo>
                    <a:pt x="868" y="609"/>
                    <a:pt x="870" y="624"/>
                    <a:pt x="872" y="639"/>
                  </a:cubicBezTo>
                  <a:cubicBezTo>
                    <a:pt x="874" y="654"/>
                    <a:pt x="878" y="667"/>
                    <a:pt x="880" y="668"/>
                  </a:cubicBezTo>
                  <a:cubicBezTo>
                    <a:pt x="882" y="669"/>
                    <a:pt x="886" y="673"/>
                    <a:pt x="888" y="676"/>
                  </a:cubicBezTo>
                  <a:cubicBezTo>
                    <a:pt x="890" y="680"/>
                    <a:pt x="892" y="687"/>
                    <a:pt x="892" y="693"/>
                  </a:cubicBezTo>
                  <a:cubicBezTo>
                    <a:pt x="892" y="698"/>
                    <a:pt x="890" y="702"/>
                    <a:pt x="889" y="702"/>
                  </a:cubicBezTo>
                  <a:cubicBezTo>
                    <a:pt x="887" y="702"/>
                    <a:pt x="886" y="702"/>
                    <a:pt x="886" y="702"/>
                  </a:cubicBezTo>
                  <a:cubicBezTo>
                    <a:pt x="886" y="702"/>
                    <a:pt x="885" y="704"/>
                    <a:pt x="883" y="704"/>
                  </a:cubicBezTo>
                  <a:cubicBezTo>
                    <a:pt x="882" y="703"/>
                    <a:pt x="881" y="701"/>
                    <a:pt x="882" y="694"/>
                  </a:cubicBezTo>
                  <a:cubicBezTo>
                    <a:pt x="882" y="694"/>
                    <a:pt x="882" y="694"/>
                    <a:pt x="877" y="694"/>
                  </a:cubicBezTo>
                  <a:cubicBezTo>
                    <a:pt x="872" y="694"/>
                    <a:pt x="872" y="694"/>
                    <a:pt x="872" y="694"/>
                  </a:cubicBezTo>
                  <a:cubicBezTo>
                    <a:pt x="868" y="686"/>
                    <a:pt x="862" y="681"/>
                    <a:pt x="860" y="684"/>
                  </a:cubicBezTo>
                  <a:cubicBezTo>
                    <a:pt x="858" y="686"/>
                    <a:pt x="856" y="689"/>
                    <a:pt x="856" y="693"/>
                  </a:cubicBezTo>
                  <a:cubicBezTo>
                    <a:pt x="856" y="696"/>
                    <a:pt x="859" y="701"/>
                    <a:pt x="862" y="705"/>
                  </a:cubicBezTo>
                  <a:cubicBezTo>
                    <a:pt x="865" y="709"/>
                    <a:pt x="870" y="715"/>
                    <a:pt x="873" y="719"/>
                  </a:cubicBezTo>
                  <a:cubicBezTo>
                    <a:pt x="877" y="723"/>
                    <a:pt x="880" y="725"/>
                    <a:pt x="880" y="725"/>
                  </a:cubicBezTo>
                  <a:cubicBezTo>
                    <a:pt x="880" y="724"/>
                    <a:pt x="880" y="723"/>
                    <a:pt x="880" y="723"/>
                  </a:cubicBezTo>
                  <a:cubicBezTo>
                    <a:pt x="880" y="723"/>
                    <a:pt x="880" y="726"/>
                    <a:pt x="880" y="728"/>
                  </a:cubicBezTo>
                  <a:cubicBezTo>
                    <a:pt x="880" y="731"/>
                    <a:pt x="882" y="737"/>
                    <a:pt x="884" y="742"/>
                  </a:cubicBezTo>
                  <a:cubicBezTo>
                    <a:pt x="886" y="747"/>
                    <a:pt x="892" y="753"/>
                    <a:pt x="895" y="757"/>
                  </a:cubicBezTo>
                  <a:cubicBezTo>
                    <a:pt x="899" y="761"/>
                    <a:pt x="905" y="765"/>
                    <a:pt x="908" y="766"/>
                  </a:cubicBezTo>
                  <a:cubicBezTo>
                    <a:pt x="911" y="766"/>
                    <a:pt x="914" y="767"/>
                    <a:pt x="914" y="767"/>
                  </a:cubicBezTo>
                  <a:cubicBezTo>
                    <a:pt x="914" y="767"/>
                    <a:pt x="914" y="768"/>
                    <a:pt x="914" y="768"/>
                  </a:cubicBezTo>
                  <a:cubicBezTo>
                    <a:pt x="914" y="768"/>
                    <a:pt x="913" y="769"/>
                    <a:pt x="912" y="771"/>
                  </a:cubicBezTo>
                  <a:cubicBezTo>
                    <a:pt x="912" y="773"/>
                    <a:pt x="915" y="778"/>
                    <a:pt x="919" y="782"/>
                  </a:cubicBezTo>
                  <a:cubicBezTo>
                    <a:pt x="923" y="786"/>
                    <a:pt x="929" y="790"/>
                    <a:pt x="933" y="790"/>
                  </a:cubicBezTo>
                  <a:cubicBezTo>
                    <a:pt x="937" y="790"/>
                    <a:pt x="943" y="792"/>
                    <a:pt x="947" y="794"/>
                  </a:cubicBezTo>
                  <a:cubicBezTo>
                    <a:pt x="951" y="797"/>
                    <a:pt x="959" y="799"/>
                    <a:pt x="964" y="799"/>
                  </a:cubicBezTo>
                  <a:cubicBezTo>
                    <a:pt x="970" y="799"/>
                    <a:pt x="973" y="798"/>
                    <a:pt x="972" y="796"/>
                  </a:cubicBezTo>
                  <a:cubicBezTo>
                    <a:pt x="970" y="794"/>
                    <a:pt x="968" y="791"/>
                    <a:pt x="968" y="789"/>
                  </a:cubicBezTo>
                  <a:cubicBezTo>
                    <a:pt x="968" y="787"/>
                    <a:pt x="968" y="785"/>
                    <a:pt x="968" y="785"/>
                  </a:cubicBezTo>
                  <a:cubicBezTo>
                    <a:pt x="968" y="785"/>
                    <a:pt x="966" y="783"/>
                    <a:pt x="965" y="780"/>
                  </a:cubicBezTo>
                  <a:cubicBezTo>
                    <a:pt x="963" y="778"/>
                    <a:pt x="955" y="775"/>
                    <a:pt x="947" y="775"/>
                  </a:cubicBezTo>
                  <a:cubicBezTo>
                    <a:pt x="939" y="775"/>
                    <a:pt x="933" y="771"/>
                    <a:pt x="933" y="765"/>
                  </a:cubicBezTo>
                  <a:cubicBezTo>
                    <a:pt x="933" y="760"/>
                    <a:pt x="932" y="752"/>
                    <a:pt x="932" y="749"/>
                  </a:cubicBezTo>
                  <a:cubicBezTo>
                    <a:pt x="931" y="746"/>
                    <a:pt x="927" y="739"/>
                    <a:pt x="922" y="735"/>
                  </a:cubicBezTo>
                  <a:cubicBezTo>
                    <a:pt x="917" y="731"/>
                    <a:pt x="908" y="726"/>
                    <a:pt x="902" y="723"/>
                  </a:cubicBezTo>
                  <a:cubicBezTo>
                    <a:pt x="896" y="721"/>
                    <a:pt x="892" y="717"/>
                    <a:pt x="892" y="714"/>
                  </a:cubicBezTo>
                  <a:cubicBezTo>
                    <a:pt x="892" y="712"/>
                    <a:pt x="894" y="709"/>
                    <a:pt x="896" y="709"/>
                  </a:cubicBezTo>
                  <a:cubicBezTo>
                    <a:pt x="898" y="709"/>
                    <a:pt x="900" y="708"/>
                    <a:pt x="901" y="709"/>
                  </a:cubicBezTo>
                  <a:cubicBezTo>
                    <a:pt x="901" y="709"/>
                    <a:pt x="901" y="709"/>
                    <a:pt x="902" y="709"/>
                  </a:cubicBezTo>
                  <a:cubicBezTo>
                    <a:pt x="902" y="708"/>
                    <a:pt x="903" y="710"/>
                    <a:pt x="904" y="711"/>
                  </a:cubicBezTo>
                  <a:cubicBezTo>
                    <a:pt x="905" y="713"/>
                    <a:pt x="906" y="713"/>
                    <a:pt x="909" y="712"/>
                  </a:cubicBezTo>
                  <a:cubicBezTo>
                    <a:pt x="911" y="711"/>
                    <a:pt x="912" y="706"/>
                    <a:pt x="912" y="701"/>
                  </a:cubicBezTo>
                  <a:cubicBezTo>
                    <a:pt x="912" y="689"/>
                    <a:pt x="912" y="689"/>
                    <a:pt x="912" y="689"/>
                  </a:cubicBezTo>
                  <a:cubicBezTo>
                    <a:pt x="912" y="686"/>
                    <a:pt x="912" y="682"/>
                    <a:pt x="910" y="680"/>
                  </a:cubicBezTo>
                  <a:cubicBezTo>
                    <a:pt x="909" y="677"/>
                    <a:pt x="906" y="673"/>
                    <a:pt x="903" y="671"/>
                  </a:cubicBezTo>
                  <a:cubicBezTo>
                    <a:pt x="901" y="669"/>
                    <a:pt x="897" y="659"/>
                    <a:pt x="895" y="650"/>
                  </a:cubicBezTo>
                  <a:cubicBezTo>
                    <a:pt x="892" y="641"/>
                    <a:pt x="890" y="633"/>
                    <a:pt x="891" y="633"/>
                  </a:cubicBezTo>
                  <a:cubicBezTo>
                    <a:pt x="891" y="633"/>
                    <a:pt x="891" y="633"/>
                    <a:pt x="891" y="633"/>
                  </a:cubicBezTo>
                  <a:cubicBezTo>
                    <a:pt x="891" y="633"/>
                    <a:pt x="893" y="632"/>
                    <a:pt x="895" y="630"/>
                  </a:cubicBezTo>
                  <a:cubicBezTo>
                    <a:pt x="897" y="629"/>
                    <a:pt x="901" y="630"/>
                    <a:pt x="906" y="633"/>
                  </a:cubicBezTo>
                  <a:cubicBezTo>
                    <a:pt x="910" y="637"/>
                    <a:pt x="917" y="643"/>
                    <a:pt x="922" y="647"/>
                  </a:cubicBezTo>
                  <a:cubicBezTo>
                    <a:pt x="926" y="650"/>
                    <a:pt x="933" y="652"/>
                    <a:pt x="937" y="650"/>
                  </a:cubicBezTo>
                  <a:cubicBezTo>
                    <a:pt x="940" y="647"/>
                    <a:pt x="943" y="637"/>
                    <a:pt x="942" y="627"/>
                  </a:cubicBezTo>
                  <a:cubicBezTo>
                    <a:pt x="942" y="617"/>
                    <a:pt x="942" y="609"/>
                    <a:pt x="942" y="609"/>
                  </a:cubicBezTo>
                  <a:cubicBezTo>
                    <a:pt x="942" y="609"/>
                    <a:pt x="942" y="608"/>
                    <a:pt x="942" y="607"/>
                  </a:cubicBezTo>
                  <a:cubicBezTo>
                    <a:pt x="942" y="605"/>
                    <a:pt x="947" y="604"/>
                    <a:pt x="952" y="604"/>
                  </a:cubicBezTo>
                  <a:cubicBezTo>
                    <a:pt x="958" y="604"/>
                    <a:pt x="962" y="603"/>
                    <a:pt x="962" y="602"/>
                  </a:cubicBezTo>
                  <a:cubicBezTo>
                    <a:pt x="961" y="601"/>
                    <a:pt x="959" y="598"/>
                    <a:pt x="957" y="595"/>
                  </a:cubicBezTo>
                  <a:cubicBezTo>
                    <a:pt x="956" y="592"/>
                    <a:pt x="951" y="590"/>
                    <a:pt x="946" y="590"/>
                  </a:cubicBezTo>
                  <a:cubicBezTo>
                    <a:pt x="942" y="590"/>
                    <a:pt x="939" y="585"/>
                    <a:pt x="939" y="577"/>
                  </a:cubicBezTo>
                  <a:cubicBezTo>
                    <a:pt x="939" y="569"/>
                    <a:pt x="940" y="564"/>
                    <a:pt x="942" y="564"/>
                  </a:cubicBezTo>
                  <a:cubicBezTo>
                    <a:pt x="956" y="564"/>
                    <a:pt x="956" y="564"/>
                    <a:pt x="956" y="564"/>
                  </a:cubicBezTo>
                  <a:cubicBezTo>
                    <a:pt x="962" y="564"/>
                    <a:pt x="972" y="561"/>
                    <a:pt x="978" y="559"/>
                  </a:cubicBezTo>
                  <a:cubicBezTo>
                    <a:pt x="984" y="557"/>
                    <a:pt x="992" y="554"/>
                    <a:pt x="994" y="552"/>
                  </a:cubicBezTo>
                  <a:cubicBezTo>
                    <a:pt x="997" y="550"/>
                    <a:pt x="1003" y="548"/>
                    <a:pt x="1008" y="548"/>
                  </a:cubicBezTo>
                  <a:cubicBezTo>
                    <a:pt x="1013" y="548"/>
                    <a:pt x="1017" y="547"/>
                    <a:pt x="1016" y="546"/>
                  </a:cubicBezTo>
                  <a:cubicBezTo>
                    <a:pt x="1016" y="544"/>
                    <a:pt x="1016" y="543"/>
                    <a:pt x="1016" y="543"/>
                  </a:cubicBezTo>
                  <a:cubicBezTo>
                    <a:pt x="1016" y="543"/>
                    <a:pt x="1026" y="537"/>
                    <a:pt x="1039" y="531"/>
                  </a:cubicBezTo>
                  <a:cubicBezTo>
                    <a:pt x="1052" y="525"/>
                    <a:pt x="1063" y="508"/>
                    <a:pt x="1063" y="492"/>
                  </a:cubicBezTo>
                  <a:cubicBezTo>
                    <a:pt x="1063" y="477"/>
                    <a:pt x="1061" y="462"/>
                    <a:pt x="1059" y="458"/>
                  </a:cubicBezTo>
                  <a:cubicBezTo>
                    <a:pt x="1057" y="454"/>
                    <a:pt x="1055" y="448"/>
                    <a:pt x="1053" y="445"/>
                  </a:cubicBezTo>
                  <a:cubicBezTo>
                    <a:pt x="1052" y="442"/>
                    <a:pt x="1052" y="437"/>
                    <a:pt x="1054" y="433"/>
                  </a:cubicBezTo>
                  <a:cubicBezTo>
                    <a:pt x="1056" y="429"/>
                    <a:pt x="1054" y="424"/>
                    <a:pt x="1050" y="420"/>
                  </a:cubicBezTo>
                  <a:cubicBezTo>
                    <a:pt x="1046" y="416"/>
                    <a:pt x="1041" y="412"/>
                    <a:pt x="1040" y="411"/>
                  </a:cubicBezTo>
                  <a:cubicBezTo>
                    <a:pt x="1038" y="410"/>
                    <a:pt x="1040" y="407"/>
                    <a:pt x="1043" y="405"/>
                  </a:cubicBezTo>
                  <a:cubicBezTo>
                    <a:pt x="1046" y="403"/>
                    <a:pt x="1050" y="401"/>
                    <a:pt x="1052" y="400"/>
                  </a:cubicBezTo>
                  <a:cubicBezTo>
                    <a:pt x="1055" y="400"/>
                    <a:pt x="1062" y="400"/>
                    <a:pt x="1069" y="400"/>
                  </a:cubicBezTo>
                  <a:cubicBezTo>
                    <a:pt x="1077" y="401"/>
                    <a:pt x="1082" y="405"/>
                    <a:pt x="1081" y="411"/>
                  </a:cubicBezTo>
                  <a:cubicBezTo>
                    <a:pt x="1081" y="416"/>
                    <a:pt x="1084" y="423"/>
                    <a:pt x="1088" y="426"/>
                  </a:cubicBezTo>
                  <a:cubicBezTo>
                    <a:pt x="1092" y="428"/>
                    <a:pt x="1097" y="434"/>
                    <a:pt x="1098" y="439"/>
                  </a:cubicBezTo>
                  <a:cubicBezTo>
                    <a:pt x="1099" y="443"/>
                    <a:pt x="1104" y="447"/>
                    <a:pt x="1108" y="447"/>
                  </a:cubicBezTo>
                  <a:cubicBezTo>
                    <a:pt x="1113" y="448"/>
                    <a:pt x="1116" y="444"/>
                    <a:pt x="1116" y="440"/>
                  </a:cubicBezTo>
                  <a:cubicBezTo>
                    <a:pt x="1116" y="435"/>
                    <a:pt x="1117" y="427"/>
                    <a:pt x="1117" y="420"/>
                  </a:cubicBezTo>
                  <a:cubicBezTo>
                    <a:pt x="1118" y="414"/>
                    <a:pt x="1118" y="406"/>
                    <a:pt x="1117" y="401"/>
                  </a:cubicBezTo>
                  <a:cubicBezTo>
                    <a:pt x="1116" y="397"/>
                    <a:pt x="1119" y="392"/>
                    <a:pt x="1124" y="390"/>
                  </a:cubicBezTo>
                  <a:cubicBezTo>
                    <a:pt x="1128" y="388"/>
                    <a:pt x="1140" y="385"/>
                    <a:pt x="1149" y="382"/>
                  </a:cubicBezTo>
                  <a:cubicBezTo>
                    <a:pt x="1158" y="379"/>
                    <a:pt x="1170" y="375"/>
                    <a:pt x="1174" y="373"/>
                  </a:cubicBezTo>
                  <a:cubicBezTo>
                    <a:pt x="1179" y="371"/>
                    <a:pt x="1184" y="364"/>
                    <a:pt x="1185" y="358"/>
                  </a:cubicBezTo>
                  <a:cubicBezTo>
                    <a:pt x="1186" y="352"/>
                    <a:pt x="1188" y="346"/>
                    <a:pt x="1188" y="347"/>
                  </a:cubicBezTo>
                  <a:cubicBezTo>
                    <a:pt x="1189" y="347"/>
                    <a:pt x="1193" y="344"/>
                    <a:pt x="1197" y="340"/>
                  </a:cubicBezTo>
                  <a:cubicBezTo>
                    <a:pt x="1202" y="336"/>
                    <a:pt x="1208" y="331"/>
                    <a:pt x="1211" y="328"/>
                  </a:cubicBezTo>
                  <a:cubicBezTo>
                    <a:pt x="1214" y="326"/>
                    <a:pt x="1217" y="321"/>
                    <a:pt x="1217" y="318"/>
                  </a:cubicBezTo>
                  <a:cubicBezTo>
                    <a:pt x="1217" y="314"/>
                    <a:pt x="1218" y="311"/>
                    <a:pt x="1219" y="310"/>
                  </a:cubicBezTo>
                  <a:cubicBezTo>
                    <a:pt x="1221" y="309"/>
                    <a:pt x="1222" y="315"/>
                    <a:pt x="1222" y="322"/>
                  </a:cubicBezTo>
                  <a:cubicBezTo>
                    <a:pt x="1222" y="330"/>
                    <a:pt x="1226" y="338"/>
                    <a:pt x="1231" y="340"/>
                  </a:cubicBezTo>
                  <a:cubicBezTo>
                    <a:pt x="1236" y="342"/>
                    <a:pt x="1240" y="342"/>
                    <a:pt x="1240" y="339"/>
                  </a:cubicBezTo>
                  <a:cubicBezTo>
                    <a:pt x="1240" y="337"/>
                    <a:pt x="1243" y="332"/>
                    <a:pt x="1246" y="329"/>
                  </a:cubicBezTo>
                  <a:cubicBezTo>
                    <a:pt x="1249" y="326"/>
                    <a:pt x="1252" y="320"/>
                    <a:pt x="1252" y="316"/>
                  </a:cubicBezTo>
                  <a:cubicBezTo>
                    <a:pt x="1252" y="312"/>
                    <a:pt x="1249" y="308"/>
                    <a:pt x="1246" y="308"/>
                  </a:cubicBezTo>
                  <a:cubicBezTo>
                    <a:pt x="1242" y="307"/>
                    <a:pt x="1239" y="302"/>
                    <a:pt x="1238" y="296"/>
                  </a:cubicBezTo>
                  <a:cubicBezTo>
                    <a:pt x="1238" y="296"/>
                    <a:pt x="1238" y="296"/>
                    <a:pt x="1237" y="291"/>
                  </a:cubicBezTo>
                  <a:cubicBezTo>
                    <a:pt x="1235" y="286"/>
                    <a:pt x="1235" y="286"/>
                    <a:pt x="1235" y="286"/>
                  </a:cubicBezTo>
                  <a:cubicBezTo>
                    <a:pt x="1233" y="278"/>
                    <a:pt x="1227" y="272"/>
                    <a:pt x="1222" y="272"/>
                  </a:cubicBezTo>
                  <a:cubicBezTo>
                    <a:pt x="1218" y="272"/>
                    <a:pt x="1210" y="271"/>
                    <a:pt x="1206" y="270"/>
                  </a:cubicBezTo>
                  <a:cubicBezTo>
                    <a:pt x="1202" y="269"/>
                    <a:pt x="1199" y="266"/>
                    <a:pt x="1199" y="263"/>
                  </a:cubicBezTo>
                  <a:cubicBezTo>
                    <a:pt x="1199" y="260"/>
                    <a:pt x="1198" y="258"/>
                    <a:pt x="1197" y="258"/>
                  </a:cubicBezTo>
                  <a:cubicBezTo>
                    <a:pt x="1197" y="258"/>
                    <a:pt x="1195" y="260"/>
                    <a:pt x="1195" y="262"/>
                  </a:cubicBezTo>
                  <a:cubicBezTo>
                    <a:pt x="1194" y="265"/>
                    <a:pt x="1190" y="267"/>
                    <a:pt x="1186" y="267"/>
                  </a:cubicBezTo>
                  <a:cubicBezTo>
                    <a:pt x="1183" y="267"/>
                    <a:pt x="1179" y="265"/>
                    <a:pt x="1179" y="263"/>
                  </a:cubicBezTo>
                  <a:cubicBezTo>
                    <a:pt x="1179" y="260"/>
                    <a:pt x="1187" y="254"/>
                    <a:pt x="1197" y="248"/>
                  </a:cubicBezTo>
                  <a:cubicBezTo>
                    <a:pt x="1197" y="248"/>
                    <a:pt x="1197" y="248"/>
                    <a:pt x="1201" y="244"/>
                  </a:cubicBezTo>
                  <a:cubicBezTo>
                    <a:pt x="1205" y="241"/>
                    <a:pt x="1205" y="241"/>
                    <a:pt x="1205" y="241"/>
                  </a:cubicBezTo>
                  <a:cubicBezTo>
                    <a:pt x="1211" y="233"/>
                    <a:pt x="1221" y="223"/>
                    <a:pt x="1227" y="220"/>
                  </a:cubicBezTo>
                  <a:cubicBezTo>
                    <a:pt x="1234" y="217"/>
                    <a:pt x="1258" y="215"/>
                    <a:pt x="1282" y="215"/>
                  </a:cubicBezTo>
                  <a:cubicBezTo>
                    <a:pt x="1305" y="215"/>
                    <a:pt x="1327" y="213"/>
                    <a:pt x="1330" y="210"/>
                  </a:cubicBezTo>
                  <a:cubicBezTo>
                    <a:pt x="1333" y="208"/>
                    <a:pt x="1333" y="204"/>
                    <a:pt x="1329" y="201"/>
                  </a:cubicBezTo>
                  <a:cubicBezTo>
                    <a:pt x="1325" y="198"/>
                    <a:pt x="1350" y="196"/>
                    <a:pt x="1356" y="196"/>
                  </a:cubicBezTo>
                  <a:cubicBezTo>
                    <a:pt x="1362" y="196"/>
                    <a:pt x="1369" y="197"/>
                    <a:pt x="1371" y="198"/>
                  </a:cubicBezTo>
                  <a:cubicBezTo>
                    <a:pt x="1372" y="199"/>
                    <a:pt x="1375" y="202"/>
                    <a:pt x="1377" y="203"/>
                  </a:cubicBezTo>
                  <a:cubicBezTo>
                    <a:pt x="1379" y="205"/>
                    <a:pt x="1376" y="209"/>
                    <a:pt x="1372" y="213"/>
                  </a:cubicBezTo>
                  <a:cubicBezTo>
                    <a:pt x="1367" y="216"/>
                    <a:pt x="1360" y="222"/>
                    <a:pt x="1356" y="226"/>
                  </a:cubicBezTo>
                  <a:cubicBezTo>
                    <a:pt x="1352" y="230"/>
                    <a:pt x="1348" y="247"/>
                    <a:pt x="1347" y="264"/>
                  </a:cubicBezTo>
                  <a:cubicBezTo>
                    <a:pt x="1346" y="281"/>
                    <a:pt x="1348" y="292"/>
                    <a:pt x="1351" y="290"/>
                  </a:cubicBezTo>
                  <a:cubicBezTo>
                    <a:pt x="1354" y="287"/>
                    <a:pt x="1356" y="283"/>
                    <a:pt x="1355" y="280"/>
                  </a:cubicBezTo>
                  <a:cubicBezTo>
                    <a:pt x="1354" y="277"/>
                    <a:pt x="1357" y="275"/>
                    <a:pt x="1362" y="275"/>
                  </a:cubicBezTo>
                  <a:cubicBezTo>
                    <a:pt x="1367" y="274"/>
                    <a:pt x="1373" y="270"/>
                    <a:pt x="1376" y="264"/>
                  </a:cubicBezTo>
                  <a:cubicBezTo>
                    <a:pt x="1379" y="258"/>
                    <a:pt x="1382" y="247"/>
                    <a:pt x="1382" y="239"/>
                  </a:cubicBezTo>
                  <a:cubicBezTo>
                    <a:pt x="1382" y="230"/>
                    <a:pt x="1385" y="221"/>
                    <a:pt x="1389" y="219"/>
                  </a:cubicBezTo>
                  <a:cubicBezTo>
                    <a:pt x="1392" y="217"/>
                    <a:pt x="1400" y="215"/>
                    <a:pt x="1407" y="215"/>
                  </a:cubicBezTo>
                  <a:cubicBezTo>
                    <a:pt x="1413" y="215"/>
                    <a:pt x="1426" y="212"/>
                    <a:pt x="1436" y="210"/>
                  </a:cubicBezTo>
                  <a:cubicBezTo>
                    <a:pt x="1446" y="207"/>
                    <a:pt x="1460" y="200"/>
                    <a:pt x="1467" y="195"/>
                  </a:cubicBezTo>
                  <a:cubicBezTo>
                    <a:pt x="1473" y="190"/>
                    <a:pt x="1482" y="186"/>
                    <a:pt x="1487" y="186"/>
                  </a:cubicBezTo>
                  <a:cubicBezTo>
                    <a:pt x="1491" y="186"/>
                    <a:pt x="1496" y="184"/>
                    <a:pt x="1497" y="180"/>
                  </a:cubicBezTo>
                  <a:cubicBezTo>
                    <a:pt x="1499" y="177"/>
                    <a:pt x="1500" y="169"/>
                    <a:pt x="1500" y="163"/>
                  </a:cubicBezTo>
                  <a:cubicBezTo>
                    <a:pt x="1500" y="156"/>
                    <a:pt x="1507" y="153"/>
                    <a:pt x="1516" y="154"/>
                  </a:cubicBezTo>
                  <a:cubicBezTo>
                    <a:pt x="1516" y="154"/>
                    <a:pt x="1516" y="157"/>
                    <a:pt x="1520" y="154"/>
                  </a:cubicBezTo>
                  <a:cubicBezTo>
                    <a:pt x="1524" y="151"/>
                    <a:pt x="1528" y="160"/>
                    <a:pt x="1531" y="160"/>
                  </a:cubicBezTo>
                  <a:cubicBezTo>
                    <a:pt x="1535" y="160"/>
                    <a:pt x="1535" y="160"/>
                    <a:pt x="1535" y="160"/>
                  </a:cubicBezTo>
                  <a:cubicBezTo>
                    <a:pt x="1547" y="168"/>
                    <a:pt x="1558" y="172"/>
                    <a:pt x="1561" y="173"/>
                  </a:cubicBezTo>
                  <a:cubicBezTo>
                    <a:pt x="1564" y="173"/>
                    <a:pt x="1574" y="164"/>
                    <a:pt x="1583" y="154"/>
                  </a:cubicBezTo>
                  <a:cubicBezTo>
                    <a:pt x="1583" y="154"/>
                    <a:pt x="1583" y="153"/>
                    <a:pt x="1593" y="151"/>
                  </a:cubicBezTo>
                  <a:cubicBezTo>
                    <a:pt x="1603" y="148"/>
                    <a:pt x="1603" y="148"/>
                    <a:pt x="1603" y="148"/>
                  </a:cubicBezTo>
                  <a:cubicBezTo>
                    <a:pt x="1591" y="141"/>
                    <a:pt x="1577" y="134"/>
                    <a:pt x="1573" y="134"/>
                  </a:cubicBezTo>
                  <a:close/>
                  <a:moveTo>
                    <a:pt x="545" y="420"/>
                  </a:moveTo>
                  <a:cubicBezTo>
                    <a:pt x="542" y="417"/>
                    <a:pt x="539" y="416"/>
                    <a:pt x="540" y="416"/>
                  </a:cubicBezTo>
                  <a:cubicBezTo>
                    <a:pt x="540" y="417"/>
                    <a:pt x="543" y="419"/>
                    <a:pt x="546" y="421"/>
                  </a:cubicBezTo>
                  <a:cubicBezTo>
                    <a:pt x="549" y="423"/>
                    <a:pt x="548" y="423"/>
                    <a:pt x="543" y="420"/>
                  </a:cubicBezTo>
                  <a:cubicBezTo>
                    <a:pt x="539" y="417"/>
                    <a:pt x="531" y="414"/>
                    <a:pt x="526" y="414"/>
                  </a:cubicBezTo>
                  <a:cubicBezTo>
                    <a:pt x="521" y="414"/>
                    <a:pt x="515" y="416"/>
                    <a:pt x="512" y="417"/>
                  </a:cubicBezTo>
                  <a:cubicBezTo>
                    <a:pt x="509" y="419"/>
                    <a:pt x="502" y="419"/>
                    <a:pt x="497" y="418"/>
                  </a:cubicBezTo>
                  <a:cubicBezTo>
                    <a:pt x="492" y="417"/>
                    <a:pt x="486" y="414"/>
                    <a:pt x="483" y="411"/>
                  </a:cubicBezTo>
                  <a:cubicBezTo>
                    <a:pt x="480" y="409"/>
                    <a:pt x="477" y="400"/>
                    <a:pt x="476" y="392"/>
                  </a:cubicBezTo>
                  <a:cubicBezTo>
                    <a:pt x="476" y="385"/>
                    <a:pt x="473" y="376"/>
                    <a:pt x="469" y="374"/>
                  </a:cubicBezTo>
                  <a:cubicBezTo>
                    <a:pt x="466" y="371"/>
                    <a:pt x="460" y="364"/>
                    <a:pt x="457" y="359"/>
                  </a:cubicBezTo>
                  <a:cubicBezTo>
                    <a:pt x="454" y="353"/>
                    <a:pt x="455" y="348"/>
                    <a:pt x="460" y="348"/>
                  </a:cubicBezTo>
                  <a:cubicBezTo>
                    <a:pt x="464" y="347"/>
                    <a:pt x="468" y="345"/>
                    <a:pt x="469" y="343"/>
                  </a:cubicBezTo>
                  <a:cubicBezTo>
                    <a:pt x="469" y="341"/>
                    <a:pt x="472" y="338"/>
                    <a:pt x="476" y="337"/>
                  </a:cubicBezTo>
                  <a:cubicBezTo>
                    <a:pt x="480" y="336"/>
                    <a:pt x="483" y="334"/>
                    <a:pt x="483" y="333"/>
                  </a:cubicBezTo>
                  <a:cubicBezTo>
                    <a:pt x="484" y="331"/>
                    <a:pt x="486" y="331"/>
                    <a:pt x="489" y="333"/>
                  </a:cubicBezTo>
                  <a:cubicBezTo>
                    <a:pt x="492" y="334"/>
                    <a:pt x="494" y="337"/>
                    <a:pt x="494" y="339"/>
                  </a:cubicBezTo>
                  <a:cubicBezTo>
                    <a:pt x="493" y="342"/>
                    <a:pt x="492" y="346"/>
                    <a:pt x="493" y="349"/>
                  </a:cubicBezTo>
                  <a:cubicBezTo>
                    <a:pt x="493" y="353"/>
                    <a:pt x="492" y="355"/>
                    <a:pt x="492" y="355"/>
                  </a:cubicBezTo>
                  <a:cubicBezTo>
                    <a:pt x="492" y="355"/>
                    <a:pt x="492" y="355"/>
                    <a:pt x="492" y="355"/>
                  </a:cubicBezTo>
                  <a:cubicBezTo>
                    <a:pt x="492" y="355"/>
                    <a:pt x="493" y="360"/>
                    <a:pt x="492" y="366"/>
                  </a:cubicBezTo>
                  <a:cubicBezTo>
                    <a:pt x="491" y="372"/>
                    <a:pt x="492" y="378"/>
                    <a:pt x="494" y="379"/>
                  </a:cubicBezTo>
                  <a:cubicBezTo>
                    <a:pt x="495" y="379"/>
                    <a:pt x="498" y="382"/>
                    <a:pt x="499" y="386"/>
                  </a:cubicBezTo>
                  <a:cubicBezTo>
                    <a:pt x="500" y="389"/>
                    <a:pt x="502" y="394"/>
                    <a:pt x="502" y="397"/>
                  </a:cubicBezTo>
                  <a:cubicBezTo>
                    <a:pt x="503" y="400"/>
                    <a:pt x="507" y="404"/>
                    <a:pt x="511" y="406"/>
                  </a:cubicBezTo>
                  <a:cubicBezTo>
                    <a:pt x="515" y="408"/>
                    <a:pt x="522" y="410"/>
                    <a:pt x="526" y="410"/>
                  </a:cubicBezTo>
                  <a:cubicBezTo>
                    <a:pt x="531" y="410"/>
                    <a:pt x="535" y="411"/>
                    <a:pt x="537" y="413"/>
                  </a:cubicBezTo>
                  <a:cubicBezTo>
                    <a:pt x="539" y="415"/>
                    <a:pt x="543" y="418"/>
                    <a:pt x="546" y="420"/>
                  </a:cubicBezTo>
                  <a:cubicBezTo>
                    <a:pt x="549" y="422"/>
                    <a:pt x="548" y="422"/>
                    <a:pt x="545" y="42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58" name="Freeform 45"/>
            <p:cNvSpPr>
              <a:spLocks noChangeArrowheads="1"/>
            </p:cNvSpPr>
            <p:nvPr/>
          </p:nvSpPr>
          <p:spPr bwMode="auto">
            <a:xfrm>
              <a:off x="4046538" y="1255713"/>
              <a:ext cx="4763" cy="1"/>
            </a:xfrm>
            <a:custGeom>
              <a:avLst/>
              <a:gdLst>
                <a:gd name="T0" fmla="*/ 1 w 2"/>
                <a:gd name="T1" fmla="*/ 0 h 1"/>
                <a:gd name="T2" fmla="*/ 1 w 2"/>
                <a:gd name="T3" fmla="*/ 0 h 1"/>
                <a:gd name="T4" fmla="*/ 1 w 2"/>
                <a:gd name="T5" fmla="*/ 0 h 1"/>
                <a:gd name="T6" fmla="*/ 1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1" y="0"/>
                  </a:moveTo>
                  <a:cubicBezTo>
                    <a:pt x="1" y="0"/>
                    <a:pt x="1" y="0"/>
                    <a:pt x="1" y="0"/>
                  </a:cubicBezTo>
                  <a:cubicBezTo>
                    <a:pt x="0"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59" name="Freeform 46"/>
            <p:cNvSpPr>
              <a:spLocks noChangeArrowheads="1"/>
            </p:cNvSpPr>
            <p:nvPr/>
          </p:nvSpPr>
          <p:spPr bwMode="auto">
            <a:xfrm>
              <a:off x="4071938" y="1003300"/>
              <a:ext cx="1" cy="4763"/>
            </a:xfrm>
            <a:custGeom>
              <a:avLst/>
              <a:gdLst>
                <a:gd name="T0" fmla="*/ 0 w 1"/>
                <a:gd name="T1" fmla="*/ 1 h 2"/>
                <a:gd name="T2" fmla="*/ 0 w 1"/>
                <a:gd name="T3" fmla="*/ 0 h 2"/>
                <a:gd name="T4" fmla="*/ 0 w 1"/>
                <a:gd name="T5" fmla="*/ 2 h 2"/>
                <a:gd name="T6" fmla="*/ 0 w 1"/>
                <a:gd name="T7" fmla="*/ 1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1"/>
                  </a:moveTo>
                  <a:cubicBezTo>
                    <a:pt x="0" y="0"/>
                    <a:pt x="0" y="0"/>
                    <a:pt x="0" y="0"/>
                  </a:cubicBezTo>
                  <a:cubicBezTo>
                    <a:pt x="0" y="1"/>
                    <a:pt x="0" y="1"/>
                    <a:pt x="0" y="2"/>
                  </a:cubicBezTo>
                  <a:cubicBezTo>
                    <a:pt x="0" y="2"/>
                    <a:pt x="0" y="2"/>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60" name="Freeform 47"/>
            <p:cNvSpPr>
              <a:spLocks noChangeArrowheads="1"/>
            </p:cNvSpPr>
            <p:nvPr/>
          </p:nvSpPr>
          <p:spPr bwMode="auto">
            <a:xfrm>
              <a:off x="6367463" y="2216150"/>
              <a:ext cx="149225" cy="141288"/>
            </a:xfrm>
            <a:custGeom>
              <a:avLst/>
              <a:gdLst>
                <a:gd name="T0" fmla="*/ 15 w 56"/>
                <a:gd name="T1" fmla="*/ 11 h 53"/>
                <a:gd name="T2" fmla="*/ 9 w 56"/>
                <a:gd name="T3" fmla="*/ 14 h 53"/>
                <a:gd name="T4" fmla="*/ 9 w 56"/>
                <a:gd name="T5" fmla="*/ 18 h 53"/>
                <a:gd name="T6" fmla="*/ 6 w 56"/>
                <a:gd name="T7" fmla="*/ 23 h 53"/>
                <a:gd name="T8" fmla="*/ 2 w 56"/>
                <a:gd name="T9" fmla="*/ 28 h 53"/>
                <a:gd name="T10" fmla="*/ 2 w 56"/>
                <a:gd name="T11" fmla="*/ 31 h 53"/>
                <a:gd name="T12" fmla="*/ 0 w 56"/>
                <a:gd name="T13" fmla="*/ 37 h 53"/>
                <a:gd name="T14" fmla="*/ 2 w 56"/>
                <a:gd name="T15" fmla="*/ 48 h 53"/>
                <a:gd name="T16" fmla="*/ 5 w 56"/>
                <a:gd name="T17" fmla="*/ 52 h 53"/>
                <a:gd name="T18" fmla="*/ 7 w 56"/>
                <a:gd name="T19" fmla="*/ 53 h 53"/>
                <a:gd name="T20" fmla="*/ 12 w 56"/>
                <a:gd name="T21" fmla="*/ 53 h 53"/>
                <a:gd name="T22" fmla="*/ 17 w 56"/>
                <a:gd name="T23" fmla="*/ 50 h 53"/>
                <a:gd name="T24" fmla="*/ 20 w 56"/>
                <a:gd name="T25" fmla="*/ 48 h 53"/>
                <a:gd name="T26" fmla="*/ 27 w 56"/>
                <a:gd name="T27" fmla="*/ 51 h 53"/>
                <a:gd name="T28" fmla="*/ 34 w 56"/>
                <a:gd name="T29" fmla="*/ 53 h 53"/>
                <a:gd name="T30" fmla="*/ 36 w 56"/>
                <a:gd name="T31" fmla="*/ 52 h 53"/>
                <a:gd name="T32" fmla="*/ 39 w 56"/>
                <a:gd name="T33" fmla="*/ 53 h 53"/>
                <a:gd name="T34" fmla="*/ 44 w 56"/>
                <a:gd name="T35" fmla="*/ 49 h 53"/>
                <a:gd name="T36" fmla="*/ 44 w 56"/>
                <a:gd name="T37" fmla="*/ 43 h 53"/>
                <a:gd name="T38" fmla="*/ 40 w 56"/>
                <a:gd name="T39" fmla="*/ 43 h 53"/>
                <a:gd name="T40" fmla="*/ 37 w 56"/>
                <a:gd name="T41" fmla="*/ 43 h 53"/>
                <a:gd name="T42" fmla="*/ 35 w 56"/>
                <a:gd name="T43" fmla="*/ 33 h 53"/>
                <a:gd name="T44" fmla="*/ 28 w 56"/>
                <a:gd name="T45" fmla="*/ 26 h 53"/>
                <a:gd name="T46" fmla="*/ 20 w 56"/>
                <a:gd name="T47" fmla="*/ 21 h 53"/>
                <a:gd name="T48" fmla="*/ 23 w 56"/>
                <a:gd name="T49" fmla="*/ 14 h 53"/>
                <a:gd name="T50" fmla="*/ 50 w 56"/>
                <a:gd name="T51" fmla="*/ 10 h 53"/>
                <a:gd name="T52" fmla="*/ 53 w 56"/>
                <a:gd name="T53" fmla="*/ 10 h 53"/>
                <a:gd name="T54" fmla="*/ 56 w 56"/>
                <a:gd name="T55" fmla="*/ 10 h 53"/>
                <a:gd name="T56" fmla="*/ 56 w 56"/>
                <a:gd name="T57" fmla="*/ 6 h 53"/>
                <a:gd name="T58" fmla="*/ 46 w 56"/>
                <a:gd name="T59" fmla="*/ 1 h 53"/>
                <a:gd name="T60" fmla="*/ 28 w 56"/>
                <a:gd name="T61" fmla="*/ 1 h 53"/>
                <a:gd name="T62" fmla="*/ 21 w 56"/>
                <a:gd name="T63" fmla="*/ 6 h 53"/>
                <a:gd name="T64" fmla="*/ 15 w 56"/>
                <a:gd name="T65" fmla="*/ 11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
                <a:gd name="T100" fmla="*/ 0 h 53"/>
                <a:gd name="T101" fmla="*/ 56 w 56"/>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 h="53">
                  <a:moveTo>
                    <a:pt x="15" y="11"/>
                  </a:moveTo>
                  <a:cubicBezTo>
                    <a:pt x="11" y="12"/>
                    <a:pt x="9" y="13"/>
                    <a:pt x="9" y="14"/>
                  </a:cubicBezTo>
                  <a:cubicBezTo>
                    <a:pt x="9" y="18"/>
                    <a:pt x="9" y="18"/>
                    <a:pt x="9" y="18"/>
                  </a:cubicBezTo>
                  <a:cubicBezTo>
                    <a:pt x="9" y="20"/>
                    <a:pt x="8" y="22"/>
                    <a:pt x="6" y="23"/>
                  </a:cubicBezTo>
                  <a:cubicBezTo>
                    <a:pt x="4" y="24"/>
                    <a:pt x="3" y="26"/>
                    <a:pt x="2" y="28"/>
                  </a:cubicBezTo>
                  <a:cubicBezTo>
                    <a:pt x="2" y="29"/>
                    <a:pt x="2" y="31"/>
                    <a:pt x="2" y="31"/>
                  </a:cubicBezTo>
                  <a:cubicBezTo>
                    <a:pt x="2" y="31"/>
                    <a:pt x="1" y="34"/>
                    <a:pt x="0" y="37"/>
                  </a:cubicBezTo>
                  <a:cubicBezTo>
                    <a:pt x="0" y="41"/>
                    <a:pt x="0" y="45"/>
                    <a:pt x="2" y="48"/>
                  </a:cubicBezTo>
                  <a:cubicBezTo>
                    <a:pt x="3" y="50"/>
                    <a:pt x="5" y="52"/>
                    <a:pt x="5" y="52"/>
                  </a:cubicBezTo>
                  <a:cubicBezTo>
                    <a:pt x="6" y="53"/>
                    <a:pt x="7" y="53"/>
                    <a:pt x="7" y="53"/>
                  </a:cubicBezTo>
                  <a:cubicBezTo>
                    <a:pt x="12" y="53"/>
                    <a:pt x="12" y="53"/>
                    <a:pt x="12" y="53"/>
                  </a:cubicBezTo>
                  <a:cubicBezTo>
                    <a:pt x="14" y="53"/>
                    <a:pt x="16" y="52"/>
                    <a:pt x="17" y="50"/>
                  </a:cubicBezTo>
                  <a:cubicBezTo>
                    <a:pt x="18" y="49"/>
                    <a:pt x="19" y="48"/>
                    <a:pt x="20" y="48"/>
                  </a:cubicBezTo>
                  <a:cubicBezTo>
                    <a:pt x="21" y="49"/>
                    <a:pt x="24" y="50"/>
                    <a:pt x="27" y="51"/>
                  </a:cubicBezTo>
                  <a:cubicBezTo>
                    <a:pt x="30" y="52"/>
                    <a:pt x="33" y="53"/>
                    <a:pt x="34" y="53"/>
                  </a:cubicBezTo>
                  <a:cubicBezTo>
                    <a:pt x="35" y="53"/>
                    <a:pt x="35" y="53"/>
                    <a:pt x="36" y="52"/>
                  </a:cubicBezTo>
                  <a:cubicBezTo>
                    <a:pt x="36" y="52"/>
                    <a:pt x="38" y="52"/>
                    <a:pt x="39" y="53"/>
                  </a:cubicBezTo>
                  <a:cubicBezTo>
                    <a:pt x="41" y="53"/>
                    <a:pt x="43" y="52"/>
                    <a:pt x="44" y="49"/>
                  </a:cubicBezTo>
                  <a:cubicBezTo>
                    <a:pt x="45" y="47"/>
                    <a:pt x="45" y="43"/>
                    <a:pt x="44" y="43"/>
                  </a:cubicBezTo>
                  <a:cubicBezTo>
                    <a:pt x="44" y="43"/>
                    <a:pt x="44" y="43"/>
                    <a:pt x="40" y="43"/>
                  </a:cubicBezTo>
                  <a:cubicBezTo>
                    <a:pt x="37" y="43"/>
                    <a:pt x="37" y="43"/>
                    <a:pt x="37" y="43"/>
                  </a:cubicBezTo>
                  <a:cubicBezTo>
                    <a:pt x="36" y="39"/>
                    <a:pt x="35" y="36"/>
                    <a:pt x="35" y="33"/>
                  </a:cubicBezTo>
                  <a:cubicBezTo>
                    <a:pt x="35" y="31"/>
                    <a:pt x="32" y="28"/>
                    <a:pt x="28" y="26"/>
                  </a:cubicBezTo>
                  <a:cubicBezTo>
                    <a:pt x="24" y="25"/>
                    <a:pt x="21" y="22"/>
                    <a:pt x="20" y="21"/>
                  </a:cubicBezTo>
                  <a:cubicBezTo>
                    <a:pt x="19" y="19"/>
                    <a:pt x="20" y="16"/>
                    <a:pt x="23" y="14"/>
                  </a:cubicBezTo>
                  <a:cubicBezTo>
                    <a:pt x="26" y="12"/>
                    <a:pt x="38" y="10"/>
                    <a:pt x="50" y="10"/>
                  </a:cubicBezTo>
                  <a:cubicBezTo>
                    <a:pt x="50" y="10"/>
                    <a:pt x="50" y="10"/>
                    <a:pt x="53" y="10"/>
                  </a:cubicBezTo>
                  <a:cubicBezTo>
                    <a:pt x="56" y="10"/>
                    <a:pt x="56" y="10"/>
                    <a:pt x="56" y="10"/>
                  </a:cubicBezTo>
                  <a:cubicBezTo>
                    <a:pt x="56" y="10"/>
                    <a:pt x="56" y="7"/>
                    <a:pt x="56" y="6"/>
                  </a:cubicBezTo>
                  <a:cubicBezTo>
                    <a:pt x="56" y="4"/>
                    <a:pt x="52" y="2"/>
                    <a:pt x="46" y="1"/>
                  </a:cubicBezTo>
                  <a:cubicBezTo>
                    <a:pt x="41" y="0"/>
                    <a:pt x="33" y="0"/>
                    <a:pt x="28" y="1"/>
                  </a:cubicBezTo>
                  <a:cubicBezTo>
                    <a:pt x="24" y="2"/>
                    <a:pt x="21" y="4"/>
                    <a:pt x="21" y="6"/>
                  </a:cubicBezTo>
                  <a:cubicBezTo>
                    <a:pt x="21" y="7"/>
                    <a:pt x="18" y="10"/>
                    <a:pt x="15"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61" name="Freeform 48"/>
            <p:cNvSpPr>
              <a:spLocks noChangeArrowheads="1"/>
            </p:cNvSpPr>
            <p:nvPr/>
          </p:nvSpPr>
          <p:spPr bwMode="auto">
            <a:xfrm>
              <a:off x="4310063" y="1381125"/>
              <a:ext cx="26988" cy="19050"/>
            </a:xfrm>
            <a:custGeom>
              <a:avLst/>
              <a:gdLst>
                <a:gd name="T0" fmla="*/ 10 w 10"/>
                <a:gd name="T1" fmla="*/ 7 h 7"/>
                <a:gd name="T2" fmla="*/ 1 w 10"/>
                <a:gd name="T3" fmla="*/ 0 h 7"/>
                <a:gd name="T4" fmla="*/ 0 w 10"/>
                <a:gd name="T5" fmla="*/ 0 h 7"/>
                <a:gd name="T6" fmla="*/ 10 w 10"/>
                <a:gd name="T7" fmla="*/ 7 h 7"/>
                <a:gd name="T8" fmla="*/ 0 60000 65536"/>
                <a:gd name="T9" fmla="*/ 0 60000 65536"/>
                <a:gd name="T10" fmla="*/ 0 60000 65536"/>
                <a:gd name="T11" fmla="*/ 0 60000 65536"/>
                <a:gd name="T12" fmla="*/ 0 w 10"/>
                <a:gd name="T13" fmla="*/ 0 h 7"/>
                <a:gd name="T14" fmla="*/ 10 w 10"/>
                <a:gd name="T15" fmla="*/ 7 h 7"/>
              </a:gdLst>
              <a:ahLst/>
              <a:cxnLst>
                <a:cxn ang="T8">
                  <a:pos x="T0" y="T1"/>
                </a:cxn>
                <a:cxn ang="T9">
                  <a:pos x="T2" y="T3"/>
                </a:cxn>
                <a:cxn ang="T10">
                  <a:pos x="T4" y="T5"/>
                </a:cxn>
                <a:cxn ang="T11">
                  <a:pos x="T6" y="T7"/>
                </a:cxn>
              </a:cxnLst>
              <a:rect l="T12" t="T13" r="T14" b="T15"/>
              <a:pathLst>
                <a:path w="10" h="7">
                  <a:moveTo>
                    <a:pt x="10" y="7"/>
                  </a:moveTo>
                  <a:cubicBezTo>
                    <a:pt x="8" y="5"/>
                    <a:pt x="4" y="1"/>
                    <a:pt x="1" y="0"/>
                  </a:cubicBezTo>
                  <a:cubicBezTo>
                    <a:pt x="1" y="0"/>
                    <a:pt x="1" y="0"/>
                    <a:pt x="0" y="0"/>
                  </a:cubicBezTo>
                  <a:cubicBezTo>
                    <a:pt x="3" y="0"/>
                    <a:pt x="7" y="5"/>
                    <a:pt x="10" y="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62" name="Freeform 49"/>
            <p:cNvSpPr>
              <a:spLocks noChangeArrowheads="1"/>
            </p:cNvSpPr>
            <p:nvPr/>
          </p:nvSpPr>
          <p:spPr bwMode="auto">
            <a:xfrm>
              <a:off x="6905625" y="1255713"/>
              <a:ext cx="122238" cy="88900"/>
            </a:xfrm>
            <a:custGeom>
              <a:avLst/>
              <a:gdLst>
                <a:gd name="T0" fmla="*/ 35 w 46"/>
                <a:gd name="T1" fmla="*/ 29 h 33"/>
                <a:gd name="T2" fmla="*/ 46 w 46"/>
                <a:gd name="T3" fmla="*/ 15 h 33"/>
                <a:gd name="T4" fmla="*/ 46 w 46"/>
                <a:gd name="T5" fmla="*/ 13 h 33"/>
                <a:gd name="T6" fmla="*/ 45 w 46"/>
                <a:gd name="T7" fmla="*/ 11 h 33"/>
                <a:gd name="T8" fmla="*/ 34 w 46"/>
                <a:gd name="T9" fmla="*/ 5 h 33"/>
                <a:gd name="T10" fmla="*/ 20 w 46"/>
                <a:gd name="T11" fmla="*/ 0 h 33"/>
                <a:gd name="T12" fmla="*/ 10 w 46"/>
                <a:gd name="T13" fmla="*/ 5 h 33"/>
                <a:gd name="T14" fmla="*/ 8 w 46"/>
                <a:gd name="T15" fmla="*/ 13 h 33"/>
                <a:gd name="T16" fmla="*/ 6 w 46"/>
                <a:gd name="T17" fmla="*/ 23 h 33"/>
                <a:gd name="T18" fmla="*/ 1 w 46"/>
                <a:gd name="T19" fmla="*/ 32 h 33"/>
                <a:gd name="T20" fmla="*/ 17 w 46"/>
                <a:gd name="T21" fmla="*/ 33 h 33"/>
                <a:gd name="T22" fmla="*/ 35 w 46"/>
                <a:gd name="T23" fmla="*/ 29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
                <a:gd name="T37" fmla="*/ 0 h 33"/>
                <a:gd name="T38" fmla="*/ 46 w 46"/>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 h="33">
                  <a:moveTo>
                    <a:pt x="35" y="29"/>
                  </a:moveTo>
                  <a:cubicBezTo>
                    <a:pt x="35" y="27"/>
                    <a:pt x="41" y="21"/>
                    <a:pt x="46" y="15"/>
                  </a:cubicBezTo>
                  <a:cubicBezTo>
                    <a:pt x="46" y="15"/>
                    <a:pt x="46" y="15"/>
                    <a:pt x="46" y="13"/>
                  </a:cubicBezTo>
                  <a:cubicBezTo>
                    <a:pt x="45" y="11"/>
                    <a:pt x="45" y="11"/>
                    <a:pt x="45" y="11"/>
                  </a:cubicBezTo>
                  <a:cubicBezTo>
                    <a:pt x="43" y="10"/>
                    <a:pt x="37" y="7"/>
                    <a:pt x="34" y="5"/>
                  </a:cubicBezTo>
                  <a:cubicBezTo>
                    <a:pt x="30" y="2"/>
                    <a:pt x="24" y="0"/>
                    <a:pt x="20" y="0"/>
                  </a:cubicBezTo>
                  <a:cubicBezTo>
                    <a:pt x="16" y="0"/>
                    <a:pt x="12" y="2"/>
                    <a:pt x="10" y="5"/>
                  </a:cubicBezTo>
                  <a:cubicBezTo>
                    <a:pt x="9" y="8"/>
                    <a:pt x="8" y="11"/>
                    <a:pt x="8" y="13"/>
                  </a:cubicBezTo>
                  <a:cubicBezTo>
                    <a:pt x="8" y="15"/>
                    <a:pt x="7" y="20"/>
                    <a:pt x="6" y="23"/>
                  </a:cubicBezTo>
                  <a:cubicBezTo>
                    <a:pt x="5" y="27"/>
                    <a:pt x="3" y="31"/>
                    <a:pt x="1" y="32"/>
                  </a:cubicBezTo>
                  <a:cubicBezTo>
                    <a:pt x="0" y="32"/>
                    <a:pt x="7" y="33"/>
                    <a:pt x="17" y="33"/>
                  </a:cubicBezTo>
                  <a:cubicBezTo>
                    <a:pt x="27" y="33"/>
                    <a:pt x="35" y="31"/>
                    <a:pt x="35" y="29"/>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63" name="Freeform 50"/>
            <p:cNvSpPr>
              <a:spLocks noChangeArrowheads="1"/>
            </p:cNvSpPr>
            <p:nvPr/>
          </p:nvSpPr>
          <p:spPr bwMode="auto">
            <a:xfrm>
              <a:off x="6705600" y="1357313"/>
              <a:ext cx="236538" cy="198438"/>
            </a:xfrm>
            <a:custGeom>
              <a:avLst/>
              <a:gdLst>
                <a:gd name="T0" fmla="*/ 2 w 89"/>
                <a:gd name="T1" fmla="*/ 68 h 74"/>
                <a:gd name="T2" fmla="*/ 7 w 89"/>
                <a:gd name="T3" fmla="*/ 71 h 74"/>
                <a:gd name="T4" fmla="*/ 12 w 89"/>
                <a:gd name="T5" fmla="*/ 72 h 74"/>
                <a:gd name="T6" fmla="*/ 17 w 89"/>
                <a:gd name="T7" fmla="*/ 74 h 74"/>
                <a:gd name="T8" fmla="*/ 23 w 89"/>
                <a:gd name="T9" fmla="*/ 73 h 74"/>
                <a:gd name="T10" fmla="*/ 27 w 89"/>
                <a:gd name="T11" fmla="*/ 71 h 74"/>
                <a:gd name="T12" fmla="*/ 31 w 89"/>
                <a:gd name="T13" fmla="*/ 71 h 74"/>
                <a:gd name="T14" fmla="*/ 50 w 89"/>
                <a:gd name="T15" fmla="*/ 71 h 74"/>
                <a:gd name="T16" fmla="*/ 52 w 89"/>
                <a:gd name="T17" fmla="*/ 66 h 74"/>
                <a:gd name="T18" fmla="*/ 55 w 89"/>
                <a:gd name="T19" fmla="*/ 61 h 74"/>
                <a:gd name="T20" fmla="*/ 61 w 89"/>
                <a:gd name="T21" fmla="*/ 60 h 74"/>
                <a:gd name="T22" fmla="*/ 66 w 89"/>
                <a:gd name="T23" fmla="*/ 57 h 74"/>
                <a:gd name="T24" fmla="*/ 74 w 89"/>
                <a:gd name="T25" fmla="*/ 54 h 74"/>
                <a:gd name="T26" fmla="*/ 80 w 89"/>
                <a:gd name="T27" fmla="*/ 49 h 74"/>
                <a:gd name="T28" fmla="*/ 82 w 89"/>
                <a:gd name="T29" fmla="*/ 44 h 74"/>
                <a:gd name="T30" fmla="*/ 83 w 89"/>
                <a:gd name="T31" fmla="*/ 35 h 74"/>
                <a:gd name="T32" fmla="*/ 86 w 89"/>
                <a:gd name="T33" fmla="*/ 27 h 74"/>
                <a:gd name="T34" fmla="*/ 89 w 89"/>
                <a:gd name="T35" fmla="*/ 15 h 74"/>
                <a:gd name="T36" fmla="*/ 82 w 89"/>
                <a:gd name="T37" fmla="*/ 4 h 74"/>
                <a:gd name="T38" fmla="*/ 80 w 89"/>
                <a:gd name="T39" fmla="*/ 4 h 74"/>
                <a:gd name="T40" fmla="*/ 79 w 89"/>
                <a:gd name="T41" fmla="*/ 4 h 74"/>
                <a:gd name="T42" fmla="*/ 70 w 89"/>
                <a:gd name="T43" fmla="*/ 2 h 74"/>
                <a:gd name="T44" fmla="*/ 65 w 89"/>
                <a:gd name="T45" fmla="*/ 10 h 74"/>
                <a:gd name="T46" fmla="*/ 62 w 89"/>
                <a:gd name="T47" fmla="*/ 19 h 74"/>
                <a:gd name="T48" fmla="*/ 59 w 89"/>
                <a:gd name="T49" fmla="*/ 27 h 74"/>
                <a:gd name="T50" fmla="*/ 53 w 89"/>
                <a:gd name="T51" fmla="*/ 31 h 74"/>
                <a:gd name="T52" fmla="*/ 47 w 89"/>
                <a:gd name="T53" fmla="*/ 36 h 74"/>
                <a:gd name="T54" fmla="*/ 44 w 89"/>
                <a:gd name="T55" fmla="*/ 41 h 74"/>
                <a:gd name="T56" fmla="*/ 37 w 89"/>
                <a:gd name="T57" fmla="*/ 45 h 74"/>
                <a:gd name="T58" fmla="*/ 26 w 89"/>
                <a:gd name="T59" fmla="*/ 47 h 74"/>
                <a:gd name="T60" fmla="*/ 14 w 89"/>
                <a:gd name="T61" fmla="*/ 52 h 74"/>
                <a:gd name="T62" fmla="*/ 14 w 89"/>
                <a:gd name="T63" fmla="*/ 53 h 74"/>
                <a:gd name="T64" fmla="*/ 14 w 89"/>
                <a:gd name="T65" fmla="*/ 55 h 74"/>
                <a:gd name="T66" fmla="*/ 2 w 89"/>
                <a:gd name="T67" fmla="*/ 61 h 74"/>
                <a:gd name="T68" fmla="*/ 2 w 89"/>
                <a:gd name="T69" fmla="*/ 68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74"/>
                <a:gd name="T107" fmla="*/ 89 w 89"/>
                <a:gd name="T108" fmla="*/ 74 h 7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74">
                  <a:moveTo>
                    <a:pt x="2" y="68"/>
                  </a:moveTo>
                  <a:cubicBezTo>
                    <a:pt x="4" y="70"/>
                    <a:pt x="6" y="71"/>
                    <a:pt x="7" y="71"/>
                  </a:cubicBezTo>
                  <a:cubicBezTo>
                    <a:pt x="8" y="71"/>
                    <a:pt x="10" y="72"/>
                    <a:pt x="12" y="72"/>
                  </a:cubicBezTo>
                  <a:cubicBezTo>
                    <a:pt x="13" y="73"/>
                    <a:pt x="15" y="74"/>
                    <a:pt x="17" y="74"/>
                  </a:cubicBezTo>
                  <a:cubicBezTo>
                    <a:pt x="18" y="74"/>
                    <a:pt x="21" y="74"/>
                    <a:pt x="23" y="73"/>
                  </a:cubicBezTo>
                  <a:cubicBezTo>
                    <a:pt x="25" y="72"/>
                    <a:pt x="26" y="72"/>
                    <a:pt x="27" y="71"/>
                  </a:cubicBezTo>
                  <a:cubicBezTo>
                    <a:pt x="27" y="71"/>
                    <a:pt x="29" y="71"/>
                    <a:pt x="31" y="71"/>
                  </a:cubicBezTo>
                  <a:cubicBezTo>
                    <a:pt x="50" y="71"/>
                    <a:pt x="50" y="71"/>
                    <a:pt x="50" y="71"/>
                  </a:cubicBezTo>
                  <a:cubicBezTo>
                    <a:pt x="51" y="71"/>
                    <a:pt x="52" y="69"/>
                    <a:pt x="52" y="66"/>
                  </a:cubicBezTo>
                  <a:cubicBezTo>
                    <a:pt x="53" y="64"/>
                    <a:pt x="54" y="61"/>
                    <a:pt x="55" y="61"/>
                  </a:cubicBezTo>
                  <a:cubicBezTo>
                    <a:pt x="56" y="61"/>
                    <a:pt x="59" y="61"/>
                    <a:pt x="61" y="60"/>
                  </a:cubicBezTo>
                  <a:cubicBezTo>
                    <a:pt x="63" y="60"/>
                    <a:pt x="65" y="58"/>
                    <a:pt x="66" y="57"/>
                  </a:cubicBezTo>
                  <a:cubicBezTo>
                    <a:pt x="67" y="57"/>
                    <a:pt x="71" y="55"/>
                    <a:pt x="74" y="54"/>
                  </a:cubicBezTo>
                  <a:cubicBezTo>
                    <a:pt x="77" y="53"/>
                    <a:pt x="79" y="51"/>
                    <a:pt x="80" y="49"/>
                  </a:cubicBezTo>
                  <a:cubicBezTo>
                    <a:pt x="80" y="48"/>
                    <a:pt x="81" y="45"/>
                    <a:pt x="82" y="44"/>
                  </a:cubicBezTo>
                  <a:cubicBezTo>
                    <a:pt x="82" y="42"/>
                    <a:pt x="83" y="38"/>
                    <a:pt x="83" y="35"/>
                  </a:cubicBezTo>
                  <a:cubicBezTo>
                    <a:pt x="83" y="31"/>
                    <a:pt x="84" y="28"/>
                    <a:pt x="86" y="27"/>
                  </a:cubicBezTo>
                  <a:cubicBezTo>
                    <a:pt x="87" y="27"/>
                    <a:pt x="89" y="22"/>
                    <a:pt x="89" y="15"/>
                  </a:cubicBezTo>
                  <a:cubicBezTo>
                    <a:pt x="89" y="9"/>
                    <a:pt x="86" y="4"/>
                    <a:pt x="82" y="4"/>
                  </a:cubicBezTo>
                  <a:cubicBezTo>
                    <a:pt x="82" y="4"/>
                    <a:pt x="82" y="4"/>
                    <a:pt x="80" y="4"/>
                  </a:cubicBezTo>
                  <a:cubicBezTo>
                    <a:pt x="79" y="4"/>
                    <a:pt x="79" y="4"/>
                    <a:pt x="79" y="4"/>
                  </a:cubicBezTo>
                  <a:cubicBezTo>
                    <a:pt x="77" y="0"/>
                    <a:pt x="73" y="1"/>
                    <a:pt x="70" y="2"/>
                  </a:cubicBezTo>
                  <a:cubicBezTo>
                    <a:pt x="67" y="4"/>
                    <a:pt x="65" y="7"/>
                    <a:pt x="65" y="10"/>
                  </a:cubicBezTo>
                  <a:cubicBezTo>
                    <a:pt x="65" y="13"/>
                    <a:pt x="64" y="17"/>
                    <a:pt x="62" y="19"/>
                  </a:cubicBezTo>
                  <a:cubicBezTo>
                    <a:pt x="61" y="22"/>
                    <a:pt x="60" y="25"/>
                    <a:pt x="59" y="27"/>
                  </a:cubicBezTo>
                  <a:cubicBezTo>
                    <a:pt x="59" y="28"/>
                    <a:pt x="56" y="30"/>
                    <a:pt x="53" y="31"/>
                  </a:cubicBezTo>
                  <a:cubicBezTo>
                    <a:pt x="50" y="32"/>
                    <a:pt x="47" y="34"/>
                    <a:pt x="47" y="36"/>
                  </a:cubicBezTo>
                  <a:cubicBezTo>
                    <a:pt x="47" y="37"/>
                    <a:pt x="46" y="39"/>
                    <a:pt x="44" y="41"/>
                  </a:cubicBezTo>
                  <a:cubicBezTo>
                    <a:pt x="42" y="42"/>
                    <a:pt x="39" y="44"/>
                    <a:pt x="37" y="45"/>
                  </a:cubicBezTo>
                  <a:cubicBezTo>
                    <a:pt x="35" y="46"/>
                    <a:pt x="30" y="47"/>
                    <a:pt x="26" y="47"/>
                  </a:cubicBezTo>
                  <a:cubicBezTo>
                    <a:pt x="23" y="47"/>
                    <a:pt x="17" y="49"/>
                    <a:pt x="14" y="52"/>
                  </a:cubicBezTo>
                  <a:cubicBezTo>
                    <a:pt x="14" y="52"/>
                    <a:pt x="14" y="52"/>
                    <a:pt x="14" y="53"/>
                  </a:cubicBezTo>
                  <a:cubicBezTo>
                    <a:pt x="14" y="55"/>
                    <a:pt x="14" y="55"/>
                    <a:pt x="14" y="55"/>
                  </a:cubicBezTo>
                  <a:cubicBezTo>
                    <a:pt x="10" y="56"/>
                    <a:pt x="5" y="60"/>
                    <a:pt x="2" y="61"/>
                  </a:cubicBezTo>
                  <a:cubicBezTo>
                    <a:pt x="0" y="63"/>
                    <a:pt x="0" y="66"/>
                    <a:pt x="2" y="68"/>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64" name="Freeform 51"/>
            <p:cNvSpPr>
              <a:spLocks noChangeArrowheads="1"/>
            </p:cNvSpPr>
            <p:nvPr/>
          </p:nvSpPr>
          <p:spPr bwMode="auto">
            <a:xfrm>
              <a:off x="6657975" y="2265363"/>
              <a:ext cx="396875" cy="233363"/>
            </a:xfrm>
            <a:custGeom>
              <a:avLst/>
              <a:gdLst>
                <a:gd name="T0" fmla="*/ 13 w 149"/>
                <a:gd name="T1" fmla="*/ 11 h 88"/>
                <a:gd name="T2" fmla="*/ 12 w 149"/>
                <a:gd name="T3" fmla="*/ 11 h 88"/>
                <a:gd name="T4" fmla="*/ 8 w 149"/>
                <a:gd name="T5" fmla="*/ 1 h 88"/>
                <a:gd name="T6" fmla="*/ 3 w 149"/>
                <a:gd name="T7" fmla="*/ 2 h 88"/>
                <a:gd name="T8" fmla="*/ 0 w 149"/>
                <a:gd name="T9" fmla="*/ 7 h 88"/>
                <a:gd name="T10" fmla="*/ 6 w 149"/>
                <a:gd name="T11" fmla="*/ 11 h 88"/>
                <a:gd name="T12" fmla="*/ 12 w 149"/>
                <a:gd name="T13" fmla="*/ 16 h 88"/>
                <a:gd name="T14" fmla="*/ 17 w 149"/>
                <a:gd name="T15" fmla="*/ 21 h 88"/>
                <a:gd name="T16" fmla="*/ 26 w 149"/>
                <a:gd name="T17" fmla="*/ 26 h 88"/>
                <a:gd name="T18" fmla="*/ 33 w 149"/>
                <a:gd name="T19" fmla="*/ 30 h 88"/>
                <a:gd name="T20" fmla="*/ 37 w 149"/>
                <a:gd name="T21" fmla="*/ 35 h 88"/>
                <a:gd name="T22" fmla="*/ 41 w 149"/>
                <a:gd name="T23" fmla="*/ 40 h 88"/>
                <a:gd name="T24" fmla="*/ 42 w 149"/>
                <a:gd name="T25" fmla="*/ 50 h 88"/>
                <a:gd name="T26" fmla="*/ 46 w 149"/>
                <a:gd name="T27" fmla="*/ 58 h 88"/>
                <a:gd name="T28" fmla="*/ 57 w 149"/>
                <a:gd name="T29" fmla="*/ 59 h 88"/>
                <a:gd name="T30" fmla="*/ 68 w 149"/>
                <a:gd name="T31" fmla="*/ 61 h 88"/>
                <a:gd name="T32" fmla="*/ 77 w 149"/>
                <a:gd name="T33" fmla="*/ 63 h 88"/>
                <a:gd name="T34" fmla="*/ 83 w 149"/>
                <a:gd name="T35" fmla="*/ 64 h 88"/>
                <a:gd name="T36" fmla="*/ 83 w 149"/>
                <a:gd name="T37" fmla="*/ 65 h 88"/>
                <a:gd name="T38" fmla="*/ 83 w 149"/>
                <a:gd name="T39" fmla="*/ 66 h 88"/>
                <a:gd name="T40" fmla="*/ 90 w 149"/>
                <a:gd name="T41" fmla="*/ 65 h 88"/>
                <a:gd name="T42" fmla="*/ 115 w 149"/>
                <a:gd name="T43" fmla="*/ 65 h 88"/>
                <a:gd name="T44" fmla="*/ 113 w 149"/>
                <a:gd name="T45" fmla="*/ 68 h 88"/>
                <a:gd name="T46" fmla="*/ 110 w 149"/>
                <a:gd name="T47" fmla="*/ 70 h 88"/>
                <a:gd name="T48" fmla="*/ 136 w 149"/>
                <a:gd name="T49" fmla="*/ 88 h 88"/>
                <a:gd name="T50" fmla="*/ 139 w 149"/>
                <a:gd name="T51" fmla="*/ 87 h 88"/>
                <a:gd name="T52" fmla="*/ 142 w 149"/>
                <a:gd name="T53" fmla="*/ 85 h 88"/>
                <a:gd name="T54" fmla="*/ 145 w 149"/>
                <a:gd name="T55" fmla="*/ 87 h 88"/>
                <a:gd name="T56" fmla="*/ 149 w 149"/>
                <a:gd name="T57" fmla="*/ 80 h 88"/>
                <a:gd name="T58" fmla="*/ 140 w 149"/>
                <a:gd name="T59" fmla="*/ 68 h 88"/>
                <a:gd name="T60" fmla="*/ 133 w 149"/>
                <a:gd name="T61" fmla="*/ 63 h 88"/>
                <a:gd name="T62" fmla="*/ 124 w 149"/>
                <a:gd name="T63" fmla="*/ 57 h 88"/>
                <a:gd name="T64" fmla="*/ 123 w 149"/>
                <a:gd name="T65" fmla="*/ 55 h 88"/>
                <a:gd name="T66" fmla="*/ 130 w 149"/>
                <a:gd name="T67" fmla="*/ 49 h 88"/>
                <a:gd name="T68" fmla="*/ 126 w 149"/>
                <a:gd name="T69" fmla="*/ 39 h 88"/>
                <a:gd name="T70" fmla="*/ 114 w 149"/>
                <a:gd name="T71" fmla="*/ 35 h 88"/>
                <a:gd name="T72" fmla="*/ 107 w 149"/>
                <a:gd name="T73" fmla="*/ 33 h 88"/>
                <a:gd name="T74" fmla="*/ 87 w 149"/>
                <a:gd name="T75" fmla="*/ 21 h 88"/>
                <a:gd name="T76" fmla="*/ 80 w 149"/>
                <a:gd name="T77" fmla="*/ 20 h 88"/>
                <a:gd name="T78" fmla="*/ 77 w 149"/>
                <a:gd name="T79" fmla="*/ 19 h 88"/>
                <a:gd name="T80" fmla="*/ 76 w 149"/>
                <a:gd name="T81" fmla="*/ 19 h 88"/>
                <a:gd name="T82" fmla="*/ 76 w 149"/>
                <a:gd name="T83" fmla="*/ 18 h 88"/>
                <a:gd name="T84" fmla="*/ 71 w 149"/>
                <a:gd name="T85" fmla="*/ 16 h 88"/>
                <a:gd name="T86" fmla="*/ 58 w 149"/>
                <a:gd name="T87" fmla="*/ 16 h 88"/>
                <a:gd name="T88" fmla="*/ 55 w 149"/>
                <a:gd name="T89" fmla="*/ 16 h 88"/>
                <a:gd name="T90" fmla="*/ 36 w 149"/>
                <a:gd name="T91" fmla="*/ 14 h 88"/>
                <a:gd name="T92" fmla="*/ 15 w 149"/>
                <a:gd name="T93" fmla="*/ 11 h 88"/>
                <a:gd name="T94" fmla="*/ 13 w 149"/>
                <a:gd name="T95" fmla="*/ 11 h 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9"/>
                <a:gd name="T145" fmla="*/ 0 h 88"/>
                <a:gd name="T146" fmla="*/ 149 w 149"/>
                <a:gd name="T147" fmla="*/ 88 h 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9" h="88">
                  <a:moveTo>
                    <a:pt x="13" y="11"/>
                  </a:moveTo>
                  <a:cubicBezTo>
                    <a:pt x="12" y="11"/>
                    <a:pt x="12" y="11"/>
                    <a:pt x="12" y="11"/>
                  </a:cubicBezTo>
                  <a:cubicBezTo>
                    <a:pt x="11" y="6"/>
                    <a:pt x="10" y="1"/>
                    <a:pt x="8" y="1"/>
                  </a:cubicBezTo>
                  <a:cubicBezTo>
                    <a:pt x="6" y="0"/>
                    <a:pt x="4" y="1"/>
                    <a:pt x="3" y="2"/>
                  </a:cubicBezTo>
                  <a:cubicBezTo>
                    <a:pt x="1" y="4"/>
                    <a:pt x="0" y="6"/>
                    <a:pt x="0" y="7"/>
                  </a:cubicBezTo>
                  <a:cubicBezTo>
                    <a:pt x="0" y="8"/>
                    <a:pt x="3" y="10"/>
                    <a:pt x="6" y="11"/>
                  </a:cubicBezTo>
                  <a:cubicBezTo>
                    <a:pt x="9" y="12"/>
                    <a:pt x="12" y="14"/>
                    <a:pt x="12" y="16"/>
                  </a:cubicBezTo>
                  <a:cubicBezTo>
                    <a:pt x="12" y="17"/>
                    <a:pt x="14" y="20"/>
                    <a:pt x="17" y="21"/>
                  </a:cubicBezTo>
                  <a:cubicBezTo>
                    <a:pt x="19" y="23"/>
                    <a:pt x="23" y="25"/>
                    <a:pt x="26" y="26"/>
                  </a:cubicBezTo>
                  <a:cubicBezTo>
                    <a:pt x="28" y="26"/>
                    <a:pt x="31" y="28"/>
                    <a:pt x="33" y="30"/>
                  </a:cubicBezTo>
                  <a:cubicBezTo>
                    <a:pt x="34" y="32"/>
                    <a:pt x="36" y="34"/>
                    <a:pt x="37" y="35"/>
                  </a:cubicBezTo>
                  <a:cubicBezTo>
                    <a:pt x="38" y="35"/>
                    <a:pt x="40" y="38"/>
                    <a:pt x="41" y="40"/>
                  </a:cubicBezTo>
                  <a:cubicBezTo>
                    <a:pt x="41" y="42"/>
                    <a:pt x="42" y="47"/>
                    <a:pt x="42" y="50"/>
                  </a:cubicBezTo>
                  <a:cubicBezTo>
                    <a:pt x="42" y="54"/>
                    <a:pt x="44" y="57"/>
                    <a:pt x="46" y="58"/>
                  </a:cubicBezTo>
                  <a:cubicBezTo>
                    <a:pt x="48" y="58"/>
                    <a:pt x="54" y="59"/>
                    <a:pt x="57" y="59"/>
                  </a:cubicBezTo>
                  <a:cubicBezTo>
                    <a:pt x="61" y="59"/>
                    <a:pt x="66" y="60"/>
                    <a:pt x="68" y="61"/>
                  </a:cubicBezTo>
                  <a:cubicBezTo>
                    <a:pt x="70" y="62"/>
                    <a:pt x="74" y="63"/>
                    <a:pt x="77" y="63"/>
                  </a:cubicBezTo>
                  <a:cubicBezTo>
                    <a:pt x="80" y="63"/>
                    <a:pt x="83" y="64"/>
                    <a:pt x="83" y="64"/>
                  </a:cubicBezTo>
                  <a:cubicBezTo>
                    <a:pt x="83" y="65"/>
                    <a:pt x="83" y="65"/>
                    <a:pt x="83" y="65"/>
                  </a:cubicBezTo>
                  <a:cubicBezTo>
                    <a:pt x="83" y="65"/>
                    <a:pt x="83" y="66"/>
                    <a:pt x="83" y="66"/>
                  </a:cubicBezTo>
                  <a:cubicBezTo>
                    <a:pt x="83" y="67"/>
                    <a:pt x="86" y="66"/>
                    <a:pt x="90" y="65"/>
                  </a:cubicBezTo>
                  <a:cubicBezTo>
                    <a:pt x="94" y="63"/>
                    <a:pt x="105" y="64"/>
                    <a:pt x="115" y="65"/>
                  </a:cubicBezTo>
                  <a:cubicBezTo>
                    <a:pt x="115" y="65"/>
                    <a:pt x="115" y="65"/>
                    <a:pt x="113" y="68"/>
                  </a:cubicBezTo>
                  <a:cubicBezTo>
                    <a:pt x="110" y="70"/>
                    <a:pt x="110" y="70"/>
                    <a:pt x="110" y="70"/>
                  </a:cubicBezTo>
                  <a:cubicBezTo>
                    <a:pt x="115" y="73"/>
                    <a:pt x="127" y="81"/>
                    <a:pt x="136" y="88"/>
                  </a:cubicBezTo>
                  <a:cubicBezTo>
                    <a:pt x="136" y="88"/>
                    <a:pt x="136" y="88"/>
                    <a:pt x="139" y="87"/>
                  </a:cubicBezTo>
                  <a:cubicBezTo>
                    <a:pt x="142" y="85"/>
                    <a:pt x="142" y="85"/>
                    <a:pt x="142" y="85"/>
                  </a:cubicBezTo>
                  <a:cubicBezTo>
                    <a:pt x="142" y="86"/>
                    <a:pt x="143" y="87"/>
                    <a:pt x="145" y="87"/>
                  </a:cubicBezTo>
                  <a:cubicBezTo>
                    <a:pt x="147" y="87"/>
                    <a:pt x="149" y="84"/>
                    <a:pt x="149" y="80"/>
                  </a:cubicBezTo>
                  <a:cubicBezTo>
                    <a:pt x="149" y="80"/>
                    <a:pt x="149" y="80"/>
                    <a:pt x="140" y="68"/>
                  </a:cubicBezTo>
                  <a:cubicBezTo>
                    <a:pt x="131" y="56"/>
                    <a:pt x="136" y="63"/>
                    <a:pt x="133" y="63"/>
                  </a:cubicBezTo>
                  <a:cubicBezTo>
                    <a:pt x="129" y="63"/>
                    <a:pt x="125" y="60"/>
                    <a:pt x="124" y="57"/>
                  </a:cubicBezTo>
                  <a:cubicBezTo>
                    <a:pt x="123" y="55"/>
                    <a:pt x="123" y="55"/>
                    <a:pt x="123" y="55"/>
                  </a:cubicBezTo>
                  <a:cubicBezTo>
                    <a:pt x="127" y="54"/>
                    <a:pt x="130" y="51"/>
                    <a:pt x="130" y="49"/>
                  </a:cubicBezTo>
                  <a:cubicBezTo>
                    <a:pt x="130" y="46"/>
                    <a:pt x="128" y="42"/>
                    <a:pt x="126" y="39"/>
                  </a:cubicBezTo>
                  <a:cubicBezTo>
                    <a:pt x="123" y="37"/>
                    <a:pt x="118" y="35"/>
                    <a:pt x="114" y="35"/>
                  </a:cubicBezTo>
                  <a:cubicBezTo>
                    <a:pt x="110" y="35"/>
                    <a:pt x="107" y="34"/>
                    <a:pt x="107" y="33"/>
                  </a:cubicBezTo>
                  <a:cubicBezTo>
                    <a:pt x="107" y="31"/>
                    <a:pt x="98" y="26"/>
                    <a:pt x="87" y="21"/>
                  </a:cubicBezTo>
                  <a:cubicBezTo>
                    <a:pt x="87" y="21"/>
                    <a:pt x="87" y="21"/>
                    <a:pt x="80" y="20"/>
                  </a:cubicBezTo>
                  <a:cubicBezTo>
                    <a:pt x="77" y="19"/>
                    <a:pt x="77" y="19"/>
                    <a:pt x="77" y="19"/>
                  </a:cubicBezTo>
                  <a:cubicBezTo>
                    <a:pt x="77" y="20"/>
                    <a:pt x="77" y="20"/>
                    <a:pt x="76" y="19"/>
                  </a:cubicBezTo>
                  <a:cubicBezTo>
                    <a:pt x="76" y="19"/>
                    <a:pt x="76" y="19"/>
                    <a:pt x="76" y="18"/>
                  </a:cubicBezTo>
                  <a:cubicBezTo>
                    <a:pt x="76" y="15"/>
                    <a:pt x="73" y="16"/>
                    <a:pt x="71" y="16"/>
                  </a:cubicBezTo>
                  <a:cubicBezTo>
                    <a:pt x="70" y="16"/>
                    <a:pt x="60" y="16"/>
                    <a:pt x="58" y="16"/>
                  </a:cubicBezTo>
                  <a:cubicBezTo>
                    <a:pt x="55" y="16"/>
                    <a:pt x="55" y="16"/>
                    <a:pt x="55" y="16"/>
                  </a:cubicBezTo>
                  <a:cubicBezTo>
                    <a:pt x="50" y="16"/>
                    <a:pt x="41" y="14"/>
                    <a:pt x="36" y="14"/>
                  </a:cubicBezTo>
                  <a:cubicBezTo>
                    <a:pt x="30" y="13"/>
                    <a:pt x="20" y="11"/>
                    <a:pt x="15" y="11"/>
                  </a:cubicBezTo>
                  <a:cubicBezTo>
                    <a:pt x="15" y="11"/>
                    <a:pt x="15" y="11"/>
                    <a:pt x="13"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65" name="Freeform 52"/>
            <p:cNvSpPr>
              <a:spLocks noChangeArrowheads="1"/>
            </p:cNvSpPr>
            <p:nvPr/>
          </p:nvSpPr>
          <p:spPr bwMode="auto">
            <a:xfrm>
              <a:off x="1908175" y="3308350"/>
              <a:ext cx="3175" cy="1588"/>
            </a:xfrm>
            <a:custGeom>
              <a:avLst/>
              <a:gdLst>
                <a:gd name="T0" fmla="*/ 1 w 1"/>
                <a:gd name="T1" fmla="*/ 0 h 1"/>
                <a:gd name="T2" fmla="*/ 0 w 1"/>
                <a:gd name="T3" fmla="*/ 1 h 1"/>
                <a:gd name="T4" fmla="*/ 1 w 1"/>
                <a:gd name="T5" fmla="*/ 1 h 1"/>
                <a:gd name="T6" fmla="*/ 1 w 1"/>
                <a:gd name="T7" fmla="*/ 0 h 1"/>
                <a:gd name="T8" fmla="*/ 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0" y="0"/>
                    <a:pt x="0" y="0"/>
                    <a:pt x="0" y="1"/>
                  </a:cubicBezTo>
                  <a:cubicBezTo>
                    <a:pt x="0" y="1"/>
                    <a:pt x="0" y="1"/>
                    <a:pt x="1" y="1"/>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66" name="Oval 53"/>
            <p:cNvSpPr>
              <a:spLocks noChangeArrowheads="1"/>
            </p:cNvSpPr>
            <p:nvPr/>
          </p:nvSpPr>
          <p:spPr bwMode="auto">
            <a:xfrm>
              <a:off x="1892300" y="1722438"/>
              <a:ext cx="26988" cy="158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67" name="Freeform 54"/>
            <p:cNvSpPr>
              <a:spLocks noChangeArrowheads="1"/>
            </p:cNvSpPr>
            <p:nvPr/>
          </p:nvSpPr>
          <p:spPr bwMode="auto">
            <a:xfrm>
              <a:off x="2182813" y="1301750"/>
              <a:ext cx="3175" cy="3175"/>
            </a:xfrm>
            <a:custGeom>
              <a:avLst/>
              <a:gdLst>
                <a:gd name="T0" fmla="*/ 0 w 1"/>
                <a:gd name="T1" fmla="*/ 1 h 1"/>
                <a:gd name="T2" fmla="*/ 0 w 1"/>
                <a:gd name="T3" fmla="*/ 0 h 1"/>
                <a:gd name="T4" fmla="*/ 0 w 1"/>
                <a:gd name="T5" fmla="*/ 1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1"/>
                  </a:moveTo>
                  <a:cubicBezTo>
                    <a:pt x="1" y="1"/>
                    <a:pt x="1"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68" name="Freeform 55"/>
            <p:cNvSpPr>
              <a:spLocks noChangeArrowheads="1"/>
            </p:cNvSpPr>
            <p:nvPr/>
          </p:nvSpPr>
          <p:spPr bwMode="auto">
            <a:xfrm>
              <a:off x="2182813" y="1296988"/>
              <a:ext cx="3175" cy="1588"/>
            </a:xfrm>
            <a:custGeom>
              <a:avLst/>
              <a:gdLst>
                <a:gd name="T0" fmla="*/ 0 w 1"/>
                <a:gd name="T1" fmla="*/ 1 h 1"/>
                <a:gd name="T2" fmla="*/ 0 w 1"/>
                <a:gd name="T3" fmla="*/ 1 h 1"/>
                <a:gd name="T4" fmla="*/ 0 w 1"/>
                <a:gd name="T5" fmla="*/ 1 h 1"/>
                <a:gd name="T6" fmla="*/ 0 w 1"/>
                <a:gd name="T7" fmla="*/ 1 h 1"/>
                <a:gd name="T8" fmla="*/ 0 w 1"/>
                <a:gd name="T9" fmla="*/ 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0" y="1"/>
                    <a:pt x="0" y="1"/>
                    <a:pt x="0" y="1"/>
                  </a:cubicBezTo>
                  <a:cubicBezTo>
                    <a:pt x="0" y="1"/>
                    <a:pt x="0" y="1"/>
                    <a:pt x="0" y="1"/>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69" name="Freeform 56"/>
            <p:cNvSpPr>
              <a:spLocks noChangeArrowheads="1"/>
            </p:cNvSpPr>
            <p:nvPr/>
          </p:nvSpPr>
          <p:spPr bwMode="auto">
            <a:xfrm>
              <a:off x="2182813" y="1301750"/>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70" name="Freeform 57"/>
            <p:cNvSpPr>
              <a:spLocks noChangeArrowheads="1"/>
            </p:cNvSpPr>
            <p:nvPr/>
          </p:nvSpPr>
          <p:spPr bwMode="auto">
            <a:xfrm>
              <a:off x="1746250" y="757238"/>
              <a:ext cx="1" cy="3175"/>
            </a:xfrm>
            <a:custGeom>
              <a:avLst/>
              <a:gdLst>
                <a:gd name="T0" fmla="*/ 0 w 1"/>
                <a:gd name="T1" fmla="*/ 1 h 1"/>
                <a:gd name="T2" fmla="*/ 0 w 1"/>
                <a:gd name="T3" fmla="*/ 1 h 1"/>
                <a:gd name="T4" fmla="*/ 0 w 1"/>
                <a:gd name="T5" fmla="*/ 1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0" y="1"/>
                    <a:pt x="0" y="1"/>
                  </a:cubicBezTo>
                  <a:cubicBezTo>
                    <a:pt x="0" y="1"/>
                    <a:pt x="0" y="1"/>
                    <a:pt x="0" y="1"/>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71" name="Freeform 58"/>
            <p:cNvSpPr>
              <a:spLocks noChangeArrowheads="1"/>
            </p:cNvSpPr>
            <p:nvPr/>
          </p:nvSpPr>
          <p:spPr bwMode="auto">
            <a:xfrm>
              <a:off x="2174875" y="1258888"/>
              <a:ext cx="11113" cy="23813"/>
            </a:xfrm>
            <a:custGeom>
              <a:avLst/>
              <a:gdLst>
                <a:gd name="T0" fmla="*/ 4 w 4"/>
                <a:gd name="T1" fmla="*/ 2 h 9"/>
                <a:gd name="T2" fmla="*/ 2 w 4"/>
                <a:gd name="T3" fmla="*/ 0 h 9"/>
                <a:gd name="T4" fmla="*/ 0 w 4"/>
                <a:gd name="T5" fmla="*/ 0 h 9"/>
                <a:gd name="T6" fmla="*/ 1 w 4"/>
                <a:gd name="T7" fmla="*/ 0 h 9"/>
                <a:gd name="T8" fmla="*/ 3 w 4"/>
                <a:gd name="T9" fmla="*/ 2 h 9"/>
                <a:gd name="T10" fmla="*/ 4 w 4"/>
                <a:gd name="T11" fmla="*/ 2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4" y="2"/>
                  </a:moveTo>
                  <a:cubicBezTo>
                    <a:pt x="4" y="2"/>
                    <a:pt x="4" y="2"/>
                    <a:pt x="2" y="0"/>
                  </a:cubicBezTo>
                  <a:cubicBezTo>
                    <a:pt x="1" y="0"/>
                    <a:pt x="0" y="0"/>
                    <a:pt x="0" y="0"/>
                  </a:cubicBezTo>
                  <a:cubicBezTo>
                    <a:pt x="0" y="0"/>
                    <a:pt x="1" y="0"/>
                    <a:pt x="1" y="0"/>
                  </a:cubicBezTo>
                  <a:cubicBezTo>
                    <a:pt x="3" y="2"/>
                    <a:pt x="3" y="2"/>
                    <a:pt x="3" y="2"/>
                  </a:cubicBezTo>
                  <a:cubicBezTo>
                    <a:pt x="4" y="9"/>
                    <a:pt x="4" y="9"/>
                    <a:pt x="4"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72" name="Oval 59"/>
            <p:cNvSpPr>
              <a:spLocks noChangeArrowheads="1"/>
            </p:cNvSpPr>
            <p:nvPr/>
          </p:nvSpPr>
          <p:spPr bwMode="auto">
            <a:xfrm>
              <a:off x="1427163" y="1878013"/>
              <a:ext cx="1588" cy="158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73" name="Freeform 60"/>
            <p:cNvSpPr>
              <a:spLocks noChangeArrowheads="1"/>
            </p:cNvSpPr>
            <p:nvPr/>
          </p:nvSpPr>
          <p:spPr bwMode="auto">
            <a:xfrm>
              <a:off x="1427163" y="1878013"/>
              <a:ext cx="1" cy="4763"/>
            </a:xfrm>
            <a:custGeom>
              <a:avLst/>
              <a:gdLst>
                <a:gd name="T0" fmla="*/ 0 w 1"/>
                <a:gd name="T1" fmla="*/ 2 h 2"/>
                <a:gd name="T2" fmla="*/ 0 w 1"/>
                <a:gd name="T3" fmla="*/ 0 h 2"/>
                <a:gd name="T4" fmla="*/ 0 w 1"/>
                <a:gd name="T5" fmla="*/ 2 h 2"/>
                <a:gd name="T6" fmla="*/ 0 w 1"/>
                <a:gd name="T7" fmla="*/ 2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2"/>
                  </a:moveTo>
                  <a:cubicBezTo>
                    <a:pt x="0" y="1"/>
                    <a:pt x="0" y="1"/>
                    <a:pt x="0" y="0"/>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74" name="Freeform 61"/>
            <p:cNvSpPr>
              <a:spLocks noChangeArrowheads="1"/>
            </p:cNvSpPr>
            <p:nvPr/>
          </p:nvSpPr>
          <p:spPr bwMode="auto">
            <a:xfrm>
              <a:off x="1106488" y="603250"/>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75" name="Freeform 62"/>
            <p:cNvSpPr>
              <a:spLocks noChangeArrowheads="1"/>
            </p:cNvSpPr>
            <p:nvPr/>
          </p:nvSpPr>
          <p:spPr bwMode="auto">
            <a:xfrm>
              <a:off x="1136650" y="533400"/>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76" name="Freeform 63"/>
            <p:cNvSpPr>
              <a:spLocks noChangeArrowheads="1"/>
            </p:cNvSpPr>
            <p:nvPr/>
          </p:nvSpPr>
          <p:spPr bwMode="auto">
            <a:xfrm>
              <a:off x="2108200" y="3249613"/>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77" name="Freeform 64"/>
            <p:cNvSpPr>
              <a:spLocks noChangeArrowheads="1"/>
            </p:cNvSpPr>
            <p:nvPr/>
          </p:nvSpPr>
          <p:spPr bwMode="auto">
            <a:xfrm>
              <a:off x="2720975" y="2320925"/>
              <a:ext cx="3175" cy="7938"/>
            </a:xfrm>
            <a:custGeom>
              <a:avLst/>
              <a:gdLst>
                <a:gd name="T0" fmla="*/ 1 w 1"/>
                <a:gd name="T1" fmla="*/ 3 h 3"/>
                <a:gd name="T2" fmla="*/ 0 w 1"/>
                <a:gd name="T3" fmla="*/ 0 h 3"/>
                <a:gd name="T4" fmla="*/ 1 w 1"/>
                <a:gd name="T5" fmla="*/ 3 h 3"/>
                <a:gd name="T6" fmla="*/ 1 w 1"/>
                <a:gd name="T7" fmla="*/ 3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1" y="3"/>
                  </a:moveTo>
                  <a:cubicBezTo>
                    <a:pt x="1" y="3"/>
                    <a:pt x="1" y="2"/>
                    <a:pt x="0" y="0"/>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78" name="Freeform 65"/>
            <p:cNvSpPr>
              <a:spLocks noChangeArrowheads="1"/>
            </p:cNvSpPr>
            <p:nvPr/>
          </p:nvSpPr>
          <p:spPr bwMode="auto">
            <a:xfrm>
              <a:off x="1790700" y="2003425"/>
              <a:ext cx="1050925" cy="1471613"/>
            </a:xfrm>
            <a:custGeom>
              <a:avLst/>
              <a:gdLst>
                <a:gd name="T0" fmla="*/ 366 w 394"/>
                <a:gd name="T1" fmla="*/ 136 h 552"/>
                <a:gd name="T2" fmla="*/ 365 w 394"/>
                <a:gd name="T3" fmla="*/ 134 h 552"/>
                <a:gd name="T4" fmla="*/ 364 w 394"/>
                <a:gd name="T5" fmla="*/ 136 h 552"/>
                <a:gd name="T6" fmla="*/ 362 w 394"/>
                <a:gd name="T7" fmla="*/ 137 h 552"/>
                <a:gd name="T8" fmla="*/ 361 w 394"/>
                <a:gd name="T9" fmla="*/ 138 h 552"/>
                <a:gd name="T10" fmla="*/ 355 w 394"/>
                <a:gd name="T11" fmla="*/ 130 h 552"/>
                <a:gd name="T12" fmla="*/ 341 w 394"/>
                <a:gd name="T13" fmla="*/ 117 h 552"/>
                <a:gd name="T14" fmla="*/ 349 w 394"/>
                <a:gd name="T15" fmla="*/ 119 h 552"/>
                <a:gd name="T16" fmla="*/ 329 w 394"/>
                <a:gd name="T17" fmla="*/ 114 h 552"/>
                <a:gd name="T18" fmla="*/ 309 w 394"/>
                <a:gd name="T19" fmla="*/ 111 h 552"/>
                <a:gd name="T20" fmla="*/ 290 w 394"/>
                <a:gd name="T21" fmla="*/ 97 h 552"/>
                <a:gd name="T22" fmla="*/ 274 w 394"/>
                <a:gd name="T23" fmla="*/ 101 h 552"/>
                <a:gd name="T24" fmla="*/ 271 w 394"/>
                <a:gd name="T25" fmla="*/ 102 h 552"/>
                <a:gd name="T26" fmla="*/ 269 w 394"/>
                <a:gd name="T27" fmla="*/ 104 h 552"/>
                <a:gd name="T28" fmla="*/ 265 w 394"/>
                <a:gd name="T29" fmla="*/ 107 h 552"/>
                <a:gd name="T30" fmla="*/ 257 w 394"/>
                <a:gd name="T31" fmla="*/ 100 h 552"/>
                <a:gd name="T32" fmla="*/ 258 w 394"/>
                <a:gd name="T33" fmla="*/ 84 h 552"/>
                <a:gd name="T34" fmla="*/ 234 w 394"/>
                <a:gd name="T35" fmla="*/ 52 h 552"/>
                <a:gd name="T36" fmla="*/ 218 w 394"/>
                <a:gd name="T37" fmla="*/ 48 h 552"/>
                <a:gd name="T38" fmla="*/ 177 w 394"/>
                <a:gd name="T39" fmla="*/ 20 h 552"/>
                <a:gd name="T40" fmla="*/ 92 w 394"/>
                <a:gd name="T41" fmla="*/ 0 h 552"/>
                <a:gd name="T42" fmla="*/ 53 w 394"/>
                <a:gd name="T43" fmla="*/ 13 h 552"/>
                <a:gd name="T44" fmla="*/ 6 w 394"/>
                <a:gd name="T45" fmla="*/ 23 h 552"/>
                <a:gd name="T46" fmla="*/ 14 w 394"/>
                <a:gd name="T47" fmla="*/ 29 h 552"/>
                <a:gd name="T48" fmla="*/ 30 w 394"/>
                <a:gd name="T49" fmla="*/ 54 h 552"/>
                <a:gd name="T50" fmla="*/ 0 w 394"/>
                <a:gd name="T51" fmla="*/ 107 h 552"/>
                <a:gd name="T52" fmla="*/ 0 w 394"/>
                <a:gd name="T53" fmla="*/ 135 h 552"/>
                <a:gd name="T54" fmla="*/ 17 w 394"/>
                <a:gd name="T55" fmla="*/ 147 h 552"/>
                <a:gd name="T56" fmla="*/ 71 w 394"/>
                <a:gd name="T57" fmla="*/ 241 h 552"/>
                <a:gd name="T58" fmla="*/ 47 w 394"/>
                <a:gd name="T59" fmla="*/ 418 h 552"/>
                <a:gd name="T60" fmla="*/ 49 w 394"/>
                <a:gd name="T61" fmla="*/ 466 h 552"/>
                <a:gd name="T62" fmla="*/ 42 w 394"/>
                <a:gd name="T63" fmla="*/ 482 h 552"/>
                <a:gd name="T64" fmla="*/ 45 w 394"/>
                <a:gd name="T65" fmla="*/ 482 h 552"/>
                <a:gd name="T66" fmla="*/ 45 w 394"/>
                <a:gd name="T67" fmla="*/ 491 h 552"/>
                <a:gd name="T68" fmla="*/ 41 w 394"/>
                <a:gd name="T69" fmla="*/ 507 h 552"/>
                <a:gd name="T70" fmla="*/ 49 w 394"/>
                <a:gd name="T71" fmla="*/ 525 h 552"/>
                <a:gd name="T72" fmla="*/ 68 w 394"/>
                <a:gd name="T73" fmla="*/ 552 h 552"/>
                <a:gd name="T74" fmla="*/ 117 w 394"/>
                <a:gd name="T75" fmla="*/ 482 h 552"/>
                <a:gd name="T76" fmla="*/ 119 w 394"/>
                <a:gd name="T77" fmla="*/ 477 h 552"/>
                <a:gd name="T78" fmla="*/ 115 w 394"/>
                <a:gd name="T79" fmla="*/ 470 h 552"/>
                <a:gd name="T80" fmla="*/ 115 w 394"/>
                <a:gd name="T81" fmla="*/ 466 h 552"/>
                <a:gd name="T82" fmla="*/ 125 w 394"/>
                <a:gd name="T83" fmla="*/ 456 h 552"/>
                <a:gd name="T84" fmla="*/ 122 w 394"/>
                <a:gd name="T85" fmla="*/ 433 h 552"/>
                <a:gd name="T86" fmla="*/ 142 w 394"/>
                <a:gd name="T87" fmla="*/ 424 h 552"/>
                <a:gd name="T88" fmla="*/ 169 w 394"/>
                <a:gd name="T89" fmla="*/ 409 h 552"/>
                <a:gd name="T90" fmla="*/ 210 w 394"/>
                <a:gd name="T91" fmla="*/ 373 h 552"/>
                <a:gd name="T92" fmla="*/ 252 w 394"/>
                <a:gd name="T93" fmla="*/ 323 h 552"/>
                <a:gd name="T94" fmla="*/ 310 w 394"/>
                <a:gd name="T95" fmla="*/ 274 h 552"/>
                <a:gd name="T96" fmla="*/ 337 w 394"/>
                <a:gd name="T97" fmla="*/ 233 h 552"/>
                <a:gd name="T98" fmla="*/ 369 w 394"/>
                <a:gd name="T99" fmla="*/ 178 h 552"/>
                <a:gd name="T100" fmla="*/ 379 w 394"/>
                <a:gd name="T101" fmla="*/ 133 h 55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4"/>
                <a:gd name="T154" fmla="*/ 0 h 552"/>
                <a:gd name="T155" fmla="*/ 394 w 394"/>
                <a:gd name="T156" fmla="*/ 552 h 55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4" h="552">
                  <a:moveTo>
                    <a:pt x="379" y="133"/>
                  </a:moveTo>
                  <a:cubicBezTo>
                    <a:pt x="375" y="133"/>
                    <a:pt x="372" y="134"/>
                    <a:pt x="368" y="135"/>
                  </a:cubicBezTo>
                  <a:cubicBezTo>
                    <a:pt x="367" y="135"/>
                    <a:pt x="366" y="136"/>
                    <a:pt x="366" y="136"/>
                  </a:cubicBezTo>
                  <a:cubicBezTo>
                    <a:pt x="366" y="136"/>
                    <a:pt x="366" y="136"/>
                    <a:pt x="366" y="136"/>
                  </a:cubicBezTo>
                  <a:cubicBezTo>
                    <a:pt x="366" y="136"/>
                    <a:pt x="365" y="135"/>
                    <a:pt x="365" y="134"/>
                  </a:cubicBezTo>
                  <a:cubicBezTo>
                    <a:pt x="365" y="134"/>
                    <a:pt x="365" y="134"/>
                    <a:pt x="365" y="134"/>
                  </a:cubicBezTo>
                  <a:cubicBezTo>
                    <a:pt x="365" y="134"/>
                    <a:pt x="364" y="133"/>
                    <a:pt x="364" y="133"/>
                  </a:cubicBezTo>
                  <a:cubicBezTo>
                    <a:pt x="364" y="133"/>
                    <a:pt x="364" y="134"/>
                    <a:pt x="364" y="134"/>
                  </a:cubicBezTo>
                  <a:cubicBezTo>
                    <a:pt x="364" y="136"/>
                    <a:pt x="364" y="136"/>
                    <a:pt x="364" y="136"/>
                  </a:cubicBezTo>
                  <a:cubicBezTo>
                    <a:pt x="361" y="136"/>
                    <a:pt x="361" y="136"/>
                    <a:pt x="361" y="136"/>
                  </a:cubicBezTo>
                  <a:cubicBezTo>
                    <a:pt x="359" y="134"/>
                    <a:pt x="359" y="134"/>
                    <a:pt x="361" y="136"/>
                  </a:cubicBezTo>
                  <a:cubicBezTo>
                    <a:pt x="361" y="136"/>
                    <a:pt x="361" y="136"/>
                    <a:pt x="362" y="137"/>
                  </a:cubicBezTo>
                  <a:cubicBezTo>
                    <a:pt x="363" y="137"/>
                    <a:pt x="363" y="138"/>
                    <a:pt x="364" y="138"/>
                  </a:cubicBezTo>
                  <a:cubicBezTo>
                    <a:pt x="364" y="138"/>
                    <a:pt x="364" y="138"/>
                    <a:pt x="364" y="138"/>
                  </a:cubicBezTo>
                  <a:cubicBezTo>
                    <a:pt x="361" y="138"/>
                    <a:pt x="361" y="138"/>
                    <a:pt x="361" y="138"/>
                  </a:cubicBezTo>
                  <a:cubicBezTo>
                    <a:pt x="359" y="136"/>
                    <a:pt x="358" y="134"/>
                    <a:pt x="356" y="131"/>
                  </a:cubicBezTo>
                  <a:cubicBezTo>
                    <a:pt x="355" y="130"/>
                    <a:pt x="353" y="127"/>
                    <a:pt x="351" y="123"/>
                  </a:cubicBezTo>
                  <a:cubicBezTo>
                    <a:pt x="352" y="125"/>
                    <a:pt x="354" y="128"/>
                    <a:pt x="355" y="130"/>
                  </a:cubicBezTo>
                  <a:cubicBezTo>
                    <a:pt x="353" y="128"/>
                    <a:pt x="352" y="126"/>
                    <a:pt x="351" y="124"/>
                  </a:cubicBezTo>
                  <a:cubicBezTo>
                    <a:pt x="349" y="121"/>
                    <a:pt x="348" y="119"/>
                    <a:pt x="347" y="119"/>
                  </a:cubicBezTo>
                  <a:cubicBezTo>
                    <a:pt x="347" y="119"/>
                    <a:pt x="344" y="118"/>
                    <a:pt x="341" y="117"/>
                  </a:cubicBezTo>
                  <a:cubicBezTo>
                    <a:pt x="337" y="117"/>
                    <a:pt x="337" y="116"/>
                    <a:pt x="341" y="117"/>
                  </a:cubicBezTo>
                  <a:cubicBezTo>
                    <a:pt x="345" y="117"/>
                    <a:pt x="348" y="117"/>
                    <a:pt x="348" y="118"/>
                  </a:cubicBezTo>
                  <a:cubicBezTo>
                    <a:pt x="348" y="118"/>
                    <a:pt x="348" y="118"/>
                    <a:pt x="349" y="119"/>
                  </a:cubicBezTo>
                  <a:cubicBezTo>
                    <a:pt x="348" y="118"/>
                    <a:pt x="348" y="118"/>
                    <a:pt x="348" y="118"/>
                  </a:cubicBezTo>
                  <a:cubicBezTo>
                    <a:pt x="348" y="117"/>
                    <a:pt x="344" y="116"/>
                    <a:pt x="339" y="116"/>
                  </a:cubicBezTo>
                  <a:cubicBezTo>
                    <a:pt x="334" y="115"/>
                    <a:pt x="329" y="114"/>
                    <a:pt x="329" y="114"/>
                  </a:cubicBezTo>
                  <a:cubicBezTo>
                    <a:pt x="328" y="114"/>
                    <a:pt x="326" y="114"/>
                    <a:pt x="324" y="114"/>
                  </a:cubicBezTo>
                  <a:cubicBezTo>
                    <a:pt x="322" y="113"/>
                    <a:pt x="318" y="113"/>
                    <a:pt x="315" y="113"/>
                  </a:cubicBezTo>
                  <a:cubicBezTo>
                    <a:pt x="313" y="112"/>
                    <a:pt x="310" y="112"/>
                    <a:pt x="309" y="111"/>
                  </a:cubicBezTo>
                  <a:cubicBezTo>
                    <a:pt x="309" y="111"/>
                    <a:pt x="306" y="108"/>
                    <a:pt x="304" y="105"/>
                  </a:cubicBezTo>
                  <a:cubicBezTo>
                    <a:pt x="301" y="102"/>
                    <a:pt x="298" y="99"/>
                    <a:pt x="297" y="98"/>
                  </a:cubicBezTo>
                  <a:cubicBezTo>
                    <a:pt x="297" y="98"/>
                    <a:pt x="294" y="97"/>
                    <a:pt x="290" y="97"/>
                  </a:cubicBezTo>
                  <a:cubicBezTo>
                    <a:pt x="287" y="97"/>
                    <a:pt x="276" y="100"/>
                    <a:pt x="276" y="100"/>
                  </a:cubicBezTo>
                  <a:cubicBezTo>
                    <a:pt x="276" y="100"/>
                    <a:pt x="276" y="100"/>
                    <a:pt x="276" y="100"/>
                  </a:cubicBezTo>
                  <a:cubicBezTo>
                    <a:pt x="275" y="100"/>
                    <a:pt x="274" y="100"/>
                    <a:pt x="274" y="101"/>
                  </a:cubicBezTo>
                  <a:cubicBezTo>
                    <a:pt x="274" y="101"/>
                    <a:pt x="274" y="101"/>
                    <a:pt x="273" y="101"/>
                  </a:cubicBezTo>
                  <a:cubicBezTo>
                    <a:pt x="273" y="101"/>
                    <a:pt x="272" y="101"/>
                    <a:pt x="272" y="101"/>
                  </a:cubicBezTo>
                  <a:cubicBezTo>
                    <a:pt x="272" y="102"/>
                    <a:pt x="272" y="102"/>
                    <a:pt x="271" y="102"/>
                  </a:cubicBezTo>
                  <a:cubicBezTo>
                    <a:pt x="271" y="102"/>
                    <a:pt x="271" y="102"/>
                    <a:pt x="270" y="102"/>
                  </a:cubicBezTo>
                  <a:cubicBezTo>
                    <a:pt x="270" y="103"/>
                    <a:pt x="270" y="103"/>
                    <a:pt x="270" y="103"/>
                  </a:cubicBezTo>
                  <a:cubicBezTo>
                    <a:pt x="269" y="103"/>
                    <a:pt x="269" y="103"/>
                    <a:pt x="269" y="104"/>
                  </a:cubicBezTo>
                  <a:cubicBezTo>
                    <a:pt x="269" y="104"/>
                    <a:pt x="269" y="104"/>
                    <a:pt x="268" y="104"/>
                  </a:cubicBezTo>
                  <a:cubicBezTo>
                    <a:pt x="268" y="104"/>
                    <a:pt x="268" y="105"/>
                    <a:pt x="268" y="105"/>
                  </a:cubicBezTo>
                  <a:cubicBezTo>
                    <a:pt x="267" y="107"/>
                    <a:pt x="266" y="108"/>
                    <a:pt x="265" y="107"/>
                  </a:cubicBezTo>
                  <a:cubicBezTo>
                    <a:pt x="264" y="107"/>
                    <a:pt x="264" y="107"/>
                    <a:pt x="264" y="107"/>
                  </a:cubicBezTo>
                  <a:cubicBezTo>
                    <a:pt x="264" y="107"/>
                    <a:pt x="263" y="106"/>
                    <a:pt x="262" y="105"/>
                  </a:cubicBezTo>
                  <a:cubicBezTo>
                    <a:pt x="260" y="105"/>
                    <a:pt x="258" y="100"/>
                    <a:pt x="257" y="100"/>
                  </a:cubicBezTo>
                  <a:cubicBezTo>
                    <a:pt x="257" y="100"/>
                    <a:pt x="257" y="100"/>
                    <a:pt x="257" y="100"/>
                  </a:cubicBezTo>
                  <a:cubicBezTo>
                    <a:pt x="257" y="100"/>
                    <a:pt x="257" y="100"/>
                    <a:pt x="257" y="100"/>
                  </a:cubicBezTo>
                  <a:cubicBezTo>
                    <a:pt x="257" y="100"/>
                    <a:pt x="257" y="93"/>
                    <a:pt x="258" y="84"/>
                  </a:cubicBezTo>
                  <a:cubicBezTo>
                    <a:pt x="259" y="75"/>
                    <a:pt x="259" y="68"/>
                    <a:pt x="259" y="68"/>
                  </a:cubicBezTo>
                  <a:cubicBezTo>
                    <a:pt x="259" y="68"/>
                    <a:pt x="255" y="64"/>
                    <a:pt x="249" y="60"/>
                  </a:cubicBezTo>
                  <a:cubicBezTo>
                    <a:pt x="244" y="57"/>
                    <a:pt x="237" y="53"/>
                    <a:pt x="234" y="52"/>
                  </a:cubicBezTo>
                  <a:cubicBezTo>
                    <a:pt x="230" y="51"/>
                    <a:pt x="228" y="51"/>
                    <a:pt x="228" y="51"/>
                  </a:cubicBezTo>
                  <a:cubicBezTo>
                    <a:pt x="228" y="51"/>
                    <a:pt x="228" y="51"/>
                    <a:pt x="228" y="51"/>
                  </a:cubicBezTo>
                  <a:cubicBezTo>
                    <a:pt x="227" y="50"/>
                    <a:pt x="223" y="49"/>
                    <a:pt x="218" y="48"/>
                  </a:cubicBezTo>
                  <a:cubicBezTo>
                    <a:pt x="213" y="47"/>
                    <a:pt x="205" y="45"/>
                    <a:pt x="202" y="44"/>
                  </a:cubicBezTo>
                  <a:cubicBezTo>
                    <a:pt x="198" y="43"/>
                    <a:pt x="193" y="38"/>
                    <a:pt x="192" y="34"/>
                  </a:cubicBezTo>
                  <a:cubicBezTo>
                    <a:pt x="191" y="30"/>
                    <a:pt x="184" y="23"/>
                    <a:pt x="177" y="20"/>
                  </a:cubicBezTo>
                  <a:cubicBezTo>
                    <a:pt x="170" y="17"/>
                    <a:pt x="155" y="14"/>
                    <a:pt x="142" y="14"/>
                  </a:cubicBezTo>
                  <a:cubicBezTo>
                    <a:pt x="130" y="14"/>
                    <a:pt x="116" y="11"/>
                    <a:pt x="111" y="7"/>
                  </a:cubicBezTo>
                  <a:cubicBezTo>
                    <a:pt x="107" y="3"/>
                    <a:pt x="98" y="0"/>
                    <a:pt x="92" y="0"/>
                  </a:cubicBezTo>
                  <a:cubicBezTo>
                    <a:pt x="86" y="0"/>
                    <a:pt x="76" y="1"/>
                    <a:pt x="69" y="3"/>
                  </a:cubicBezTo>
                  <a:cubicBezTo>
                    <a:pt x="62" y="5"/>
                    <a:pt x="56" y="7"/>
                    <a:pt x="56" y="8"/>
                  </a:cubicBezTo>
                  <a:cubicBezTo>
                    <a:pt x="55" y="9"/>
                    <a:pt x="54" y="11"/>
                    <a:pt x="53" y="13"/>
                  </a:cubicBezTo>
                  <a:cubicBezTo>
                    <a:pt x="53" y="14"/>
                    <a:pt x="48" y="17"/>
                    <a:pt x="42" y="20"/>
                  </a:cubicBezTo>
                  <a:cubicBezTo>
                    <a:pt x="36" y="22"/>
                    <a:pt x="25" y="24"/>
                    <a:pt x="19" y="24"/>
                  </a:cubicBezTo>
                  <a:cubicBezTo>
                    <a:pt x="12" y="24"/>
                    <a:pt x="6" y="24"/>
                    <a:pt x="6" y="23"/>
                  </a:cubicBezTo>
                  <a:cubicBezTo>
                    <a:pt x="5" y="23"/>
                    <a:pt x="5" y="26"/>
                    <a:pt x="7" y="28"/>
                  </a:cubicBezTo>
                  <a:cubicBezTo>
                    <a:pt x="7" y="28"/>
                    <a:pt x="7" y="28"/>
                    <a:pt x="12" y="29"/>
                  </a:cubicBezTo>
                  <a:cubicBezTo>
                    <a:pt x="14" y="29"/>
                    <a:pt x="14" y="29"/>
                    <a:pt x="14" y="29"/>
                  </a:cubicBezTo>
                  <a:cubicBezTo>
                    <a:pt x="16" y="29"/>
                    <a:pt x="23" y="35"/>
                    <a:pt x="30" y="42"/>
                  </a:cubicBezTo>
                  <a:cubicBezTo>
                    <a:pt x="30" y="42"/>
                    <a:pt x="30" y="42"/>
                    <a:pt x="30" y="47"/>
                  </a:cubicBezTo>
                  <a:cubicBezTo>
                    <a:pt x="30" y="54"/>
                    <a:pt x="30" y="54"/>
                    <a:pt x="30" y="54"/>
                  </a:cubicBezTo>
                  <a:cubicBezTo>
                    <a:pt x="30" y="62"/>
                    <a:pt x="30" y="74"/>
                    <a:pt x="30" y="80"/>
                  </a:cubicBezTo>
                  <a:cubicBezTo>
                    <a:pt x="30" y="86"/>
                    <a:pt x="23" y="93"/>
                    <a:pt x="15" y="95"/>
                  </a:cubicBezTo>
                  <a:cubicBezTo>
                    <a:pt x="7" y="98"/>
                    <a:pt x="0" y="103"/>
                    <a:pt x="0" y="107"/>
                  </a:cubicBezTo>
                  <a:cubicBezTo>
                    <a:pt x="0" y="111"/>
                    <a:pt x="2" y="114"/>
                    <a:pt x="4" y="115"/>
                  </a:cubicBezTo>
                  <a:cubicBezTo>
                    <a:pt x="5" y="115"/>
                    <a:pt x="5" y="117"/>
                    <a:pt x="4" y="120"/>
                  </a:cubicBezTo>
                  <a:cubicBezTo>
                    <a:pt x="2" y="123"/>
                    <a:pt x="0" y="129"/>
                    <a:pt x="0" y="135"/>
                  </a:cubicBezTo>
                  <a:cubicBezTo>
                    <a:pt x="0" y="140"/>
                    <a:pt x="5" y="146"/>
                    <a:pt x="11" y="147"/>
                  </a:cubicBezTo>
                  <a:cubicBezTo>
                    <a:pt x="11" y="147"/>
                    <a:pt x="11" y="147"/>
                    <a:pt x="14" y="147"/>
                  </a:cubicBezTo>
                  <a:cubicBezTo>
                    <a:pt x="17" y="147"/>
                    <a:pt x="17" y="147"/>
                    <a:pt x="17" y="147"/>
                  </a:cubicBezTo>
                  <a:cubicBezTo>
                    <a:pt x="21" y="157"/>
                    <a:pt x="29" y="175"/>
                    <a:pt x="35" y="186"/>
                  </a:cubicBezTo>
                  <a:cubicBezTo>
                    <a:pt x="41" y="197"/>
                    <a:pt x="54" y="211"/>
                    <a:pt x="63" y="216"/>
                  </a:cubicBezTo>
                  <a:cubicBezTo>
                    <a:pt x="63" y="216"/>
                    <a:pt x="63" y="216"/>
                    <a:pt x="71" y="241"/>
                  </a:cubicBezTo>
                  <a:cubicBezTo>
                    <a:pt x="80" y="266"/>
                    <a:pt x="78" y="289"/>
                    <a:pt x="78" y="289"/>
                  </a:cubicBezTo>
                  <a:cubicBezTo>
                    <a:pt x="76" y="315"/>
                    <a:pt x="71" y="347"/>
                    <a:pt x="67" y="360"/>
                  </a:cubicBezTo>
                  <a:cubicBezTo>
                    <a:pt x="63" y="374"/>
                    <a:pt x="46" y="405"/>
                    <a:pt x="47" y="418"/>
                  </a:cubicBezTo>
                  <a:cubicBezTo>
                    <a:pt x="47" y="431"/>
                    <a:pt x="49" y="442"/>
                    <a:pt x="51" y="442"/>
                  </a:cubicBezTo>
                  <a:cubicBezTo>
                    <a:pt x="52" y="443"/>
                    <a:pt x="54" y="448"/>
                    <a:pt x="54" y="453"/>
                  </a:cubicBezTo>
                  <a:cubicBezTo>
                    <a:pt x="54" y="459"/>
                    <a:pt x="51" y="465"/>
                    <a:pt x="49" y="466"/>
                  </a:cubicBezTo>
                  <a:cubicBezTo>
                    <a:pt x="46" y="467"/>
                    <a:pt x="44" y="469"/>
                    <a:pt x="43" y="471"/>
                  </a:cubicBezTo>
                  <a:cubicBezTo>
                    <a:pt x="43" y="473"/>
                    <a:pt x="42" y="475"/>
                    <a:pt x="42" y="475"/>
                  </a:cubicBezTo>
                  <a:cubicBezTo>
                    <a:pt x="42" y="475"/>
                    <a:pt x="42" y="478"/>
                    <a:pt x="42" y="482"/>
                  </a:cubicBezTo>
                  <a:cubicBezTo>
                    <a:pt x="42" y="486"/>
                    <a:pt x="42" y="489"/>
                    <a:pt x="43" y="489"/>
                  </a:cubicBezTo>
                  <a:cubicBezTo>
                    <a:pt x="44" y="489"/>
                    <a:pt x="45" y="486"/>
                    <a:pt x="45" y="482"/>
                  </a:cubicBezTo>
                  <a:cubicBezTo>
                    <a:pt x="45" y="479"/>
                    <a:pt x="45" y="479"/>
                    <a:pt x="45" y="482"/>
                  </a:cubicBezTo>
                  <a:cubicBezTo>
                    <a:pt x="45" y="486"/>
                    <a:pt x="45" y="489"/>
                    <a:pt x="45" y="489"/>
                  </a:cubicBezTo>
                  <a:cubicBezTo>
                    <a:pt x="45" y="489"/>
                    <a:pt x="45" y="489"/>
                    <a:pt x="45" y="489"/>
                  </a:cubicBezTo>
                  <a:cubicBezTo>
                    <a:pt x="45" y="489"/>
                    <a:pt x="45" y="490"/>
                    <a:pt x="45" y="491"/>
                  </a:cubicBezTo>
                  <a:cubicBezTo>
                    <a:pt x="45" y="491"/>
                    <a:pt x="43" y="494"/>
                    <a:pt x="41" y="496"/>
                  </a:cubicBezTo>
                  <a:cubicBezTo>
                    <a:pt x="39" y="499"/>
                    <a:pt x="37" y="501"/>
                    <a:pt x="37" y="501"/>
                  </a:cubicBezTo>
                  <a:cubicBezTo>
                    <a:pt x="37" y="501"/>
                    <a:pt x="39" y="504"/>
                    <a:pt x="41" y="507"/>
                  </a:cubicBezTo>
                  <a:cubicBezTo>
                    <a:pt x="41" y="507"/>
                    <a:pt x="41" y="507"/>
                    <a:pt x="43" y="507"/>
                  </a:cubicBezTo>
                  <a:cubicBezTo>
                    <a:pt x="45" y="507"/>
                    <a:pt x="48" y="518"/>
                    <a:pt x="49" y="523"/>
                  </a:cubicBezTo>
                  <a:cubicBezTo>
                    <a:pt x="49" y="525"/>
                    <a:pt x="49" y="525"/>
                    <a:pt x="49" y="525"/>
                  </a:cubicBezTo>
                  <a:cubicBezTo>
                    <a:pt x="49" y="525"/>
                    <a:pt x="51" y="528"/>
                    <a:pt x="52" y="532"/>
                  </a:cubicBezTo>
                  <a:cubicBezTo>
                    <a:pt x="54" y="535"/>
                    <a:pt x="58" y="545"/>
                    <a:pt x="60" y="552"/>
                  </a:cubicBezTo>
                  <a:cubicBezTo>
                    <a:pt x="60" y="552"/>
                    <a:pt x="60" y="552"/>
                    <a:pt x="68" y="552"/>
                  </a:cubicBezTo>
                  <a:cubicBezTo>
                    <a:pt x="77" y="552"/>
                    <a:pt x="86" y="509"/>
                    <a:pt x="104" y="508"/>
                  </a:cubicBezTo>
                  <a:cubicBezTo>
                    <a:pt x="114" y="507"/>
                    <a:pt x="116" y="494"/>
                    <a:pt x="116" y="483"/>
                  </a:cubicBezTo>
                  <a:cubicBezTo>
                    <a:pt x="116" y="483"/>
                    <a:pt x="117" y="482"/>
                    <a:pt x="117" y="482"/>
                  </a:cubicBezTo>
                  <a:cubicBezTo>
                    <a:pt x="117" y="481"/>
                    <a:pt x="119" y="481"/>
                    <a:pt x="119" y="480"/>
                  </a:cubicBezTo>
                  <a:cubicBezTo>
                    <a:pt x="119" y="480"/>
                    <a:pt x="119" y="480"/>
                    <a:pt x="119" y="480"/>
                  </a:cubicBezTo>
                  <a:cubicBezTo>
                    <a:pt x="119" y="477"/>
                    <a:pt x="119" y="477"/>
                    <a:pt x="119" y="477"/>
                  </a:cubicBezTo>
                  <a:cubicBezTo>
                    <a:pt x="118" y="474"/>
                    <a:pt x="116" y="471"/>
                    <a:pt x="116" y="471"/>
                  </a:cubicBezTo>
                  <a:cubicBezTo>
                    <a:pt x="116" y="471"/>
                    <a:pt x="116" y="471"/>
                    <a:pt x="115" y="471"/>
                  </a:cubicBezTo>
                  <a:cubicBezTo>
                    <a:pt x="115" y="471"/>
                    <a:pt x="115" y="471"/>
                    <a:pt x="115" y="470"/>
                  </a:cubicBezTo>
                  <a:cubicBezTo>
                    <a:pt x="115" y="469"/>
                    <a:pt x="115" y="469"/>
                    <a:pt x="115" y="469"/>
                  </a:cubicBezTo>
                  <a:cubicBezTo>
                    <a:pt x="115" y="469"/>
                    <a:pt x="115" y="468"/>
                    <a:pt x="115" y="468"/>
                  </a:cubicBezTo>
                  <a:cubicBezTo>
                    <a:pt x="115" y="467"/>
                    <a:pt x="115" y="467"/>
                    <a:pt x="115" y="466"/>
                  </a:cubicBezTo>
                  <a:cubicBezTo>
                    <a:pt x="115" y="466"/>
                    <a:pt x="115" y="465"/>
                    <a:pt x="115" y="465"/>
                  </a:cubicBezTo>
                  <a:cubicBezTo>
                    <a:pt x="116" y="465"/>
                    <a:pt x="118" y="463"/>
                    <a:pt x="121" y="461"/>
                  </a:cubicBezTo>
                  <a:cubicBezTo>
                    <a:pt x="123" y="458"/>
                    <a:pt x="125" y="456"/>
                    <a:pt x="125" y="456"/>
                  </a:cubicBezTo>
                  <a:cubicBezTo>
                    <a:pt x="125" y="456"/>
                    <a:pt x="125" y="453"/>
                    <a:pt x="125" y="450"/>
                  </a:cubicBezTo>
                  <a:cubicBezTo>
                    <a:pt x="125" y="447"/>
                    <a:pt x="123" y="442"/>
                    <a:pt x="122" y="440"/>
                  </a:cubicBezTo>
                  <a:cubicBezTo>
                    <a:pt x="121" y="437"/>
                    <a:pt x="121" y="434"/>
                    <a:pt x="122" y="433"/>
                  </a:cubicBezTo>
                  <a:cubicBezTo>
                    <a:pt x="123" y="433"/>
                    <a:pt x="125" y="431"/>
                    <a:pt x="126" y="430"/>
                  </a:cubicBezTo>
                  <a:cubicBezTo>
                    <a:pt x="128" y="429"/>
                    <a:pt x="132" y="427"/>
                    <a:pt x="134" y="426"/>
                  </a:cubicBezTo>
                  <a:cubicBezTo>
                    <a:pt x="136" y="426"/>
                    <a:pt x="140" y="425"/>
                    <a:pt x="142" y="424"/>
                  </a:cubicBezTo>
                  <a:cubicBezTo>
                    <a:pt x="145" y="424"/>
                    <a:pt x="149" y="422"/>
                    <a:pt x="151" y="419"/>
                  </a:cubicBezTo>
                  <a:cubicBezTo>
                    <a:pt x="154" y="417"/>
                    <a:pt x="157" y="415"/>
                    <a:pt x="158" y="414"/>
                  </a:cubicBezTo>
                  <a:cubicBezTo>
                    <a:pt x="159" y="413"/>
                    <a:pt x="163" y="410"/>
                    <a:pt x="169" y="409"/>
                  </a:cubicBezTo>
                  <a:cubicBezTo>
                    <a:pt x="174" y="407"/>
                    <a:pt x="178" y="400"/>
                    <a:pt x="178" y="394"/>
                  </a:cubicBezTo>
                  <a:cubicBezTo>
                    <a:pt x="178" y="387"/>
                    <a:pt x="185" y="380"/>
                    <a:pt x="193" y="378"/>
                  </a:cubicBezTo>
                  <a:cubicBezTo>
                    <a:pt x="202" y="376"/>
                    <a:pt x="209" y="374"/>
                    <a:pt x="210" y="373"/>
                  </a:cubicBezTo>
                  <a:cubicBezTo>
                    <a:pt x="211" y="372"/>
                    <a:pt x="216" y="368"/>
                    <a:pt x="222" y="364"/>
                  </a:cubicBezTo>
                  <a:cubicBezTo>
                    <a:pt x="227" y="360"/>
                    <a:pt x="235" y="354"/>
                    <a:pt x="239" y="351"/>
                  </a:cubicBezTo>
                  <a:cubicBezTo>
                    <a:pt x="244" y="348"/>
                    <a:pt x="249" y="336"/>
                    <a:pt x="252" y="323"/>
                  </a:cubicBezTo>
                  <a:cubicBezTo>
                    <a:pt x="255" y="311"/>
                    <a:pt x="264" y="296"/>
                    <a:pt x="273" y="290"/>
                  </a:cubicBezTo>
                  <a:cubicBezTo>
                    <a:pt x="282" y="284"/>
                    <a:pt x="290" y="279"/>
                    <a:pt x="292" y="278"/>
                  </a:cubicBezTo>
                  <a:cubicBezTo>
                    <a:pt x="294" y="277"/>
                    <a:pt x="302" y="275"/>
                    <a:pt x="310" y="274"/>
                  </a:cubicBezTo>
                  <a:cubicBezTo>
                    <a:pt x="319" y="273"/>
                    <a:pt x="325" y="268"/>
                    <a:pt x="325" y="263"/>
                  </a:cubicBezTo>
                  <a:cubicBezTo>
                    <a:pt x="325" y="258"/>
                    <a:pt x="328" y="251"/>
                    <a:pt x="331" y="247"/>
                  </a:cubicBezTo>
                  <a:cubicBezTo>
                    <a:pt x="335" y="243"/>
                    <a:pt x="337" y="237"/>
                    <a:pt x="337" y="233"/>
                  </a:cubicBezTo>
                  <a:cubicBezTo>
                    <a:pt x="337" y="229"/>
                    <a:pt x="341" y="225"/>
                    <a:pt x="346" y="224"/>
                  </a:cubicBezTo>
                  <a:cubicBezTo>
                    <a:pt x="351" y="222"/>
                    <a:pt x="355" y="214"/>
                    <a:pt x="355" y="206"/>
                  </a:cubicBezTo>
                  <a:cubicBezTo>
                    <a:pt x="355" y="198"/>
                    <a:pt x="361" y="185"/>
                    <a:pt x="369" y="178"/>
                  </a:cubicBezTo>
                  <a:cubicBezTo>
                    <a:pt x="376" y="170"/>
                    <a:pt x="387" y="163"/>
                    <a:pt x="394" y="161"/>
                  </a:cubicBezTo>
                  <a:cubicBezTo>
                    <a:pt x="394" y="161"/>
                    <a:pt x="394" y="161"/>
                    <a:pt x="391" y="144"/>
                  </a:cubicBezTo>
                  <a:cubicBezTo>
                    <a:pt x="389" y="135"/>
                    <a:pt x="384" y="133"/>
                    <a:pt x="379" y="13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79" name="Freeform 66"/>
            <p:cNvSpPr>
              <a:spLocks noChangeArrowheads="1"/>
            </p:cNvSpPr>
            <p:nvPr/>
          </p:nvSpPr>
          <p:spPr bwMode="auto">
            <a:xfrm>
              <a:off x="2579688" y="2270125"/>
              <a:ext cx="49213" cy="34925"/>
            </a:xfrm>
            <a:custGeom>
              <a:avLst/>
              <a:gdLst>
                <a:gd name="T0" fmla="*/ 17 w 18"/>
                <a:gd name="T1" fmla="*/ 13 h 13"/>
                <a:gd name="T2" fmla="*/ 7 w 18"/>
                <a:gd name="T3" fmla="*/ 6 h 13"/>
                <a:gd name="T4" fmla="*/ 1 w 18"/>
                <a:gd name="T5" fmla="*/ 0 h 13"/>
                <a:gd name="T6" fmla="*/ 8 w 18"/>
                <a:gd name="T7" fmla="*/ 6 h 13"/>
                <a:gd name="T8" fmla="*/ 17 w 18"/>
                <a:gd name="T9" fmla="*/ 13 h 13"/>
                <a:gd name="T10" fmla="*/ 17 w 18"/>
                <a:gd name="T11" fmla="*/ 13 h 13"/>
                <a:gd name="T12" fmla="*/ 0 60000 65536"/>
                <a:gd name="T13" fmla="*/ 0 60000 65536"/>
                <a:gd name="T14" fmla="*/ 0 60000 65536"/>
                <a:gd name="T15" fmla="*/ 0 60000 65536"/>
                <a:gd name="T16" fmla="*/ 0 60000 65536"/>
                <a:gd name="T17" fmla="*/ 0 60000 65536"/>
                <a:gd name="T18" fmla="*/ 0 w 18"/>
                <a:gd name="T19" fmla="*/ 0 h 13"/>
                <a:gd name="T20" fmla="*/ 18 w 1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8" h="13">
                  <a:moveTo>
                    <a:pt x="17" y="13"/>
                  </a:moveTo>
                  <a:cubicBezTo>
                    <a:pt x="15" y="13"/>
                    <a:pt x="11" y="10"/>
                    <a:pt x="7" y="6"/>
                  </a:cubicBezTo>
                  <a:cubicBezTo>
                    <a:pt x="3" y="3"/>
                    <a:pt x="0" y="0"/>
                    <a:pt x="1" y="0"/>
                  </a:cubicBezTo>
                  <a:cubicBezTo>
                    <a:pt x="1" y="0"/>
                    <a:pt x="4" y="3"/>
                    <a:pt x="8" y="6"/>
                  </a:cubicBezTo>
                  <a:cubicBezTo>
                    <a:pt x="11" y="10"/>
                    <a:pt x="15" y="13"/>
                    <a:pt x="17" y="13"/>
                  </a:cubicBezTo>
                  <a:cubicBezTo>
                    <a:pt x="18" y="13"/>
                    <a:pt x="18" y="13"/>
                    <a:pt x="17" y="1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0" name="Freeform 67"/>
            <p:cNvSpPr>
              <a:spLocks noChangeArrowheads="1"/>
            </p:cNvSpPr>
            <p:nvPr/>
          </p:nvSpPr>
          <p:spPr bwMode="auto">
            <a:xfrm>
              <a:off x="2098675" y="3243263"/>
              <a:ext cx="9525" cy="6350"/>
            </a:xfrm>
            <a:custGeom>
              <a:avLst/>
              <a:gdLst>
                <a:gd name="T0" fmla="*/ 2 w 4"/>
                <a:gd name="T1" fmla="*/ 0 h 2"/>
                <a:gd name="T2" fmla="*/ 1 w 4"/>
                <a:gd name="T3" fmla="*/ 1 h 2"/>
                <a:gd name="T4" fmla="*/ 0 w 4"/>
                <a:gd name="T5" fmla="*/ 2 h 2"/>
                <a:gd name="T6" fmla="*/ 1 w 4"/>
                <a:gd name="T7" fmla="*/ 2 h 2"/>
                <a:gd name="T8" fmla="*/ 4 w 4"/>
                <a:gd name="T9" fmla="*/ 2 h 2"/>
                <a:gd name="T10" fmla="*/ 2 w 4"/>
                <a:gd name="T11" fmla="*/ 0 h 2"/>
                <a:gd name="T12" fmla="*/ 0 60000 65536"/>
                <a:gd name="T13" fmla="*/ 0 60000 65536"/>
                <a:gd name="T14" fmla="*/ 0 60000 65536"/>
                <a:gd name="T15" fmla="*/ 0 60000 65536"/>
                <a:gd name="T16" fmla="*/ 0 60000 65536"/>
                <a:gd name="T17" fmla="*/ 0 60000 65536"/>
                <a:gd name="T18" fmla="*/ 0 w 4"/>
                <a:gd name="T19" fmla="*/ 0 h 2"/>
                <a:gd name="T20" fmla="*/ 4 w 4"/>
                <a:gd name="T21" fmla="*/ 2 h 2"/>
              </a:gdLst>
              <a:ahLst/>
              <a:cxnLst>
                <a:cxn ang="T12">
                  <a:pos x="T0" y="T1"/>
                </a:cxn>
                <a:cxn ang="T13">
                  <a:pos x="T2" y="T3"/>
                </a:cxn>
                <a:cxn ang="T14">
                  <a:pos x="T4" y="T5"/>
                </a:cxn>
                <a:cxn ang="T15">
                  <a:pos x="T6" y="T7"/>
                </a:cxn>
                <a:cxn ang="T16">
                  <a:pos x="T8" y="T9"/>
                </a:cxn>
                <a:cxn ang="T17">
                  <a:pos x="T10" y="T11"/>
                </a:cxn>
              </a:cxnLst>
              <a:rect l="T18" t="T19" r="T20" b="T21"/>
              <a:pathLst>
                <a:path w="4" h="2">
                  <a:moveTo>
                    <a:pt x="2" y="0"/>
                  </a:moveTo>
                  <a:cubicBezTo>
                    <a:pt x="2" y="0"/>
                    <a:pt x="1" y="1"/>
                    <a:pt x="1" y="1"/>
                  </a:cubicBezTo>
                  <a:cubicBezTo>
                    <a:pt x="0" y="1"/>
                    <a:pt x="0" y="2"/>
                    <a:pt x="0" y="2"/>
                  </a:cubicBezTo>
                  <a:cubicBezTo>
                    <a:pt x="0" y="2"/>
                    <a:pt x="1" y="2"/>
                    <a:pt x="1" y="2"/>
                  </a:cubicBezTo>
                  <a:cubicBezTo>
                    <a:pt x="1" y="2"/>
                    <a:pt x="2" y="2"/>
                    <a:pt x="4" y="2"/>
                  </a:cubicBezTo>
                  <a:cubicBezTo>
                    <a:pt x="3" y="1"/>
                    <a:pt x="3" y="0"/>
                    <a:pt x="2"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1" name="Freeform 68"/>
            <p:cNvSpPr>
              <a:spLocks noChangeArrowheads="1"/>
            </p:cNvSpPr>
            <p:nvPr/>
          </p:nvSpPr>
          <p:spPr bwMode="auto">
            <a:xfrm>
              <a:off x="2724150" y="2328863"/>
              <a:ext cx="3175" cy="3175"/>
            </a:xfrm>
            <a:custGeom>
              <a:avLst/>
              <a:gdLst>
                <a:gd name="T0" fmla="*/ 1 w 1"/>
                <a:gd name="T1" fmla="*/ 1 h 1"/>
                <a:gd name="T2" fmla="*/ 0 w 1"/>
                <a:gd name="T3" fmla="*/ 0 h 1"/>
                <a:gd name="T4" fmla="*/ 0 w 1"/>
                <a:gd name="T5" fmla="*/ 1 h 1"/>
                <a:gd name="T6" fmla="*/ 1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0" y="1"/>
                    <a:pt x="0" y="1"/>
                    <a:pt x="0" y="0"/>
                  </a:cubicBezTo>
                  <a:cubicBezTo>
                    <a:pt x="0" y="0"/>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2" name="Freeform 69"/>
            <p:cNvSpPr>
              <a:spLocks noChangeArrowheads="1"/>
            </p:cNvSpPr>
            <p:nvPr/>
          </p:nvSpPr>
          <p:spPr bwMode="auto">
            <a:xfrm>
              <a:off x="1258888" y="303213"/>
              <a:ext cx="7938" cy="26988"/>
            </a:xfrm>
            <a:custGeom>
              <a:avLst/>
              <a:gdLst>
                <a:gd name="T0" fmla="*/ 2 w 3"/>
                <a:gd name="T1" fmla="*/ 10 h 10"/>
                <a:gd name="T2" fmla="*/ 3 w 3"/>
                <a:gd name="T3" fmla="*/ 8 h 10"/>
                <a:gd name="T4" fmla="*/ 2 w 3"/>
                <a:gd name="T5" fmla="*/ 5 h 10"/>
                <a:gd name="T6" fmla="*/ 2 w 3"/>
                <a:gd name="T7" fmla="*/ 5 h 10"/>
                <a:gd name="T8" fmla="*/ 2 w 3"/>
                <a:gd name="T9" fmla="*/ 5 h 10"/>
                <a:gd name="T10" fmla="*/ 2 w 3"/>
                <a:gd name="T11" fmla="*/ 5 h 10"/>
                <a:gd name="T12" fmla="*/ 2 w 3"/>
                <a:gd name="T13" fmla="*/ 4 h 10"/>
                <a:gd name="T14" fmla="*/ 2 w 3"/>
                <a:gd name="T15" fmla="*/ 4 h 10"/>
                <a:gd name="T16" fmla="*/ 2 w 3"/>
                <a:gd name="T17" fmla="*/ 2 h 10"/>
                <a:gd name="T18" fmla="*/ 1 w 3"/>
                <a:gd name="T19" fmla="*/ 0 h 10"/>
                <a:gd name="T20" fmla="*/ 0 w 3"/>
                <a:gd name="T21" fmla="*/ 1 h 10"/>
                <a:gd name="T22" fmla="*/ 0 w 3"/>
                <a:gd name="T23" fmla="*/ 6 h 10"/>
                <a:gd name="T24" fmla="*/ 2 w 3"/>
                <a:gd name="T25" fmla="*/ 1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
                <a:gd name="T40" fmla="*/ 0 h 10"/>
                <a:gd name="T41" fmla="*/ 3 w 3"/>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 h="10">
                  <a:moveTo>
                    <a:pt x="2" y="10"/>
                  </a:moveTo>
                  <a:cubicBezTo>
                    <a:pt x="3" y="10"/>
                    <a:pt x="3" y="9"/>
                    <a:pt x="3" y="8"/>
                  </a:cubicBezTo>
                  <a:cubicBezTo>
                    <a:pt x="2" y="7"/>
                    <a:pt x="2" y="6"/>
                    <a:pt x="2" y="5"/>
                  </a:cubicBezTo>
                  <a:cubicBezTo>
                    <a:pt x="2" y="5"/>
                    <a:pt x="2" y="5"/>
                    <a:pt x="2" y="5"/>
                  </a:cubicBezTo>
                  <a:cubicBezTo>
                    <a:pt x="2" y="5"/>
                    <a:pt x="2" y="5"/>
                    <a:pt x="2" y="5"/>
                  </a:cubicBezTo>
                  <a:cubicBezTo>
                    <a:pt x="2" y="5"/>
                    <a:pt x="2" y="5"/>
                    <a:pt x="2" y="5"/>
                  </a:cubicBezTo>
                  <a:cubicBezTo>
                    <a:pt x="2" y="5"/>
                    <a:pt x="2" y="4"/>
                    <a:pt x="2" y="4"/>
                  </a:cubicBezTo>
                  <a:cubicBezTo>
                    <a:pt x="2" y="4"/>
                    <a:pt x="2" y="4"/>
                    <a:pt x="2" y="4"/>
                  </a:cubicBezTo>
                  <a:cubicBezTo>
                    <a:pt x="2" y="4"/>
                    <a:pt x="2" y="4"/>
                    <a:pt x="2" y="2"/>
                  </a:cubicBezTo>
                  <a:cubicBezTo>
                    <a:pt x="2" y="1"/>
                    <a:pt x="2" y="0"/>
                    <a:pt x="1" y="0"/>
                  </a:cubicBezTo>
                  <a:cubicBezTo>
                    <a:pt x="0" y="0"/>
                    <a:pt x="0" y="1"/>
                    <a:pt x="0" y="1"/>
                  </a:cubicBezTo>
                  <a:cubicBezTo>
                    <a:pt x="0" y="6"/>
                    <a:pt x="0" y="6"/>
                    <a:pt x="0" y="6"/>
                  </a:cubicBezTo>
                  <a:cubicBezTo>
                    <a:pt x="0" y="8"/>
                    <a:pt x="0" y="10"/>
                    <a:pt x="2" y="1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3" name="Freeform 70"/>
            <p:cNvSpPr>
              <a:spLocks noChangeArrowheads="1"/>
            </p:cNvSpPr>
            <p:nvPr/>
          </p:nvSpPr>
          <p:spPr bwMode="auto">
            <a:xfrm>
              <a:off x="1020763" y="317500"/>
              <a:ext cx="330200" cy="111125"/>
            </a:xfrm>
            <a:custGeom>
              <a:avLst/>
              <a:gdLst>
                <a:gd name="T0" fmla="*/ 0 w 124"/>
                <a:gd name="T1" fmla="*/ 17 h 42"/>
                <a:gd name="T2" fmla="*/ 0 w 124"/>
                <a:gd name="T3" fmla="*/ 18 h 42"/>
                <a:gd name="T4" fmla="*/ 5 w 124"/>
                <a:gd name="T5" fmla="*/ 19 h 42"/>
                <a:gd name="T6" fmla="*/ 11 w 124"/>
                <a:gd name="T7" fmla="*/ 20 h 42"/>
                <a:gd name="T8" fmla="*/ 25 w 124"/>
                <a:gd name="T9" fmla="*/ 14 h 42"/>
                <a:gd name="T10" fmla="*/ 35 w 124"/>
                <a:gd name="T11" fmla="*/ 12 h 42"/>
                <a:gd name="T12" fmla="*/ 44 w 124"/>
                <a:gd name="T13" fmla="*/ 31 h 42"/>
                <a:gd name="T14" fmla="*/ 47 w 124"/>
                <a:gd name="T15" fmla="*/ 32 h 42"/>
                <a:gd name="T16" fmla="*/ 49 w 124"/>
                <a:gd name="T17" fmla="*/ 30 h 42"/>
                <a:gd name="T18" fmla="*/ 71 w 124"/>
                <a:gd name="T19" fmla="*/ 30 h 42"/>
                <a:gd name="T20" fmla="*/ 73 w 124"/>
                <a:gd name="T21" fmla="*/ 33 h 42"/>
                <a:gd name="T22" fmla="*/ 73 w 124"/>
                <a:gd name="T23" fmla="*/ 41 h 42"/>
                <a:gd name="T24" fmla="*/ 97 w 124"/>
                <a:gd name="T25" fmla="*/ 39 h 42"/>
                <a:gd name="T26" fmla="*/ 108 w 124"/>
                <a:gd name="T27" fmla="*/ 36 h 42"/>
                <a:gd name="T28" fmla="*/ 119 w 124"/>
                <a:gd name="T29" fmla="*/ 23 h 42"/>
                <a:gd name="T30" fmla="*/ 117 w 124"/>
                <a:gd name="T31" fmla="*/ 20 h 42"/>
                <a:gd name="T32" fmla="*/ 115 w 124"/>
                <a:gd name="T33" fmla="*/ 19 h 42"/>
                <a:gd name="T34" fmla="*/ 115 w 124"/>
                <a:gd name="T35" fmla="*/ 19 h 42"/>
                <a:gd name="T36" fmla="*/ 114 w 124"/>
                <a:gd name="T37" fmla="*/ 18 h 42"/>
                <a:gd name="T38" fmla="*/ 115 w 124"/>
                <a:gd name="T39" fmla="*/ 15 h 42"/>
                <a:gd name="T40" fmla="*/ 115 w 124"/>
                <a:gd name="T41" fmla="*/ 13 h 42"/>
                <a:gd name="T42" fmla="*/ 115 w 124"/>
                <a:gd name="T43" fmla="*/ 12 h 42"/>
                <a:gd name="T44" fmla="*/ 111 w 124"/>
                <a:gd name="T45" fmla="*/ 12 h 42"/>
                <a:gd name="T46" fmla="*/ 105 w 124"/>
                <a:gd name="T47" fmla="*/ 12 h 42"/>
                <a:gd name="T48" fmla="*/ 103 w 124"/>
                <a:gd name="T49" fmla="*/ 13 h 42"/>
                <a:gd name="T50" fmla="*/ 98 w 124"/>
                <a:gd name="T51" fmla="*/ 17 h 42"/>
                <a:gd name="T52" fmla="*/ 96 w 124"/>
                <a:gd name="T53" fmla="*/ 22 h 42"/>
                <a:gd name="T54" fmla="*/ 91 w 124"/>
                <a:gd name="T55" fmla="*/ 26 h 42"/>
                <a:gd name="T56" fmla="*/ 85 w 124"/>
                <a:gd name="T57" fmla="*/ 27 h 42"/>
                <a:gd name="T58" fmla="*/ 82 w 124"/>
                <a:gd name="T59" fmla="*/ 26 h 42"/>
                <a:gd name="T60" fmla="*/ 82 w 124"/>
                <a:gd name="T61" fmla="*/ 26 h 42"/>
                <a:gd name="T62" fmla="*/ 81 w 124"/>
                <a:gd name="T63" fmla="*/ 23 h 42"/>
                <a:gd name="T64" fmla="*/ 79 w 124"/>
                <a:gd name="T65" fmla="*/ 19 h 42"/>
                <a:gd name="T66" fmla="*/ 79 w 124"/>
                <a:gd name="T67" fmla="*/ 19 h 42"/>
                <a:gd name="T68" fmla="*/ 73 w 124"/>
                <a:gd name="T69" fmla="*/ 19 h 42"/>
                <a:gd name="T70" fmla="*/ 69 w 124"/>
                <a:gd name="T71" fmla="*/ 19 h 42"/>
                <a:gd name="T72" fmla="*/ 70 w 124"/>
                <a:gd name="T73" fmla="*/ 19 h 42"/>
                <a:gd name="T74" fmla="*/ 70 w 124"/>
                <a:gd name="T75" fmla="*/ 19 h 42"/>
                <a:gd name="T76" fmla="*/ 70 w 124"/>
                <a:gd name="T77" fmla="*/ 21 h 42"/>
                <a:gd name="T78" fmla="*/ 71 w 124"/>
                <a:gd name="T79" fmla="*/ 22 h 42"/>
                <a:gd name="T80" fmla="*/ 52 w 124"/>
                <a:gd name="T81" fmla="*/ 17 h 42"/>
                <a:gd name="T82" fmla="*/ 41 w 124"/>
                <a:gd name="T83" fmla="*/ 4 h 42"/>
                <a:gd name="T84" fmla="*/ 18 w 124"/>
                <a:gd name="T85" fmla="*/ 3 h 42"/>
                <a:gd name="T86" fmla="*/ 15 w 124"/>
                <a:gd name="T87" fmla="*/ 8 h 42"/>
                <a:gd name="T88" fmla="*/ 14 w 124"/>
                <a:gd name="T89" fmla="*/ 9 h 42"/>
                <a:gd name="T90" fmla="*/ 13 w 124"/>
                <a:gd name="T91" fmla="*/ 9 h 42"/>
                <a:gd name="T92" fmla="*/ 5 w 124"/>
                <a:gd name="T93" fmla="*/ 10 h 42"/>
                <a:gd name="T94" fmla="*/ 0 w 124"/>
                <a:gd name="T95" fmla="*/ 15 h 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4"/>
                <a:gd name="T145" fmla="*/ 0 h 42"/>
                <a:gd name="T146" fmla="*/ 124 w 124"/>
                <a:gd name="T147" fmla="*/ 42 h 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4" h="42">
                  <a:moveTo>
                    <a:pt x="0" y="17"/>
                  </a:moveTo>
                  <a:cubicBezTo>
                    <a:pt x="0" y="17"/>
                    <a:pt x="0" y="17"/>
                    <a:pt x="0" y="17"/>
                  </a:cubicBezTo>
                  <a:cubicBezTo>
                    <a:pt x="0" y="17"/>
                    <a:pt x="0" y="17"/>
                    <a:pt x="0" y="17"/>
                  </a:cubicBezTo>
                  <a:cubicBezTo>
                    <a:pt x="0" y="18"/>
                    <a:pt x="0" y="18"/>
                    <a:pt x="0" y="18"/>
                  </a:cubicBezTo>
                  <a:cubicBezTo>
                    <a:pt x="0" y="19"/>
                    <a:pt x="1" y="19"/>
                    <a:pt x="1" y="19"/>
                  </a:cubicBezTo>
                  <a:cubicBezTo>
                    <a:pt x="2" y="19"/>
                    <a:pt x="4" y="19"/>
                    <a:pt x="5" y="19"/>
                  </a:cubicBezTo>
                  <a:cubicBezTo>
                    <a:pt x="5" y="19"/>
                    <a:pt x="5" y="19"/>
                    <a:pt x="6" y="20"/>
                  </a:cubicBezTo>
                  <a:cubicBezTo>
                    <a:pt x="7" y="20"/>
                    <a:pt x="9" y="20"/>
                    <a:pt x="11" y="20"/>
                  </a:cubicBezTo>
                  <a:cubicBezTo>
                    <a:pt x="16" y="20"/>
                    <a:pt x="16" y="20"/>
                    <a:pt x="16" y="20"/>
                  </a:cubicBezTo>
                  <a:cubicBezTo>
                    <a:pt x="19" y="19"/>
                    <a:pt x="23" y="16"/>
                    <a:pt x="25" y="14"/>
                  </a:cubicBezTo>
                  <a:cubicBezTo>
                    <a:pt x="27" y="12"/>
                    <a:pt x="30" y="10"/>
                    <a:pt x="32" y="10"/>
                  </a:cubicBezTo>
                  <a:cubicBezTo>
                    <a:pt x="34" y="10"/>
                    <a:pt x="35" y="11"/>
                    <a:pt x="35" y="12"/>
                  </a:cubicBezTo>
                  <a:cubicBezTo>
                    <a:pt x="35" y="14"/>
                    <a:pt x="36" y="16"/>
                    <a:pt x="37" y="18"/>
                  </a:cubicBezTo>
                  <a:cubicBezTo>
                    <a:pt x="38" y="20"/>
                    <a:pt x="41" y="26"/>
                    <a:pt x="44" y="31"/>
                  </a:cubicBezTo>
                  <a:cubicBezTo>
                    <a:pt x="44" y="31"/>
                    <a:pt x="44" y="31"/>
                    <a:pt x="47" y="32"/>
                  </a:cubicBezTo>
                  <a:cubicBezTo>
                    <a:pt x="47" y="32"/>
                    <a:pt x="47" y="32"/>
                    <a:pt x="47" y="32"/>
                  </a:cubicBezTo>
                  <a:cubicBezTo>
                    <a:pt x="47" y="32"/>
                    <a:pt x="47" y="32"/>
                    <a:pt x="47" y="32"/>
                  </a:cubicBezTo>
                  <a:cubicBezTo>
                    <a:pt x="49" y="30"/>
                    <a:pt x="49" y="30"/>
                    <a:pt x="49" y="30"/>
                  </a:cubicBezTo>
                  <a:cubicBezTo>
                    <a:pt x="55" y="29"/>
                    <a:pt x="61" y="29"/>
                    <a:pt x="64" y="28"/>
                  </a:cubicBezTo>
                  <a:cubicBezTo>
                    <a:pt x="66" y="27"/>
                    <a:pt x="69" y="28"/>
                    <a:pt x="71" y="30"/>
                  </a:cubicBezTo>
                  <a:cubicBezTo>
                    <a:pt x="72" y="31"/>
                    <a:pt x="73" y="32"/>
                    <a:pt x="73" y="32"/>
                  </a:cubicBezTo>
                  <a:cubicBezTo>
                    <a:pt x="73" y="32"/>
                    <a:pt x="73" y="32"/>
                    <a:pt x="73" y="33"/>
                  </a:cubicBezTo>
                  <a:cubicBezTo>
                    <a:pt x="72" y="34"/>
                    <a:pt x="70" y="37"/>
                    <a:pt x="70" y="39"/>
                  </a:cubicBezTo>
                  <a:cubicBezTo>
                    <a:pt x="70" y="40"/>
                    <a:pt x="71" y="41"/>
                    <a:pt x="73" y="41"/>
                  </a:cubicBezTo>
                  <a:cubicBezTo>
                    <a:pt x="80" y="42"/>
                    <a:pt x="90" y="40"/>
                    <a:pt x="93" y="41"/>
                  </a:cubicBezTo>
                  <a:cubicBezTo>
                    <a:pt x="96" y="42"/>
                    <a:pt x="97" y="41"/>
                    <a:pt x="97" y="39"/>
                  </a:cubicBezTo>
                  <a:cubicBezTo>
                    <a:pt x="97" y="38"/>
                    <a:pt x="100" y="36"/>
                    <a:pt x="104" y="36"/>
                  </a:cubicBezTo>
                  <a:cubicBezTo>
                    <a:pt x="108" y="36"/>
                    <a:pt x="108" y="36"/>
                    <a:pt x="108" y="36"/>
                  </a:cubicBezTo>
                  <a:cubicBezTo>
                    <a:pt x="117" y="34"/>
                    <a:pt x="124" y="31"/>
                    <a:pt x="123" y="30"/>
                  </a:cubicBezTo>
                  <a:cubicBezTo>
                    <a:pt x="123" y="28"/>
                    <a:pt x="121" y="25"/>
                    <a:pt x="119" y="23"/>
                  </a:cubicBezTo>
                  <a:cubicBezTo>
                    <a:pt x="117" y="21"/>
                    <a:pt x="116" y="20"/>
                    <a:pt x="116" y="19"/>
                  </a:cubicBezTo>
                  <a:cubicBezTo>
                    <a:pt x="116" y="19"/>
                    <a:pt x="116" y="20"/>
                    <a:pt x="117" y="20"/>
                  </a:cubicBezTo>
                  <a:cubicBezTo>
                    <a:pt x="117" y="21"/>
                    <a:pt x="117" y="21"/>
                    <a:pt x="117" y="20"/>
                  </a:cubicBezTo>
                  <a:cubicBezTo>
                    <a:pt x="116" y="19"/>
                    <a:pt x="115" y="19"/>
                    <a:pt x="115" y="19"/>
                  </a:cubicBezTo>
                  <a:cubicBezTo>
                    <a:pt x="115" y="19"/>
                    <a:pt x="115" y="19"/>
                    <a:pt x="115" y="19"/>
                  </a:cubicBezTo>
                  <a:cubicBezTo>
                    <a:pt x="115" y="19"/>
                    <a:pt x="115" y="19"/>
                    <a:pt x="115" y="19"/>
                  </a:cubicBezTo>
                  <a:cubicBezTo>
                    <a:pt x="115" y="18"/>
                    <a:pt x="115" y="18"/>
                    <a:pt x="115" y="18"/>
                  </a:cubicBezTo>
                  <a:cubicBezTo>
                    <a:pt x="115" y="18"/>
                    <a:pt x="114" y="18"/>
                    <a:pt x="114" y="18"/>
                  </a:cubicBezTo>
                  <a:cubicBezTo>
                    <a:pt x="114" y="18"/>
                    <a:pt x="115" y="17"/>
                    <a:pt x="115" y="16"/>
                  </a:cubicBezTo>
                  <a:cubicBezTo>
                    <a:pt x="115" y="16"/>
                    <a:pt x="115" y="16"/>
                    <a:pt x="115" y="15"/>
                  </a:cubicBezTo>
                  <a:cubicBezTo>
                    <a:pt x="115" y="14"/>
                    <a:pt x="115" y="14"/>
                    <a:pt x="115" y="14"/>
                  </a:cubicBezTo>
                  <a:cubicBezTo>
                    <a:pt x="115" y="14"/>
                    <a:pt x="115" y="13"/>
                    <a:pt x="115" y="13"/>
                  </a:cubicBezTo>
                  <a:cubicBezTo>
                    <a:pt x="115" y="13"/>
                    <a:pt x="115" y="13"/>
                    <a:pt x="115" y="13"/>
                  </a:cubicBezTo>
                  <a:cubicBezTo>
                    <a:pt x="115" y="12"/>
                    <a:pt x="115" y="12"/>
                    <a:pt x="115" y="12"/>
                  </a:cubicBezTo>
                  <a:cubicBezTo>
                    <a:pt x="114" y="12"/>
                    <a:pt x="113" y="12"/>
                    <a:pt x="111" y="12"/>
                  </a:cubicBezTo>
                  <a:cubicBezTo>
                    <a:pt x="111" y="12"/>
                    <a:pt x="111" y="12"/>
                    <a:pt x="111" y="12"/>
                  </a:cubicBezTo>
                  <a:cubicBezTo>
                    <a:pt x="110" y="12"/>
                    <a:pt x="109" y="12"/>
                    <a:pt x="108" y="12"/>
                  </a:cubicBezTo>
                  <a:cubicBezTo>
                    <a:pt x="107" y="11"/>
                    <a:pt x="106" y="12"/>
                    <a:pt x="105" y="12"/>
                  </a:cubicBezTo>
                  <a:cubicBezTo>
                    <a:pt x="105" y="12"/>
                    <a:pt x="105" y="12"/>
                    <a:pt x="104" y="12"/>
                  </a:cubicBezTo>
                  <a:cubicBezTo>
                    <a:pt x="103" y="13"/>
                    <a:pt x="103" y="13"/>
                    <a:pt x="103" y="13"/>
                  </a:cubicBezTo>
                  <a:cubicBezTo>
                    <a:pt x="103" y="13"/>
                    <a:pt x="100" y="15"/>
                    <a:pt x="98" y="16"/>
                  </a:cubicBezTo>
                  <a:cubicBezTo>
                    <a:pt x="98" y="16"/>
                    <a:pt x="98" y="16"/>
                    <a:pt x="98" y="17"/>
                  </a:cubicBezTo>
                  <a:cubicBezTo>
                    <a:pt x="98" y="17"/>
                    <a:pt x="98" y="17"/>
                    <a:pt x="98" y="17"/>
                  </a:cubicBezTo>
                  <a:cubicBezTo>
                    <a:pt x="98" y="19"/>
                    <a:pt x="97" y="20"/>
                    <a:pt x="96" y="22"/>
                  </a:cubicBezTo>
                  <a:cubicBezTo>
                    <a:pt x="96" y="23"/>
                    <a:pt x="96" y="23"/>
                    <a:pt x="96" y="23"/>
                  </a:cubicBezTo>
                  <a:cubicBezTo>
                    <a:pt x="95" y="23"/>
                    <a:pt x="92" y="24"/>
                    <a:pt x="91" y="26"/>
                  </a:cubicBezTo>
                  <a:cubicBezTo>
                    <a:pt x="90" y="27"/>
                    <a:pt x="89" y="28"/>
                    <a:pt x="89" y="28"/>
                  </a:cubicBezTo>
                  <a:cubicBezTo>
                    <a:pt x="89" y="28"/>
                    <a:pt x="87" y="28"/>
                    <a:pt x="85" y="27"/>
                  </a:cubicBezTo>
                  <a:cubicBezTo>
                    <a:pt x="83" y="27"/>
                    <a:pt x="82" y="26"/>
                    <a:pt x="82" y="26"/>
                  </a:cubicBezTo>
                  <a:cubicBezTo>
                    <a:pt x="82" y="26"/>
                    <a:pt x="82" y="26"/>
                    <a:pt x="82" y="26"/>
                  </a:cubicBezTo>
                  <a:cubicBezTo>
                    <a:pt x="82" y="26"/>
                    <a:pt x="82" y="26"/>
                    <a:pt x="82" y="26"/>
                  </a:cubicBezTo>
                  <a:cubicBezTo>
                    <a:pt x="82" y="26"/>
                    <a:pt x="82" y="26"/>
                    <a:pt x="82" y="26"/>
                  </a:cubicBezTo>
                  <a:cubicBezTo>
                    <a:pt x="82" y="26"/>
                    <a:pt x="82" y="25"/>
                    <a:pt x="82" y="25"/>
                  </a:cubicBezTo>
                  <a:cubicBezTo>
                    <a:pt x="82" y="25"/>
                    <a:pt x="81" y="24"/>
                    <a:pt x="81" y="23"/>
                  </a:cubicBezTo>
                  <a:cubicBezTo>
                    <a:pt x="80" y="22"/>
                    <a:pt x="79" y="21"/>
                    <a:pt x="79" y="20"/>
                  </a:cubicBezTo>
                  <a:cubicBezTo>
                    <a:pt x="79" y="20"/>
                    <a:pt x="79" y="19"/>
                    <a:pt x="79" y="19"/>
                  </a:cubicBezTo>
                  <a:cubicBezTo>
                    <a:pt x="79" y="19"/>
                    <a:pt x="79" y="19"/>
                    <a:pt x="79" y="19"/>
                  </a:cubicBezTo>
                  <a:cubicBezTo>
                    <a:pt x="79" y="19"/>
                    <a:pt x="79" y="19"/>
                    <a:pt x="79" y="19"/>
                  </a:cubicBezTo>
                  <a:cubicBezTo>
                    <a:pt x="79" y="19"/>
                    <a:pt x="78" y="19"/>
                    <a:pt x="77" y="19"/>
                  </a:cubicBezTo>
                  <a:cubicBezTo>
                    <a:pt x="76" y="19"/>
                    <a:pt x="74" y="19"/>
                    <a:pt x="73" y="19"/>
                  </a:cubicBezTo>
                  <a:cubicBezTo>
                    <a:pt x="72" y="19"/>
                    <a:pt x="71" y="19"/>
                    <a:pt x="71" y="19"/>
                  </a:cubicBezTo>
                  <a:cubicBezTo>
                    <a:pt x="71" y="19"/>
                    <a:pt x="70" y="19"/>
                    <a:pt x="69" y="19"/>
                  </a:cubicBezTo>
                  <a:cubicBezTo>
                    <a:pt x="70" y="19"/>
                    <a:pt x="71" y="19"/>
                    <a:pt x="71" y="19"/>
                  </a:cubicBezTo>
                  <a:cubicBezTo>
                    <a:pt x="71" y="19"/>
                    <a:pt x="70" y="19"/>
                    <a:pt x="70" y="19"/>
                  </a:cubicBezTo>
                  <a:cubicBezTo>
                    <a:pt x="69" y="19"/>
                    <a:pt x="69" y="19"/>
                    <a:pt x="69" y="19"/>
                  </a:cubicBezTo>
                  <a:cubicBezTo>
                    <a:pt x="69" y="19"/>
                    <a:pt x="69" y="19"/>
                    <a:pt x="70" y="19"/>
                  </a:cubicBezTo>
                  <a:cubicBezTo>
                    <a:pt x="70" y="20"/>
                    <a:pt x="70" y="20"/>
                    <a:pt x="70" y="20"/>
                  </a:cubicBezTo>
                  <a:cubicBezTo>
                    <a:pt x="70" y="20"/>
                    <a:pt x="70" y="21"/>
                    <a:pt x="70" y="21"/>
                  </a:cubicBezTo>
                  <a:cubicBezTo>
                    <a:pt x="71" y="21"/>
                    <a:pt x="71" y="21"/>
                    <a:pt x="71" y="21"/>
                  </a:cubicBezTo>
                  <a:cubicBezTo>
                    <a:pt x="71" y="22"/>
                    <a:pt x="71" y="22"/>
                    <a:pt x="71" y="22"/>
                  </a:cubicBezTo>
                  <a:cubicBezTo>
                    <a:pt x="71" y="22"/>
                    <a:pt x="67" y="21"/>
                    <a:pt x="63" y="20"/>
                  </a:cubicBezTo>
                  <a:cubicBezTo>
                    <a:pt x="59" y="19"/>
                    <a:pt x="54" y="18"/>
                    <a:pt x="52" y="17"/>
                  </a:cubicBezTo>
                  <a:cubicBezTo>
                    <a:pt x="50" y="17"/>
                    <a:pt x="47" y="14"/>
                    <a:pt x="45" y="12"/>
                  </a:cubicBezTo>
                  <a:cubicBezTo>
                    <a:pt x="43" y="10"/>
                    <a:pt x="41" y="6"/>
                    <a:pt x="41" y="4"/>
                  </a:cubicBezTo>
                  <a:cubicBezTo>
                    <a:pt x="41" y="2"/>
                    <a:pt x="36" y="0"/>
                    <a:pt x="29" y="0"/>
                  </a:cubicBezTo>
                  <a:cubicBezTo>
                    <a:pt x="23" y="0"/>
                    <a:pt x="18" y="1"/>
                    <a:pt x="18" y="3"/>
                  </a:cubicBezTo>
                  <a:cubicBezTo>
                    <a:pt x="18" y="5"/>
                    <a:pt x="17" y="6"/>
                    <a:pt x="16" y="7"/>
                  </a:cubicBezTo>
                  <a:cubicBezTo>
                    <a:pt x="16" y="7"/>
                    <a:pt x="15" y="8"/>
                    <a:pt x="15" y="8"/>
                  </a:cubicBezTo>
                  <a:cubicBezTo>
                    <a:pt x="15" y="8"/>
                    <a:pt x="14" y="9"/>
                    <a:pt x="14" y="9"/>
                  </a:cubicBezTo>
                  <a:cubicBezTo>
                    <a:pt x="14" y="9"/>
                    <a:pt x="14" y="9"/>
                    <a:pt x="14" y="9"/>
                  </a:cubicBezTo>
                  <a:cubicBezTo>
                    <a:pt x="14" y="9"/>
                    <a:pt x="14" y="10"/>
                    <a:pt x="14" y="10"/>
                  </a:cubicBezTo>
                  <a:cubicBezTo>
                    <a:pt x="14" y="10"/>
                    <a:pt x="13" y="9"/>
                    <a:pt x="13" y="9"/>
                  </a:cubicBezTo>
                  <a:cubicBezTo>
                    <a:pt x="13" y="9"/>
                    <a:pt x="12" y="9"/>
                    <a:pt x="12" y="9"/>
                  </a:cubicBezTo>
                  <a:cubicBezTo>
                    <a:pt x="11" y="9"/>
                    <a:pt x="8" y="10"/>
                    <a:pt x="5" y="10"/>
                  </a:cubicBezTo>
                  <a:cubicBezTo>
                    <a:pt x="0" y="10"/>
                    <a:pt x="0" y="10"/>
                    <a:pt x="0" y="10"/>
                  </a:cubicBezTo>
                  <a:cubicBezTo>
                    <a:pt x="0" y="10"/>
                    <a:pt x="0" y="12"/>
                    <a:pt x="0" y="15"/>
                  </a:cubicBezTo>
                  <a:cubicBezTo>
                    <a:pt x="0" y="15"/>
                    <a:pt x="0" y="15"/>
                    <a:pt x="0" y="1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4" name="Freeform 71"/>
            <p:cNvSpPr>
              <a:spLocks noChangeArrowheads="1"/>
            </p:cNvSpPr>
            <p:nvPr/>
          </p:nvSpPr>
          <p:spPr bwMode="auto">
            <a:xfrm>
              <a:off x="1651000" y="349250"/>
              <a:ext cx="1588" cy="7938"/>
            </a:xfrm>
            <a:custGeom>
              <a:avLst/>
              <a:gdLst>
                <a:gd name="T0" fmla="*/ 1 w 1"/>
                <a:gd name="T1" fmla="*/ 0 h 3"/>
                <a:gd name="T2" fmla="*/ 0 w 1"/>
                <a:gd name="T3" fmla="*/ 2 h 3"/>
                <a:gd name="T4" fmla="*/ 1 w 1"/>
                <a:gd name="T5" fmla="*/ 2 h 3"/>
                <a:gd name="T6" fmla="*/ 1 w 1"/>
                <a:gd name="T7" fmla="*/ 0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1" y="0"/>
                  </a:moveTo>
                  <a:cubicBezTo>
                    <a:pt x="1" y="0"/>
                    <a:pt x="0" y="1"/>
                    <a:pt x="0" y="2"/>
                  </a:cubicBezTo>
                  <a:cubicBezTo>
                    <a:pt x="0" y="3"/>
                    <a:pt x="0" y="3"/>
                    <a:pt x="1" y="2"/>
                  </a:cubicBezTo>
                  <a:cubicBezTo>
                    <a:pt x="1" y="2"/>
                    <a:pt x="1"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5" name="Freeform 72"/>
            <p:cNvSpPr>
              <a:spLocks noChangeArrowheads="1"/>
            </p:cNvSpPr>
            <p:nvPr/>
          </p:nvSpPr>
          <p:spPr bwMode="auto">
            <a:xfrm>
              <a:off x="1476375" y="368300"/>
              <a:ext cx="33338" cy="26988"/>
            </a:xfrm>
            <a:custGeom>
              <a:avLst/>
              <a:gdLst>
                <a:gd name="T0" fmla="*/ 0 w 12"/>
                <a:gd name="T1" fmla="*/ 4 h 10"/>
                <a:gd name="T2" fmla="*/ 3 w 12"/>
                <a:gd name="T3" fmla="*/ 9 h 10"/>
                <a:gd name="T4" fmla="*/ 9 w 12"/>
                <a:gd name="T5" fmla="*/ 10 h 10"/>
                <a:gd name="T6" fmla="*/ 12 w 12"/>
                <a:gd name="T7" fmla="*/ 9 h 10"/>
                <a:gd name="T8" fmla="*/ 12 w 12"/>
                <a:gd name="T9" fmla="*/ 4 h 10"/>
                <a:gd name="T10" fmla="*/ 9 w 12"/>
                <a:gd name="T11" fmla="*/ 0 h 10"/>
                <a:gd name="T12" fmla="*/ 1 w 12"/>
                <a:gd name="T13" fmla="*/ 1 h 10"/>
                <a:gd name="T14" fmla="*/ 0 w 12"/>
                <a:gd name="T15" fmla="*/ 4 h 10"/>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0"/>
                <a:gd name="T26" fmla="*/ 12 w 1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0">
                  <a:moveTo>
                    <a:pt x="0" y="4"/>
                  </a:moveTo>
                  <a:cubicBezTo>
                    <a:pt x="0" y="6"/>
                    <a:pt x="2" y="8"/>
                    <a:pt x="3" y="9"/>
                  </a:cubicBezTo>
                  <a:cubicBezTo>
                    <a:pt x="5" y="9"/>
                    <a:pt x="8" y="10"/>
                    <a:pt x="9" y="10"/>
                  </a:cubicBezTo>
                  <a:cubicBezTo>
                    <a:pt x="11" y="10"/>
                    <a:pt x="12" y="9"/>
                    <a:pt x="12" y="9"/>
                  </a:cubicBezTo>
                  <a:cubicBezTo>
                    <a:pt x="12" y="4"/>
                    <a:pt x="12" y="4"/>
                    <a:pt x="12" y="4"/>
                  </a:cubicBezTo>
                  <a:cubicBezTo>
                    <a:pt x="12" y="2"/>
                    <a:pt x="11" y="0"/>
                    <a:pt x="9" y="0"/>
                  </a:cubicBezTo>
                  <a:cubicBezTo>
                    <a:pt x="7" y="0"/>
                    <a:pt x="2" y="0"/>
                    <a:pt x="1" y="1"/>
                  </a:cubicBezTo>
                  <a:cubicBezTo>
                    <a:pt x="1" y="1"/>
                    <a:pt x="0" y="3"/>
                    <a:pt x="0"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6" name="Freeform 73"/>
            <p:cNvSpPr>
              <a:spLocks noChangeArrowheads="1"/>
            </p:cNvSpPr>
            <p:nvPr/>
          </p:nvSpPr>
          <p:spPr bwMode="auto">
            <a:xfrm>
              <a:off x="1400175" y="254000"/>
              <a:ext cx="92075" cy="68263"/>
            </a:xfrm>
            <a:custGeom>
              <a:avLst/>
              <a:gdLst>
                <a:gd name="T0" fmla="*/ 3 w 35"/>
                <a:gd name="T1" fmla="*/ 14 h 26"/>
                <a:gd name="T2" fmla="*/ 4 w 35"/>
                <a:gd name="T3" fmla="*/ 14 h 26"/>
                <a:gd name="T4" fmla="*/ 6 w 35"/>
                <a:gd name="T5" fmla="*/ 14 h 26"/>
                <a:gd name="T6" fmla="*/ 11 w 35"/>
                <a:gd name="T7" fmla="*/ 14 h 26"/>
                <a:gd name="T8" fmla="*/ 12 w 35"/>
                <a:gd name="T9" fmla="*/ 14 h 26"/>
                <a:gd name="T10" fmla="*/ 16 w 35"/>
                <a:gd name="T11" fmla="*/ 14 h 26"/>
                <a:gd name="T12" fmla="*/ 22 w 35"/>
                <a:gd name="T13" fmla="*/ 19 h 26"/>
                <a:gd name="T14" fmla="*/ 25 w 35"/>
                <a:gd name="T15" fmla="*/ 19 h 26"/>
                <a:gd name="T16" fmla="*/ 27 w 35"/>
                <a:gd name="T17" fmla="*/ 19 h 26"/>
                <a:gd name="T18" fmla="*/ 27 w 35"/>
                <a:gd name="T19" fmla="*/ 19 h 26"/>
                <a:gd name="T20" fmla="*/ 27 w 35"/>
                <a:gd name="T21" fmla="*/ 19 h 26"/>
                <a:gd name="T22" fmla="*/ 27 w 35"/>
                <a:gd name="T23" fmla="*/ 19 h 26"/>
                <a:gd name="T24" fmla="*/ 29 w 35"/>
                <a:gd name="T25" fmla="*/ 19 h 26"/>
                <a:gd name="T26" fmla="*/ 31 w 35"/>
                <a:gd name="T27" fmla="*/ 20 h 26"/>
                <a:gd name="T28" fmla="*/ 31 w 35"/>
                <a:gd name="T29" fmla="*/ 21 h 26"/>
                <a:gd name="T30" fmla="*/ 32 w 35"/>
                <a:gd name="T31" fmla="*/ 22 h 26"/>
                <a:gd name="T32" fmla="*/ 33 w 35"/>
                <a:gd name="T33" fmla="*/ 25 h 26"/>
                <a:gd name="T34" fmla="*/ 33 w 35"/>
                <a:gd name="T35" fmla="*/ 25 h 26"/>
                <a:gd name="T36" fmla="*/ 33 w 35"/>
                <a:gd name="T37" fmla="*/ 25 h 26"/>
                <a:gd name="T38" fmla="*/ 33 w 35"/>
                <a:gd name="T39" fmla="*/ 25 h 26"/>
                <a:gd name="T40" fmla="*/ 34 w 35"/>
                <a:gd name="T41" fmla="*/ 25 h 26"/>
                <a:gd name="T42" fmla="*/ 35 w 35"/>
                <a:gd name="T43" fmla="*/ 16 h 26"/>
                <a:gd name="T44" fmla="*/ 29 w 35"/>
                <a:gd name="T45" fmla="*/ 11 h 26"/>
                <a:gd name="T46" fmla="*/ 19 w 35"/>
                <a:gd name="T47" fmla="*/ 5 h 26"/>
                <a:gd name="T48" fmla="*/ 19 w 35"/>
                <a:gd name="T49" fmla="*/ 5 h 26"/>
                <a:gd name="T50" fmla="*/ 19 w 35"/>
                <a:gd name="T51" fmla="*/ 4 h 26"/>
                <a:gd name="T52" fmla="*/ 18 w 35"/>
                <a:gd name="T53" fmla="*/ 0 h 26"/>
                <a:gd name="T54" fmla="*/ 17 w 35"/>
                <a:gd name="T55" fmla="*/ 0 h 26"/>
                <a:gd name="T56" fmla="*/ 17 w 35"/>
                <a:gd name="T57" fmla="*/ 0 h 26"/>
                <a:gd name="T58" fmla="*/ 16 w 35"/>
                <a:gd name="T59" fmla="*/ 0 h 26"/>
                <a:gd name="T60" fmla="*/ 8 w 35"/>
                <a:gd name="T61" fmla="*/ 1 h 26"/>
                <a:gd name="T62" fmla="*/ 0 w 35"/>
                <a:gd name="T63" fmla="*/ 6 h 26"/>
                <a:gd name="T64" fmla="*/ 1 w 35"/>
                <a:gd name="T65" fmla="*/ 12 h 26"/>
                <a:gd name="T66" fmla="*/ 3 w 35"/>
                <a:gd name="T67" fmla="*/ 14 h 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
                <a:gd name="T103" fmla="*/ 0 h 26"/>
                <a:gd name="T104" fmla="*/ 35 w 35"/>
                <a:gd name="T105" fmla="*/ 26 h 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 h="26">
                  <a:moveTo>
                    <a:pt x="3" y="14"/>
                  </a:moveTo>
                  <a:cubicBezTo>
                    <a:pt x="3" y="14"/>
                    <a:pt x="4" y="14"/>
                    <a:pt x="4" y="14"/>
                  </a:cubicBezTo>
                  <a:cubicBezTo>
                    <a:pt x="5" y="14"/>
                    <a:pt x="6" y="14"/>
                    <a:pt x="6" y="14"/>
                  </a:cubicBezTo>
                  <a:cubicBezTo>
                    <a:pt x="6" y="14"/>
                    <a:pt x="8" y="14"/>
                    <a:pt x="11" y="14"/>
                  </a:cubicBezTo>
                  <a:cubicBezTo>
                    <a:pt x="11" y="14"/>
                    <a:pt x="11" y="14"/>
                    <a:pt x="12" y="14"/>
                  </a:cubicBezTo>
                  <a:cubicBezTo>
                    <a:pt x="16" y="14"/>
                    <a:pt x="16" y="14"/>
                    <a:pt x="16" y="14"/>
                  </a:cubicBezTo>
                  <a:cubicBezTo>
                    <a:pt x="18" y="16"/>
                    <a:pt x="21" y="19"/>
                    <a:pt x="22" y="19"/>
                  </a:cubicBezTo>
                  <a:cubicBezTo>
                    <a:pt x="23" y="20"/>
                    <a:pt x="24" y="20"/>
                    <a:pt x="25" y="19"/>
                  </a:cubicBezTo>
                  <a:cubicBezTo>
                    <a:pt x="25" y="19"/>
                    <a:pt x="25" y="19"/>
                    <a:pt x="27" y="19"/>
                  </a:cubicBezTo>
                  <a:cubicBezTo>
                    <a:pt x="27" y="19"/>
                    <a:pt x="27" y="19"/>
                    <a:pt x="27" y="19"/>
                  </a:cubicBezTo>
                  <a:cubicBezTo>
                    <a:pt x="27" y="19"/>
                    <a:pt x="27" y="19"/>
                    <a:pt x="27" y="19"/>
                  </a:cubicBezTo>
                  <a:cubicBezTo>
                    <a:pt x="27" y="19"/>
                    <a:pt x="27" y="19"/>
                    <a:pt x="27" y="19"/>
                  </a:cubicBezTo>
                  <a:cubicBezTo>
                    <a:pt x="27" y="19"/>
                    <a:pt x="28" y="19"/>
                    <a:pt x="29" y="19"/>
                  </a:cubicBezTo>
                  <a:cubicBezTo>
                    <a:pt x="29" y="19"/>
                    <a:pt x="31" y="20"/>
                    <a:pt x="31" y="20"/>
                  </a:cubicBezTo>
                  <a:cubicBezTo>
                    <a:pt x="31" y="21"/>
                    <a:pt x="31" y="21"/>
                    <a:pt x="31" y="21"/>
                  </a:cubicBezTo>
                  <a:cubicBezTo>
                    <a:pt x="31" y="21"/>
                    <a:pt x="31" y="21"/>
                    <a:pt x="32" y="22"/>
                  </a:cubicBezTo>
                  <a:cubicBezTo>
                    <a:pt x="33" y="23"/>
                    <a:pt x="33" y="24"/>
                    <a:pt x="33" y="25"/>
                  </a:cubicBezTo>
                  <a:cubicBezTo>
                    <a:pt x="33" y="25"/>
                    <a:pt x="33" y="25"/>
                    <a:pt x="33" y="25"/>
                  </a:cubicBezTo>
                  <a:cubicBezTo>
                    <a:pt x="33" y="25"/>
                    <a:pt x="33" y="25"/>
                    <a:pt x="33" y="25"/>
                  </a:cubicBezTo>
                  <a:cubicBezTo>
                    <a:pt x="33" y="25"/>
                    <a:pt x="33" y="25"/>
                    <a:pt x="33" y="25"/>
                  </a:cubicBezTo>
                  <a:cubicBezTo>
                    <a:pt x="33" y="26"/>
                    <a:pt x="34" y="25"/>
                    <a:pt x="34" y="25"/>
                  </a:cubicBezTo>
                  <a:cubicBezTo>
                    <a:pt x="35" y="24"/>
                    <a:pt x="35" y="18"/>
                    <a:pt x="35" y="16"/>
                  </a:cubicBezTo>
                  <a:cubicBezTo>
                    <a:pt x="35" y="14"/>
                    <a:pt x="32" y="13"/>
                    <a:pt x="29" y="11"/>
                  </a:cubicBezTo>
                  <a:cubicBezTo>
                    <a:pt x="26" y="10"/>
                    <a:pt x="20" y="5"/>
                    <a:pt x="19" y="5"/>
                  </a:cubicBezTo>
                  <a:cubicBezTo>
                    <a:pt x="19" y="5"/>
                    <a:pt x="19" y="5"/>
                    <a:pt x="19" y="5"/>
                  </a:cubicBezTo>
                  <a:cubicBezTo>
                    <a:pt x="19" y="5"/>
                    <a:pt x="19" y="4"/>
                    <a:pt x="19" y="4"/>
                  </a:cubicBezTo>
                  <a:cubicBezTo>
                    <a:pt x="18" y="3"/>
                    <a:pt x="18" y="1"/>
                    <a:pt x="18" y="0"/>
                  </a:cubicBezTo>
                  <a:cubicBezTo>
                    <a:pt x="18" y="0"/>
                    <a:pt x="18" y="0"/>
                    <a:pt x="17" y="0"/>
                  </a:cubicBezTo>
                  <a:cubicBezTo>
                    <a:pt x="17" y="0"/>
                    <a:pt x="17" y="0"/>
                    <a:pt x="17" y="0"/>
                  </a:cubicBezTo>
                  <a:cubicBezTo>
                    <a:pt x="16" y="0"/>
                    <a:pt x="16" y="0"/>
                    <a:pt x="16" y="0"/>
                  </a:cubicBezTo>
                  <a:cubicBezTo>
                    <a:pt x="16" y="0"/>
                    <a:pt x="12" y="1"/>
                    <a:pt x="8" y="1"/>
                  </a:cubicBezTo>
                  <a:cubicBezTo>
                    <a:pt x="3" y="2"/>
                    <a:pt x="0" y="4"/>
                    <a:pt x="0" y="6"/>
                  </a:cubicBezTo>
                  <a:cubicBezTo>
                    <a:pt x="0" y="8"/>
                    <a:pt x="0" y="11"/>
                    <a:pt x="1" y="12"/>
                  </a:cubicBezTo>
                  <a:cubicBezTo>
                    <a:pt x="2" y="13"/>
                    <a:pt x="3" y="14"/>
                    <a:pt x="3" y="1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7" name="Freeform 74"/>
            <p:cNvSpPr>
              <a:spLocks noChangeArrowheads="1"/>
            </p:cNvSpPr>
            <p:nvPr/>
          </p:nvSpPr>
          <p:spPr bwMode="auto">
            <a:xfrm>
              <a:off x="1458913" y="454025"/>
              <a:ext cx="125413" cy="79375"/>
            </a:xfrm>
            <a:custGeom>
              <a:avLst/>
              <a:gdLst>
                <a:gd name="T0" fmla="*/ 17 w 47"/>
                <a:gd name="T1" fmla="*/ 1 h 30"/>
                <a:gd name="T2" fmla="*/ 12 w 47"/>
                <a:gd name="T3" fmla="*/ 4 h 30"/>
                <a:gd name="T4" fmla="*/ 10 w 47"/>
                <a:gd name="T5" fmla="*/ 6 h 30"/>
                <a:gd name="T6" fmla="*/ 5 w 47"/>
                <a:gd name="T7" fmla="*/ 5 h 30"/>
                <a:gd name="T8" fmla="*/ 0 w 47"/>
                <a:gd name="T9" fmla="*/ 7 h 30"/>
                <a:gd name="T10" fmla="*/ 0 w 47"/>
                <a:gd name="T11" fmla="*/ 7 h 30"/>
                <a:gd name="T12" fmla="*/ 0 w 47"/>
                <a:gd name="T13" fmla="*/ 7 h 30"/>
                <a:gd name="T14" fmla="*/ 0 w 47"/>
                <a:gd name="T15" fmla="*/ 7 h 30"/>
                <a:gd name="T16" fmla="*/ 1 w 47"/>
                <a:gd name="T17" fmla="*/ 8 h 30"/>
                <a:gd name="T18" fmla="*/ 1 w 47"/>
                <a:gd name="T19" fmla="*/ 8 h 30"/>
                <a:gd name="T20" fmla="*/ 1 w 47"/>
                <a:gd name="T21" fmla="*/ 8 h 30"/>
                <a:gd name="T22" fmla="*/ 1 w 47"/>
                <a:gd name="T23" fmla="*/ 9 h 30"/>
                <a:gd name="T24" fmla="*/ 3 w 47"/>
                <a:gd name="T25" fmla="*/ 9 h 30"/>
                <a:gd name="T26" fmla="*/ 11 w 47"/>
                <a:gd name="T27" fmla="*/ 11 h 30"/>
                <a:gd name="T28" fmla="*/ 18 w 47"/>
                <a:gd name="T29" fmla="*/ 13 h 30"/>
                <a:gd name="T30" fmla="*/ 19 w 47"/>
                <a:gd name="T31" fmla="*/ 17 h 30"/>
                <a:gd name="T32" fmla="*/ 19 w 47"/>
                <a:gd name="T33" fmla="*/ 25 h 30"/>
                <a:gd name="T34" fmla="*/ 26 w 47"/>
                <a:gd name="T35" fmla="*/ 30 h 30"/>
                <a:gd name="T36" fmla="*/ 34 w 47"/>
                <a:gd name="T37" fmla="*/ 26 h 30"/>
                <a:gd name="T38" fmla="*/ 37 w 47"/>
                <a:gd name="T39" fmla="*/ 20 h 30"/>
                <a:gd name="T40" fmla="*/ 37 w 47"/>
                <a:gd name="T41" fmla="*/ 18 h 30"/>
                <a:gd name="T42" fmla="*/ 37 w 47"/>
                <a:gd name="T43" fmla="*/ 18 h 30"/>
                <a:gd name="T44" fmla="*/ 37 w 47"/>
                <a:gd name="T45" fmla="*/ 18 h 30"/>
                <a:gd name="T46" fmla="*/ 40 w 47"/>
                <a:gd name="T47" fmla="*/ 15 h 30"/>
                <a:gd name="T48" fmla="*/ 40 w 47"/>
                <a:gd name="T49" fmla="*/ 15 h 30"/>
                <a:gd name="T50" fmla="*/ 41 w 47"/>
                <a:gd name="T51" fmla="*/ 15 h 30"/>
                <a:gd name="T52" fmla="*/ 41 w 47"/>
                <a:gd name="T53" fmla="*/ 15 h 30"/>
                <a:gd name="T54" fmla="*/ 43 w 47"/>
                <a:gd name="T55" fmla="*/ 15 h 30"/>
                <a:gd name="T56" fmla="*/ 47 w 47"/>
                <a:gd name="T57" fmla="*/ 17 h 30"/>
                <a:gd name="T58" fmla="*/ 47 w 47"/>
                <a:gd name="T59" fmla="*/ 17 h 30"/>
                <a:gd name="T60" fmla="*/ 43 w 47"/>
                <a:gd name="T61" fmla="*/ 12 h 30"/>
                <a:gd name="T62" fmla="*/ 33 w 47"/>
                <a:gd name="T63" fmla="*/ 11 h 30"/>
                <a:gd name="T64" fmla="*/ 28 w 47"/>
                <a:gd name="T65" fmla="*/ 9 h 30"/>
                <a:gd name="T66" fmla="*/ 27 w 47"/>
                <a:gd name="T67" fmla="*/ 6 h 30"/>
                <a:gd name="T68" fmla="*/ 26 w 47"/>
                <a:gd name="T69" fmla="*/ 4 h 30"/>
                <a:gd name="T70" fmla="*/ 25 w 47"/>
                <a:gd name="T71" fmla="*/ 3 h 30"/>
                <a:gd name="T72" fmla="*/ 22 w 47"/>
                <a:gd name="T73" fmla="*/ 2 h 30"/>
                <a:gd name="T74" fmla="*/ 20 w 47"/>
                <a:gd name="T75" fmla="*/ 1 h 30"/>
                <a:gd name="T76" fmla="*/ 20 w 47"/>
                <a:gd name="T77" fmla="*/ 1 h 30"/>
                <a:gd name="T78" fmla="*/ 20 w 47"/>
                <a:gd name="T79" fmla="*/ 1 h 30"/>
                <a:gd name="T80" fmla="*/ 19 w 47"/>
                <a:gd name="T81" fmla="*/ 0 h 30"/>
                <a:gd name="T82" fmla="*/ 19 w 47"/>
                <a:gd name="T83" fmla="*/ 1 h 30"/>
                <a:gd name="T84" fmla="*/ 17 w 47"/>
                <a:gd name="T85" fmla="*/ 1 h 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
                <a:gd name="T130" fmla="*/ 0 h 30"/>
                <a:gd name="T131" fmla="*/ 47 w 47"/>
                <a:gd name="T132" fmla="*/ 30 h 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 h="30">
                  <a:moveTo>
                    <a:pt x="17" y="1"/>
                  </a:moveTo>
                  <a:cubicBezTo>
                    <a:pt x="15" y="1"/>
                    <a:pt x="13" y="2"/>
                    <a:pt x="12" y="4"/>
                  </a:cubicBezTo>
                  <a:cubicBezTo>
                    <a:pt x="12" y="5"/>
                    <a:pt x="10" y="6"/>
                    <a:pt x="10" y="6"/>
                  </a:cubicBezTo>
                  <a:cubicBezTo>
                    <a:pt x="9" y="6"/>
                    <a:pt x="7" y="6"/>
                    <a:pt x="5" y="5"/>
                  </a:cubicBezTo>
                  <a:cubicBezTo>
                    <a:pt x="3" y="4"/>
                    <a:pt x="0" y="7"/>
                    <a:pt x="0" y="7"/>
                  </a:cubicBezTo>
                  <a:cubicBezTo>
                    <a:pt x="0" y="7"/>
                    <a:pt x="0" y="7"/>
                    <a:pt x="0" y="7"/>
                  </a:cubicBez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2" y="9"/>
                    <a:pt x="2" y="9"/>
                    <a:pt x="3" y="9"/>
                  </a:cubicBezTo>
                  <a:cubicBezTo>
                    <a:pt x="4" y="10"/>
                    <a:pt x="8" y="11"/>
                    <a:pt x="11" y="11"/>
                  </a:cubicBezTo>
                  <a:cubicBezTo>
                    <a:pt x="14" y="11"/>
                    <a:pt x="17" y="12"/>
                    <a:pt x="18" y="13"/>
                  </a:cubicBezTo>
                  <a:cubicBezTo>
                    <a:pt x="19" y="15"/>
                    <a:pt x="19" y="16"/>
                    <a:pt x="19" y="17"/>
                  </a:cubicBezTo>
                  <a:cubicBezTo>
                    <a:pt x="19" y="25"/>
                    <a:pt x="19" y="25"/>
                    <a:pt x="19" y="25"/>
                  </a:cubicBezTo>
                  <a:cubicBezTo>
                    <a:pt x="19" y="27"/>
                    <a:pt x="22" y="30"/>
                    <a:pt x="26" y="30"/>
                  </a:cubicBezTo>
                  <a:cubicBezTo>
                    <a:pt x="29" y="30"/>
                    <a:pt x="33" y="28"/>
                    <a:pt x="34" y="26"/>
                  </a:cubicBezTo>
                  <a:cubicBezTo>
                    <a:pt x="35" y="24"/>
                    <a:pt x="37" y="21"/>
                    <a:pt x="37" y="20"/>
                  </a:cubicBezTo>
                  <a:cubicBezTo>
                    <a:pt x="37" y="20"/>
                    <a:pt x="37" y="19"/>
                    <a:pt x="37" y="18"/>
                  </a:cubicBezTo>
                  <a:cubicBezTo>
                    <a:pt x="37" y="18"/>
                    <a:pt x="37" y="18"/>
                    <a:pt x="37" y="18"/>
                  </a:cubicBezTo>
                  <a:cubicBezTo>
                    <a:pt x="37" y="18"/>
                    <a:pt x="37" y="18"/>
                    <a:pt x="37" y="18"/>
                  </a:cubicBezTo>
                  <a:cubicBezTo>
                    <a:pt x="37" y="17"/>
                    <a:pt x="37" y="15"/>
                    <a:pt x="40" y="15"/>
                  </a:cubicBezTo>
                  <a:cubicBezTo>
                    <a:pt x="40" y="15"/>
                    <a:pt x="40" y="15"/>
                    <a:pt x="40" y="15"/>
                  </a:cubicBezTo>
                  <a:cubicBezTo>
                    <a:pt x="40" y="15"/>
                    <a:pt x="40" y="15"/>
                    <a:pt x="41" y="15"/>
                  </a:cubicBezTo>
                  <a:cubicBezTo>
                    <a:pt x="41" y="15"/>
                    <a:pt x="41" y="15"/>
                    <a:pt x="41" y="15"/>
                  </a:cubicBezTo>
                  <a:cubicBezTo>
                    <a:pt x="43" y="15"/>
                    <a:pt x="43" y="15"/>
                    <a:pt x="43" y="15"/>
                  </a:cubicBezTo>
                  <a:cubicBezTo>
                    <a:pt x="45" y="16"/>
                    <a:pt x="46" y="16"/>
                    <a:pt x="47" y="17"/>
                  </a:cubicBezTo>
                  <a:cubicBezTo>
                    <a:pt x="47" y="17"/>
                    <a:pt x="47" y="17"/>
                    <a:pt x="47" y="17"/>
                  </a:cubicBezTo>
                  <a:cubicBezTo>
                    <a:pt x="43" y="12"/>
                    <a:pt x="43" y="12"/>
                    <a:pt x="43" y="12"/>
                  </a:cubicBezTo>
                  <a:cubicBezTo>
                    <a:pt x="39" y="11"/>
                    <a:pt x="35" y="11"/>
                    <a:pt x="33" y="11"/>
                  </a:cubicBezTo>
                  <a:cubicBezTo>
                    <a:pt x="30" y="11"/>
                    <a:pt x="28" y="10"/>
                    <a:pt x="28" y="9"/>
                  </a:cubicBezTo>
                  <a:cubicBezTo>
                    <a:pt x="27" y="8"/>
                    <a:pt x="27" y="7"/>
                    <a:pt x="27" y="6"/>
                  </a:cubicBezTo>
                  <a:cubicBezTo>
                    <a:pt x="27" y="6"/>
                    <a:pt x="27" y="5"/>
                    <a:pt x="26" y="4"/>
                  </a:cubicBezTo>
                  <a:cubicBezTo>
                    <a:pt x="26" y="4"/>
                    <a:pt x="25" y="3"/>
                    <a:pt x="25" y="3"/>
                  </a:cubicBezTo>
                  <a:cubicBezTo>
                    <a:pt x="25" y="3"/>
                    <a:pt x="23" y="2"/>
                    <a:pt x="22" y="2"/>
                  </a:cubicBezTo>
                  <a:cubicBezTo>
                    <a:pt x="21" y="1"/>
                    <a:pt x="20" y="1"/>
                    <a:pt x="20" y="1"/>
                  </a:cubicBezTo>
                  <a:cubicBezTo>
                    <a:pt x="20" y="1"/>
                    <a:pt x="20" y="1"/>
                    <a:pt x="20" y="1"/>
                  </a:cubicBezTo>
                  <a:cubicBezTo>
                    <a:pt x="20" y="1"/>
                    <a:pt x="20" y="1"/>
                    <a:pt x="20" y="1"/>
                  </a:cubicBezTo>
                  <a:cubicBezTo>
                    <a:pt x="20" y="0"/>
                    <a:pt x="19" y="0"/>
                    <a:pt x="19" y="0"/>
                  </a:cubicBezTo>
                  <a:cubicBezTo>
                    <a:pt x="19" y="0"/>
                    <a:pt x="19" y="1"/>
                    <a:pt x="19" y="1"/>
                  </a:cubicBezTo>
                  <a:cubicBezTo>
                    <a:pt x="19" y="1"/>
                    <a:pt x="18" y="1"/>
                    <a:pt x="17"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8" name="Freeform 75"/>
            <p:cNvSpPr>
              <a:spLocks noChangeArrowheads="1"/>
            </p:cNvSpPr>
            <p:nvPr/>
          </p:nvSpPr>
          <p:spPr bwMode="auto">
            <a:xfrm>
              <a:off x="1460500" y="471488"/>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9" name="Freeform 76"/>
            <p:cNvSpPr>
              <a:spLocks noChangeArrowheads="1"/>
            </p:cNvSpPr>
            <p:nvPr/>
          </p:nvSpPr>
          <p:spPr bwMode="auto">
            <a:xfrm>
              <a:off x="1584325" y="341313"/>
              <a:ext cx="20638" cy="31750"/>
            </a:xfrm>
            <a:custGeom>
              <a:avLst/>
              <a:gdLst>
                <a:gd name="T0" fmla="*/ 0 w 8"/>
                <a:gd name="T1" fmla="*/ 8 h 12"/>
                <a:gd name="T2" fmla="*/ 1 w 8"/>
                <a:gd name="T3" fmla="*/ 8 h 12"/>
                <a:gd name="T4" fmla="*/ 4 w 8"/>
                <a:gd name="T5" fmla="*/ 8 h 12"/>
                <a:gd name="T6" fmla="*/ 6 w 8"/>
                <a:gd name="T7" fmla="*/ 11 h 12"/>
                <a:gd name="T8" fmla="*/ 8 w 8"/>
                <a:gd name="T9" fmla="*/ 6 h 12"/>
                <a:gd name="T10" fmla="*/ 7 w 8"/>
                <a:gd name="T11" fmla="*/ 1 h 12"/>
                <a:gd name="T12" fmla="*/ 4 w 8"/>
                <a:gd name="T13" fmla="*/ 1 h 12"/>
                <a:gd name="T14" fmla="*/ 3 w 8"/>
                <a:gd name="T15" fmla="*/ 1 h 12"/>
                <a:gd name="T16" fmla="*/ 2 w 8"/>
                <a:gd name="T17" fmla="*/ 1 h 12"/>
                <a:gd name="T18" fmla="*/ 2 w 8"/>
                <a:gd name="T19" fmla="*/ 0 h 12"/>
                <a:gd name="T20" fmla="*/ 2 w 8"/>
                <a:gd name="T21" fmla="*/ 1 h 12"/>
                <a:gd name="T22" fmla="*/ 2 w 8"/>
                <a:gd name="T23" fmla="*/ 2 h 12"/>
                <a:gd name="T24" fmla="*/ 0 w 8"/>
                <a:gd name="T25" fmla="*/ 5 h 12"/>
                <a:gd name="T26" fmla="*/ 0 w 8"/>
                <a:gd name="T27" fmla="*/ 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2"/>
                <a:gd name="T44" fmla="*/ 8 w 8"/>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2">
                  <a:moveTo>
                    <a:pt x="0" y="8"/>
                  </a:moveTo>
                  <a:cubicBezTo>
                    <a:pt x="0" y="8"/>
                    <a:pt x="0" y="8"/>
                    <a:pt x="1" y="8"/>
                  </a:cubicBezTo>
                  <a:cubicBezTo>
                    <a:pt x="4" y="8"/>
                    <a:pt x="4" y="8"/>
                    <a:pt x="4" y="8"/>
                  </a:cubicBezTo>
                  <a:cubicBezTo>
                    <a:pt x="4" y="10"/>
                    <a:pt x="5" y="12"/>
                    <a:pt x="6" y="11"/>
                  </a:cubicBezTo>
                  <a:cubicBezTo>
                    <a:pt x="7" y="11"/>
                    <a:pt x="8" y="8"/>
                    <a:pt x="8" y="6"/>
                  </a:cubicBezTo>
                  <a:cubicBezTo>
                    <a:pt x="8" y="3"/>
                    <a:pt x="7" y="1"/>
                    <a:pt x="7" y="1"/>
                  </a:cubicBezTo>
                  <a:cubicBezTo>
                    <a:pt x="4" y="1"/>
                    <a:pt x="4" y="1"/>
                    <a:pt x="4" y="1"/>
                  </a:cubicBezTo>
                  <a:cubicBezTo>
                    <a:pt x="4" y="1"/>
                    <a:pt x="4" y="1"/>
                    <a:pt x="3" y="1"/>
                  </a:cubicBezTo>
                  <a:cubicBezTo>
                    <a:pt x="2" y="1"/>
                    <a:pt x="2" y="1"/>
                    <a:pt x="2" y="1"/>
                  </a:cubicBezTo>
                  <a:cubicBezTo>
                    <a:pt x="2" y="0"/>
                    <a:pt x="2" y="0"/>
                    <a:pt x="2" y="0"/>
                  </a:cubicBezTo>
                  <a:cubicBezTo>
                    <a:pt x="2" y="0"/>
                    <a:pt x="2" y="0"/>
                    <a:pt x="2" y="1"/>
                  </a:cubicBezTo>
                  <a:cubicBezTo>
                    <a:pt x="2" y="2"/>
                    <a:pt x="2" y="2"/>
                    <a:pt x="2" y="2"/>
                  </a:cubicBezTo>
                  <a:cubicBezTo>
                    <a:pt x="1" y="3"/>
                    <a:pt x="0" y="5"/>
                    <a:pt x="0" y="5"/>
                  </a:cubicBezTo>
                  <a:cubicBezTo>
                    <a:pt x="0" y="5"/>
                    <a:pt x="0" y="7"/>
                    <a:pt x="0" y="8"/>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90" name="Freeform 77"/>
            <p:cNvSpPr>
              <a:spLocks noChangeArrowheads="1"/>
            </p:cNvSpPr>
            <p:nvPr/>
          </p:nvSpPr>
          <p:spPr bwMode="auto">
            <a:xfrm>
              <a:off x="1514475" y="388938"/>
              <a:ext cx="23813" cy="23813"/>
            </a:xfrm>
            <a:custGeom>
              <a:avLst/>
              <a:gdLst>
                <a:gd name="T0" fmla="*/ 5 w 9"/>
                <a:gd name="T1" fmla="*/ 9 h 9"/>
                <a:gd name="T2" fmla="*/ 9 w 9"/>
                <a:gd name="T3" fmla="*/ 6 h 9"/>
                <a:gd name="T4" fmla="*/ 9 w 9"/>
                <a:gd name="T5" fmla="*/ 2 h 9"/>
                <a:gd name="T6" fmla="*/ 5 w 9"/>
                <a:gd name="T7" fmla="*/ 0 h 9"/>
                <a:gd name="T8" fmla="*/ 0 w 9"/>
                <a:gd name="T9" fmla="*/ 2 h 9"/>
                <a:gd name="T10" fmla="*/ 0 w 9"/>
                <a:gd name="T11" fmla="*/ 9 h 9"/>
                <a:gd name="T12" fmla="*/ 1 w 9"/>
                <a:gd name="T13" fmla="*/ 9 h 9"/>
                <a:gd name="T14" fmla="*/ 5 w 9"/>
                <a:gd name="T15" fmla="*/ 9 h 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9"/>
                <a:gd name="T26" fmla="*/ 9 w 9"/>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9">
                  <a:moveTo>
                    <a:pt x="5" y="9"/>
                  </a:moveTo>
                  <a:cubicBezTo>
                    <a:pt x="8" y="8"/>
                    <a:pt x="9" y="7"/>
                    <a:pt x="9" y="6"/>
                  </a:cubicBezTo>
                  <a:cubicBezTo>
                    <a:pt x="9" y="5"/>
                    <a:pt x="9" y="3"/>
                    <a:pt x="9" y="2"/>
                  </a:cubicBezTo>
                  <a:cubicBezTo>
                    <a:pt x="9" y="1"/>
                    <a:pt x="8" y="0"/>
                    <a:pt x="5" y="0"/>
                  </a:cubicBezTo>
                  <a:cubicBezTo>
                    <a:pt x="3" y="0"/>
                    <a:pt x="0" y="1"/>
                    <a:pt x="0" y="2"/>
                  </a:cubicBezTo>
                  <a:cubicBezTo>
                    <a:pt x="0" y="9"/>
                    <a:pt x="0" y="9"/>
                    <a:pt x="0" y="9"/>
                  </a:cubicBezTo>
                  <a:cubicBezTo>
                    <a:pt x="0" y="9"/>
                    <a:pt x="1" y="9"/>
                    <a:pt x="1" y="9"/>
                  </a:cubicBezTo>
                  <a:cubicBezTo>
                    <a:pt x="1" y="9"/>
                    <a:pt x="3" y="9"/>
                    <a:pt x="5" y="9"/>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91" name="Freeform 78"/>
            <p:cNvSpPr>
              <a:spLocks noChangeArrowheads="1"/>
            </p:cNvSpPr>
            <p:nvPr/>
          </p:nvSpPr>
          <p:spPr bwMode="auto">
            <a:xfrm>
              <a:off x="1589088" y="114300"/>
              <a:ext cx="730250" cy="317500"/>
            </a:xfrm>
            <a:custGeom>
              <a:avLst/>
              <a:gdLst>
                <a:gd name="T0" fmla="*/ 17 w 274"/>
                <a:gd name="T1" fmla="*/ 56 h 119"/>
                <a:gd name="T2" fmla="*/ 36 w 274"/>
                <a:gd name="T3" fmla="*/ 72 h 119"/>
                <a:gd name="T4" fmla="*/ 43 w 274"/>
                <a:gd name="T5" fmla="*/ 63 h 119"/>
                <a:gd name="T6" fmla="*/ 49 w 274"/>
                <a:gd name="T7" fmla="*/ 63 h 119"/>
                <a:gd name="T8" fmla="*/ 62 w 274"/>
                <a:gd name="T9" fmla="*/ 66 h 119"/>
                <a:gd name="T10" fmla="*/ 73 w 274"/>
                <a:gd name="T11" fmla="*/ 62 h 119"/>
                <a:gd name="T12" fmla="*/ 73 w 274"/>
                <a:gd name="T13" fmla="*/ 62 h 119"/>
                <a:gd name="T14" fmla="*/ 85 w 274"/>
                <a:gd name="T15" fmla="*/ 72 h 119"/>
                <a:gd name="T16" fmla="*/ 64 w 274"/>
                <a:gd name="T17" fmla="*/ 82 h 119"/>
                <a:gd name="T18" fmla="*/ 54 w 274"/>
                <a:gd name="T19" fmla="*/ 98 h 119"/>
                <a:gd name="T20" fmla="*/ 45 w 274"/>
                <a:gd name="T21" fmla="*/ 102 h 119"/>
                <a:gd name="T22" fmla="*/ 29 w 274"/>
                <a:gd name="T23" fmla="*/ 95 h 119"/>
                <a:gd name="T24" fmla="*/ 23 w 274"/>
                <a:gd name="T25" fmla="*/ 93 h 119"/>
                <a:gd name="T26" fmla="*/ 35 w 274"/>
                <a:gd name="T27" fmla="*/ 113 h 119"/>
                <a:gd name="T28" fmla="*/ 129 w 274"/>
                <a:gd name="T29" fmla="*/ 115 h 119"/>
                <a:gd name="T30" fmla="*/ 59 w 274"/>
                <a:gd name="T31" fmla="*/ 106 h 119"/>
                <a:gd name="T32" fmla="*/ 58 w 274"/>
                <a:gd name="T33" fmla="*/ 99 h 119"/>
                <a:gd name="T34" fmla="*/ 59 w 274"/>
                <a:gd name="T35" fmla="*/ 99 h 119"/>
                <a:gd name="T36" fmla="*/ 60 w 274"/>
                <a:gd name="T37" fmla="*/ 99 h 119"/>
                <a:gd name="T38" fmla="*/ 62 w 274"/>
                <a:gd name="T39" fmla="*/ 99 h 119"/>
                <a:gd name="T40" fmla="*/ 66 w 274"/>
                <a:gd name="T41" fmla="*/ 99 h 119"/>
                <a:gd name="T42" fmla="*/ 71 w 274"/>
                <a:gd name="T43" fmla="*/ 95 h 119"/>
                <a:gd name="T44" fmla="*/ 99 w 274"/>
                <a:gd name="T45" fmla="*/ 95 h 119"/>
                <a:gd name="T46" fmla="*/ 127 w 274"/>
                <a:gd name="T47" fmla="*/ 95 h 119"/>
                <a:gd name="T48" fmla="*/ 129 w 274"/>
                <a:gd name="T49" fmla="*/ 88 h 119"/>
                <a:gd name="T50" fmla="*/ 130 w 274"/>
                <a:gd name="T51" fmla="*/ 88 h 119"/>
                <a:gd name="T52" fmla="*/ 129 w 274"/>
                <a:gd name="T53" fmla="*/ 87 h 119"/>
                <a:gd name="T54" fmla="*/ 130 w 274"/>
                <a:gd name="T55" fmla="*/ 86 h 119"/>
                <a:gd name="T56" fmla="*/ 165 w 274"/>
                <a:gd name="T57" fmla="*/ 67 h 119"/>
                <a:gd name="T58" fmla="*/ 164 w 274"/>
                <a:gd name="T59" fmla="*/ 52 h 119"/>
                <a:gd name="T60" fmla="*/ 207 w 274"/>
                <a:gd name="T61" fmla="*/ 48 h 119"/>
                <a:gd name="T62" fmla="*/ 224 w 274"/>
                <a:gd name="T63" fmla="*/ 37 h 119"/>
                <a:gd name="T64" fmla="*/ 237 w 274"/>
                <a:gd name="T65" fmla="*/ 34 h 119"/>
                <a:gd name="T66" fmla="*/ 262 w 274"/>
                <a:gd name="T67" fmla="*/ 21 h 119"/>
                <a:gd name="T68" fmla="*/ 273 w 274"/>
                <a:gd name="T69" fmla="*/ 19 h 119"/>
                <a:gd name="T70" fmla="*/ 271 w 274"/>
                <a:gd name="T71" fmla="*/ 12 h 119"/>
                <a:gd name="T72" fmla="*/ 266 w 274"/>
                <a:gd name="T73" fmla="*/ 7 h 119"/>
                <a:gd name="T74" fmla="*/ 266 w 274"/>
                <a:gd name="T75" fmla="*/ 5 h 119"/>
                <a:gd name="T76" fmla="*/ 266 w 274"/>
                <a:gd name="T77" fmla="*/ 3 h 119"/>
                <a:gd name="T78" fmla="*/ 265 w 274"/>
                <a:gd name="T79" fmla="*/ 2 h 119"/>
                <a:gd name="T80" fmla="*/ 264 w 274"/>
                <a:gd name="T81" fmla="*/ 2 h 119"/>
                <a:gd name="T82" fmla="*/ 263 w 274"/>
                <a:gd name="T83" fmla="*/ 1 h 119"/>
                <a:gd name="T84" fmla="*/ 250 w 274"/>
                <a:gd name="T85" fmla="*/ 0 h 119"/>
                <a:gd name="T86" fmla="*/ 230 w 274"/>
                <a:gd name="T87" fmla="*/ 5 h 119"/>
                <a:gd name="T88" fmla="*/ 223 w 274"/>
                <a:gd name="T89" fmla="*/ 3 h 119"/>
                <a:gd name="T90" fmla="*/ 216 w 274"/>
                <a:gd name="T91" fmla="*/ 5 h 119"/>
                <a:gd name="T92" fmla="*/ 205 w 274"/>
                <a:gd name="T93" fmla="*/ 5 h 119"/>
                <a:gd name="T94" fmla="*/ 110 w 274"/>
                <a:gd name="T95" fmla="*/ 10 h 119"/>
                <a:gd name="T96" fmla="*/ 82 w 274"/>
                <a:gd name="T97" fmla="*/ 19 h 119"/>
                <a:gd name="T98" fmla="*/ 48 w 274"/>
                <a:gd name="T99" fmla="*/ 29 h 119"/>
                <a:gd name="T100" fmla="*/ 52 w 274"/>
                <a:gd name="T101" fmla="*/ 38 h 119"/>
                <a:gd name="T102" fmla="*/ 35 w 274"/>
                <a:gd name="T103" fmla="*/ 33 h 119"/>
                <a:gd name="T104" fmla="*/ 35 w 274"/>
                <a:gd name="T105" fmla="*/ 25 h 119"/>
                <a:gd name="T106" fmla="*/ 19 w 274"/>
                <a:gd name="T107" fmla="*/ 20 h 119"/>
                <a:gd name="T108" fmla="*/ 14 w 274"/>
                <a:gd name="T109" fmla="*/ 25 h 119"/>
                <a:gd name="T110" fmla="*/ 4 w 274"/>
                <a:gd name="T111" fmla="*/ 48 h 1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4"/>
                <a:gd name="T169" fmla="*/ 0 h 119"/>
                <a:gd name="T170" fmla="*/ 274 w 274"/>
                <a:gd name="T171" fmla="*/ 119 h 1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4" h="119">
                  <a:moveTo>
                    <a:pt x="4" y="48"/>
                  </a:moveTo>
                  <a:cubicBezTo>
                    <a:pt x="6" y="48"/>
                    <a:pt x="10" y="49"/>
                    <a:pt x="13" y="50"/>
                  </a:cubicBezTo>
                  <a:cubicBezTo>
                    <a:pt x="15" y="51"/>
                    <a:pt x="17" y="54"/>
                    <a:pt x="17" y="56"/>
                  </a:cubicBezTo>
                  <a:cubicBezTo>
                    <a:pt x="17" y="58"/>
                    <a:pt x="20" y="61"/>
                    <a:pt x="23" y="63"/>
                  </a:cubicBezTo>
                  <a:cubicBezTo>
                    <a:pt x="26" y="64"/>
                    <a:pt x="30" y="67"/>
                    <a:pt x="32" y="69"/>
                  </a:cubicBezTo>
                  <a:cubicBezTo>
                    <a:pt x="34" y="70"/>
                    <a:pt x="36" y="72"/>
                    <a:pt x="36" y="72"/>
                  </a:cubicBezTo>
                  <a:cubicBezTo>
                    <a:pt x="36" y="72"/>
                    <a:pt x="36" y="72"/>
                    <a:pt x="36" y="72"/>
                  </a:cubicBezTo>
                  <a:cubicBezTo>
                    <a:pt x="36" y="72"/>
                    <a:pt x="36" y="72"/>
                    <a:pt x="36" y="72"/>
                  </a:cubicBezTo>
                  <a:cubicBezTo>
                    <a:pt x="37" y="70"/>
                    <a:pt x="43" y="65"/>
                    <a:pt x="43" y="63"/>
                  </a:cubicBezTo>
                  <a:cubicBezTo>
                    <a:pt x="43" y="63"/>
                    <a:pt x="44" y="62"/>
                    <a:pt x="46" y="62"/>
                  </a:cubicBezTo>
                  <a:cubicBezTo>
                    <a:pt x="46" y="62"/>
                    <a:pt x="46" y="62"/>
                    <a:pt x="46" y="62"/>
                  </a:cubicBezTo>
                  <a:cubicBezTo>
                    <a:pt x="47" y="63"/>
                    <a:pt x="48" y="63"/>
                    <a:pt x="49" y="63"/>
                  </a:cubicBezTo>
                  <a:cubicBezTo>
                    <a:pt x="50" y="63"/>
                    <a:pt x="52" y="64"/>
                    <a:pt x="53" y="66"/>
                  </a:cubicBezTo>
                  <a:cubicBezTo>
                    <a:pt x="54" y="67"/>
                    <a:pt x="57" y="68"/>
                    <a:pt x="60" y="67"/>
                  </a:cubicBezTo>
                  <a:cubicBezTo>
                    <a:pt x="60" y="67"/>
                    <a:pt x="60" y="67"/>
                    <a:pt x="62" y="66"/>
                  </a:cubicBezTo>
                  <a:cubicBezTo>
                    <a:pt x="62" y="66"/>
                    <a:pt x="62" y="66"/>
                    <a:pt x="62" y="66"/>
                  </a:cubicBezTo>
                  <a:cubicBezTo>
                    <a:pt x="64" y="64"/>
                    <a:pt x="70" y="64"/>
                    <a:pt x="72" y="63"/>
                  </a:cubicBezTo>
                  <a:cubicBezTo>
                    <a:pt x="72" y="63"/>
                    <a:pt x="73" y="62"/>
                    <a:pt x="73" y="62"/>
                  </a:cubicBezTo>
                  <a:cubicBezTo>
                    <a:pt x="73" y="62"/>
                    <a:pt x="73" y="62"/>
                    <a:pt x="73" y="62"/>
                  </a:cubicBezTo>
                  <a:cubicBezTo>
                    <a:pt x="73" y="62"/>
                    <a:pt x="73" y="62"/>
                    <a:pt x="73" y="62"/>
                  </a:cubicBezTo>
                  <a:cubicBezTo>
                    <a:pt x="73" y="62"/>
                    <a:pt x="73" y="62"/>
                    <a:pt x="73" y="62"/>
                  </a:cubicBezTo>
                  <a:cubicBezTo>
                    <a:pt x="76" y="62"/>
                    <a:pt x="76" y="62"/>
                    <a:pt x="76" y="62"/>
                  </a:cubicBezTo>
                  <a:cubicBezTo>
                    <a:pt x="81" y="64"/>
                    <a:pt x="85" y="67"/>
                    <a:pt x="85" y="69"/>
                  </a:cubicBezTo>
                  <a:cubicBezTo>
                    <a:pt x="85" y="69"/>
                    <a:pt x="85" y="69"/>
                    <a:pt x="85" y="72"/>
                  </a:cubicBezTo>
                  <a:cubicBezTo>
                    <a:pt x="84" y="75"/>
                    <a:pt x="78" y="76"/>
                    <a:pt x="76" y="78"/>
                  </a:cubicBezTo>
                  <a:cubicBezTo>
                    <a:pt x="75" y="80"/>
                    <a:pt x="66" y="80"/>
                    <a:pt x="65" y="81"/>
                  </a:cubicBezTo>
                  <a:cubicBezTo>
                    <a:pt x="64" y="82"/>
                    <a:pt x="64" y="82"/>
                    <a:pt x="64" y="82"/>
                  </a:cubicBezTo>
                  <a:cubicBezTo>
                    <a:pt x="60" y="86"/>
                    <a:pt x="57" y="91"/>
                    <a:pt x="58" y="92"/>
                  </a:cubicBezTo>
                  <a:cubicBezTo>
                    <a:pt x="58" y="94"/>
                    <a:pt x="53" y="98"/>
                    <a:pt x="53" y="98"/>
                  </a:cubicBezTo>
                  <a:cubicBezTo>
                    <a:pt x="53" y="98"/>
                    <a:pt x="53" y="98"/>
                    <a:pt x="54" y="98"/>
                  </a:cubicBezTo>
                  <a:cubicBezTo>
                    <a:pt x="55" y="98"/>
                    <a:pt x="54" y="99"/>
                    <a:pt x="53" y="100"/>
                  </a:cubicBezTo>
                  <a:cubicBezTo>
                    <a:pt x="52" y="101"/>
                    <a:pt x="46" y="102"/>
                    <a:pt x="46" y="102"/>
                  </a:cubicBezTo>
                  <a:cubicBezTo>
                    <a:pt x="46" y="102"/>
                    <a:pt x="46" y="102"/>
                    <a:pt x="45" y="102"/>
                  </a:cubicBezTo>
                  <a:cubicBezTo>
                    <a:pt x="45" y="102"/>
                    <a:pt x="42" y="101"/>
                    <a:pt x="40" y="100"/>
                  </a:cubicBezTo>
                  <a:cubicBezTo>
                    <a:pt x="37" y="99"/>
                    <a:pt x="35" y="97"/>
                    <a:pt x="35" y="97"/>
                  </a:cubicBezTo>
                  <a:cubicBezTo>
                    <a:pt x="35" y="96"/>
                    <a:pt x="32" y="95"/>
                    <a:pt x="29" y="95"/>
                  </a:cubicBezTo>
                  <a:cubicBezTo>
                    <a:pt x="26" y="95"/>
                    <a:pt x="23" y="94"/>
                    <a:pt x="23" y="93"/>
                  </a:cubicBezTo>
                  <a:cubicBezTo>
                    <a:pt x="23" y="92"/>
                    <a:pt x="23" y="92"/>
                    <a:pt x="23" y="92"/>
                  </a:cubicBezTo>
                  <a:cubicBezTo>
                    <a:pt x="23" y="92"/>
                    <a:pt x="23" y="92"/>
                    <a:pt x="23" y="93"/>
                  </a:cubicBezTo>
                  <a:cubicBezTo>
                    <a:pt x="21" y="96"/>
                    <a:pt x="24" y="98"/>
                    <a:pt x="24" y="100"/>
                  </a:cubicBezTo>
                  <a:cubicBezTo>
                    <a:pt x="25" y="101"/>
                    <a:pt x="25" y="101"/>
                    <a:pt x="25" y="101"/>
                  </a:cubicBezTo>
                  <a:cubicBezTo>
                    <a:pt x="30" y="104"/>
                    <a:pt x="35" y="110"/>
                    <a:pt x="35" y="113"/>
                  </a:cubicBezTo>
                  <a:cubicBezTo>
                    <a:pt x="35" y="116"/>
                    <a:pt x="56" y="119"/>
                    <a:pt x="82" y="119"/>
                  </a:cubicBezTo>
                  <a:cubicBezTo>
                    <a:pt x="108" y="119"/>
                    <a:pt x="130" y="118"/>
                    <a:pt x="132" y="117"/>
                  </a:cubicBezTo>
                  <a:cubicBezTo>
                    <a:pt x="133" y="117"/>
                    <a:pt x="132" y="116"/>
                    <a:pt x="129" y="115"/>
                  </a:cubicBezTo>
                  <a:cubicBezTo>
                    <a:pt x="126" y="115"/>
                    <a:pt x="115" y="114"/>
                    <a:pt x="103" y="114"/>
                  </a:cubicBezTo>
                  <a:cubicBezTo>
                    <a:pt x="91" y="114"/>
                    <a:pt x="76" y="113"/>
                    <a:pt x="70" y="111"/>
                  </a:cubicBezTo>
                  <a:cubicBezTo>
                    <a:pt x="64" y="109"/>
                    <a:pt x="59" y="107"/>
                    <a:pt x="59" y="106"/>
                  </a:cubicBezTo>
                  <a:cubicBezTo>
                    <a:pt x="59" y="106"/>
                    <a:pt x="58" y="104"/>
                    <a:pt x="58" y="102"/>
                  </a:cubicBezTo>
                  <a:cubicBezTo>
                    <a:pt x="57" y="100"/>
                    <a:pt x="57" y="99"/>
                    <a:pt x="57" y="99"/>
                  </a:cubicBezTo>
                  <a:cubicBezTo>
                    <a:pt x="57" y="99"/>
                    <a:pt x="57" y="99"/>
                    <a:pt x="58" y="99"/>
                  </a:cubicBezTo>
                  <a:cubicBezTo>
                    <a:pt x="58" y="99"/>
                    <a:pt x="58" y="99"/>
                    <a:pt x="58" y="99"/>
                  </a:cubicBezTo>
                  <a:cubicBezTo>
                    <a:pt x="59" y="99"/>
                    <a:pt x="59" y="99"/>
                    <a:pt x="59" y="99"/>
                  </a:cubicBezTo>
                  <a:cubicBezTo>
                    <a:pt x="59" y="99"/>
                    <a:pt x="59" y="99"/>
                    <a:pt x="59" y="99"/>
                  </a:cubicBezTo>
                  <a:cubicBezTo>
                    <a:pt x="59" y="99"/>
                    <a:pt x="59" y="99"/>
                    <a:pt x="59" y="99"/>
                  </a:cubicBezTo>
                  <a:cubicBezTo>
                    <a:pt x="59" y="99"/>
                    <a:pt x="60" y="99"/>
                    <a:pt x="60" y="99"/>
                  </a:cubicBezTo>
                  <a:cubicBezTo>
                    <a:pt x="60" y="99"/>
                    <a:pt x="60" y="99"/>
                    <a:pt x="60" y="99"/>
                  </a:cubicBezTo>
                  <a:cubicBezTo>
                    <a:pt x="61" y="99"/>
                    <a:pt x="61" y="99"/>
                    <a:pt x="61" y="99"/>
                  </a:cubicBezTo>
                  <a:cubicBezTo>
                    <a:pt x="61" y="99"/>
                    <a:pt x="62" y="99"/>
                    <a:pt x="62" y="99"/>
                  </a:cubicBezTo>
                  <a:cubicBezTo>
                    <a:pt x="62" y="99"/>
                    <a:pt x="62" y="99"/>
                    <a:pt x="62" y="99"/>
                  </a:cubicBezTo>
                  <a:cubicBezTo>
                    <a:pt x="63" y="99"/>
                    <a:pt x="63" y="99"/>
                    <a:pt x="63" y="99"/>
                  </a:cubicBezTo>
                  <a:cubicBezTo>
                    <a:pt x="64" y="99"/>
                    <a:pt x="65" y="99"/>
                    <a:pt x="66" y="99"/>
                  </a:cubicBezTo>
                  <a:cubicBezTo>
                    <a:pt x="66" y="99"/>
                    <a:pt x="66" y="99"/>
                    <a:pt x="66" y="99"/>
                  </a:cubicBezTo>
                  <a:cubicBezTo>
                    <a:pt x="66" y="98"/>
                    <a:pt x="66" y="98"/>
                    <a:pt x="66" y="98"/>
                  </a:cubicBezTo>
                  <a:cubicBezTo>
                    <a:pt x="68" y="98"/>
                    <a:pt x="68" y="98"/>
                    <a:pt x="68" y="98"/>
                  </a:cubicBezTo>
                  <a:cubicBezTo>
                    <a:pt x="69" y="97"/>
                    <a:pt x="71" y="96"/>
                    <a:pt x="71" y="95"/>
                  </a:cubicBezTo>
                  <a:cubicBezTo>
                    <a:pt x="71" y="95"/>
                    <a:pt x="71" y="95"/>
                    <a:pt x="71" y="95"/>
                  </a:cubicBezTo>
                  <a:cubicBezTo>
                    <a:pt x="99" y="95"/>
                    <a:pt x="99" y="95"/>
                    <a:pt x="99" y="95"/>
                  </a:cubicBezTo>
                  <a:cubicBezTo>
                    <a:pt x="99" y="95"/>
                    <a:pt x="99" y="95"/>
                    <a:pt x="99" y="95"/>
                  </a:cubicBezTo>
                  <a:cubicBezTo>
                    <a:pt x="99" y="95"/>
                    <a:pt x="99" y="95"/>
                    <a:pt x="99" y="95"/>
                  </a:cubicBezTo>
                  <a:cubicBezTo>
                    <a:pt x="99" y="95"/>
                    <a:pt x="104" y="96"/>
                    <a:pt x="111" y="96"/>
                  </a:cubicBezTo>
                  <a:cubicBezTo>
                    <a:pt x="117" y="97"/>
                    <a:pt x="128" y="97"/>
                    <a:pt x="127" y="95"/>
                  </a:cubicBezTo>
                  <a:cubicBezTo>
                    <a:pt x="127" y="95"/>
                    <a:pt x="127" y="95"/>
                    <a:pt x="127" y="94"/>
                  </a:cubicBezTo>
                  <a:cubicBezTo>
                    <a:pt x="126" y="91"/>
                    <a:pt x="126" y="91"/>
                    <a:pt x="126" y="91"/>
                  </a:cubicBezTo>
                  <a:cubicBezTo>
                    <a:pt x="127" y="90"/>
                    <a:pt x="128" y="88"/>
                    <a:pt x="129" y="88"/>
                  </a:cubicBezTo>
                  <a:cubicBezTo>
                    <a:pt x="129" y="88"/>
                    <a:pt x="130" y="88"/>
                    <a:pt x="130" y="88"/>
                  </a:cubicBezTo>
                  <a:cubicBezTo>
                    <a:pt x="130" y="88"/>
                    <a:pt x="130" y="88"/>
                    <a:pt x="130" y="88"/>
                  </a:cubicBezTo>
                  <a:cubicBezTo>
                    <a:pt x="130" y="88"/>
                    <a:pt x="130" y="88"/>
                    <a:pt x="130" y="88"/>
                  </a:cubicBezTo>
                  <a:cubicBezTo>
                    <a:pt x="130" y="88"/>
                    <a:pt x="130" y="87"/>
                    <a:pt x="130" y="87"/>
                  </a:cubicBezTo>
                  <a:cubicBezTo>
                    <a:pt x="130" y="87"/>
                    <a:pt x="130" y="87"/>
                    <a:pt x="130" y="87"/>
                  </a:cubicBezTo>
                  <a:cubicBezTo>
                    <a:pt x="130" y="87"/>
                    <a:pt x="129" y="87"/>
                    <a:pt x="129" y="87"/>
                  </a:cubicBezTo>
                  <a:cubicBezTo>
                    <a:pt x="128" y="87"/>
                    <a:pt x="127" y="87"/>
                    <a:pt x="127" y="86"/>
                  </a:cubicBezTo>
                  <a:cubicBezTo>
                    <a:pt x="126" y="86"/>
                    <a:pt x="127" y="86"/>
                    <a:pt x="128" y="86"/>
                  </a:cubicBezTo>
                  <a:cubicBezTo>
                    <a:pt x="129" y="86"/>
                    <a:pt x="130" y="86"/>
                    <a:pt x="130" y="86"/>
                  </a:cubicBezTo>
                  <a:cubicBezTo>
                    <a:pt x="130" y="86"/>
                    <a:pt x="130" y="83"/>
                    <a:pt x="131" y="79"/>
                  </a:cubicBezTo>
                  <a:cubicBezTo>
                    <a:pt x="131" y="75"/>
                    <a:pt x="139" y="71"/>
                    <a:pt x="148" y="71"/>
                  </a:cubicBezTo>
                  <a:cubicBezTo>
                    <a:pt x="157" y="71"/>
                    <a:pt x="165" y="69"/>
                    <a:pt x="165" y="67"/>
                  </a:cubicBezTo>
                  <a:cubicBezTo>
                    <a:pt x="165" y="65"/>
                    <a:pt x="165" y="63"/>
                    <a:pt x="165" y="63"/>
                  </a:cubicBezTo>
                  <a:cubicBezTo>
                    <a:pt x="165" y="63"/>
                    <a:pt x="165" y="60"/>
                    <a:pt x="164" y="58"/>
                  </a:cubicBezTo>
                  <a:cubicBezTo>
                    <a:pt x="164" y="55"/>
                    <a:pt x="164" y="52"/>
                    <a:pt x="164" y="52"/>
                  </a:cubicBezTo>
                  <a:cubicBezTo>
                    <a:pt x="164" y="52"/>
                    <a:pt x="164" y="51"/>
                    <a:pt x="164" y="50"/>
                  </a:cubicBezTo>
                  <a:cubicBezTo>
                    <a:pt x="164" y="49"/>
                    <a:pt x="172" y="48"/>
                    <a:pt x="182" y="48"/>
                  </a:cubicBezTo>
                  <a:cubicBezTo>
                    <a:pt x="207" y="48"/>
                    <a:pt x="207" y="48"/>
                    <a:pt x="207" y="48"/>
                  </a:cubicBezTo>
                  <a:cubicBezTo>
                    <a:pt x="209" y="48"/>
                    <a:pt x="211" y="46"/>
                    <a:pt x="212" y="43"/>
                  </a:cubicBezTo>
                  <a:cubicBezTo>
                    <a:pt x="212" y="41"/>
                    <a:pt x="215" y="38"/>
                    <a:pt x="218" y="37"/>
                  </a:cubicBezTo>
                  <a:cubicBezTo>
                    <a:pt x="221" y="37"/>
                    <a:pt x="224" y="37"/>
                    <a:pt x="224" y="37"/>
                  </a:cubicBezTo>
                  <a:cubicBezTo>
                    <a:pt x="224" y="38"/>
                    <a:pt x="224" y="38"/>
                    <a:pt x="224" y="38"/>
                  </a:cubicBezTo>
                  <a:cubicBezTo>
                    <a:pt x="224" y="38"/>
                    <a:pt x="226" y="38"/>
                    <a:pt x="227" y="38"/>
                  </a:cubicBezTo>
                  <a:cubicBezTo>
                    <a:pt x="229" y="38"/>
                    <a:pt x="233" y="36"/>
                    <a:pt x="237" y="34"/>
                  </a:cubicBezTo>
                  <a:cubicBezTo>
                    <a:pt x="241" y="32"/>
                    <a:pt x="246" y="29"/>
                    <a:pt x="249" y="27"/>
                  </a:cubicBezTo>
                  <a:cubicBezTo>
                    <a:pt x="251" y="26"/>
                    <a:pt x="255" y="24"/>
                    <a:pt x="256" y="23"/>
                  </a:cubicBezTo>
                  <a:cubicBezTo>
                    <a:pt x="258" y="22"/>
                    <a:pt x="260" y="21"/>
                    <a:pt x="262" y="21"/>
                  </a:cubicBezTo>
                  <a:cubicBezTo>
                    <a:pt x="262" y="21"/>
                    <a:pt x="262" y="21"/>
                    <a:pt x="265" y="20"/>
                  </a:cubicBezTo>
                  <a:cubicBezTo>
                    <a:pt x="267" y="20"/>
                    <a:pt x="269" y="19"/>
                    <a:pt x="270" y="19"/>
                  </a:cubicBezTo>
                  <a:cubicBezTo>
                    <a:pt x="273" y="19"/>
                    <a:pt x="273" y="19"/>
                    <a:pt x="273" y="19"/>
                  </a:cubicBezTo>
                  <a:cubicBezTo>
                    <a:pt x="273" y="16"/>
                    <a:pt x="274" y="12"/>
                    <a:pt x="273" y="11"/>
                  </a:cubicBezTo>
                  <a:cubicBezTo>
                    <a:pt x="273" y="10"/>
                    <a:pt x="272" y="10"/>
                    <a:pt x="272" y="10"/>
                  </a:cubicBezTo>
                  <a:cubicBezTo>
                    <a:pt x="272" y="10"/>
                    <a:pt x="271" y="11"/>
                    <a:pt x="271" y="12"/>
                  </a:cubicBezTo>
                  <a:cubicBezTo>
                    <a:pt x="271" y="14"/>
                    <a:pt x="270" y="14"/>
                    <a:pt x="268" y="12"/>
                  </a:cubicBezTo>
                  <a:cubicBezTo>
                    <a:pt x="266" y="11"/>
                    <a:pt x="265" y="9"/>
                    <a:pt x="265" y="9"/>
                  </a:cubicBezTo>
                  <a:cubicBezTo>
                    <a:pt x="266" y="9"/>
                    <a:pt x="266" y="7"/>
                    <a:pt x="266" y="7"/>
                  </a:cubicBezTo>
                  <a:cubicBezTo>
                    <a:pt x="266" y="7"/>
                    <a:pt x="266" y="7"/>
                    <a:pt x="266" y="7"/>
                  </a:cubicBezTo>
                  <a:cubicBezTo>
                    <a:pt x="266" y="6"/>
                    <a:pt x="266" y="6"/>
                    <a:pt x="266" y="6"/>
                  </a:cubicBezTo>
                  <a:cubicBezTo>
                    <a:pt x="266" y="6"/>
                    <a:pt x="266" y="5"/>
                    <a:pt x="266" y="5"/>
                  </a:cubicBezTo>
                  <a:cubicBezTo>
                    <a:pt x="266" y="5"/>
                    <a:pt x="266" y="5"/>
                    <a:pt x="266" y="5"/>
                  </a:cubicBezTo>
                  <a:cubicBezTo>
                    <a:pt x="267" y="5"/>
                    <a:pt x="267" y="5"/>
                    <a:pt x="267" y="4"/>
                  </a:cubicBezTo>
                  <a:cubicBezTo>
                    <a:pt x="267" y="3"/>
                    <a:pt x="266" y="2"/>
                    <a:pt x="266" y="3"/>
                  </a:cubicBezTo>
                  <a:cubicBezTo>
                    <a:pt x="266" y="3"/>
                    <a:pt x="266" y="3"/>
                    <a:pt x="266" y="2"/>
                  </a:cubicBezTo>
                  <a:cubicBezTo>
                    <a:pt x="266" y="2"/>
                    <a:pt x="266" y="2"/>
                    <a:pt x="265" y="2"/>
                  </a:cubicBezTo>
                  <a:cubicBezTo>
                    <a:pt x="265" y="2"/>
                    <a:pt x="265" y="2"/>
                    <a:pt x="265" y="2"/>
                  </a:cubicBezTo>
                  <a:cubicBezTo>
                    <a:pt x="265" y="2"/>
                    <a:pt x="265" y="2"/>
                    <a:pt x="265" y="2"/>
                  </a:cubicBezTo>
                  <a:cubicBezTo>
                    <a:pt x="265" y="2"/>
                    <a:pt x="265" y="2"/>
                    <a:pt x="265" y="2"/>
                  </a:cubicBezTo>
                  <a:cubicBezTo>
                    <a:pt x="265" y="2"/>
                    <a:pt x="265" y="2"/>
                    <a:pt x="264" y="2"/>
                  </a:cubicBezTo>
                  <a:cubicBezTo>
                    <a:pt x="264" y="2"/>
                    <a:pt x="264" y="2"/>
                    <a:pt x="264" y="2"/>
                  </a:cubicBezTo>
                  <a:cubicBezTo>
                    <a:pt x="264" y="1"/>
                    <a:pt x="264" y="1"/>
                    <a:pt x="264" y="1"/>
                  </a:cubicBezTo>
                  <a:cubicBezTo>
                    <a:pt x="263" y="1"/>
                    <a:pt x="263" y="1"/>
                    <a:pt x="263" y="1"/>
                  </a:cubicBezTo>
                  <a:cubicBezTo>
                    <a:pt x="263" y="1"/>
                    <a:pt x="262" y="1"/>
                    <a:pt x="260" y="1"/>
                  </a:cubicBezTo>
                  <a:cubicBezTo>
                    <a:pt x="259" y="1"/>
                    <a:pt x="256" y="0"/>
                    <a:pt x="254" y="0"/>
                  </a:cubicBezTo>
                  <a:cubicBezTo>
                    <a:pt x="254" y="0"/>
                    <a:pt x="254" y="0"/>
                    <a:pt x="250" y="0"/>
                  </a:cubicBezTo>
                  <a:cubicBezTo>
                    <a:pt x="244" y="0"/>
                    <a:pt x="238" y="2"/>
                    <a:pt x="237" y="3"/>
                  </a:cubicBezTo>
                  <a:cubicBezTo>
                    <a:pt x="236" y="3"/>
                    <a:pt x="233" y="5"/>
                    <a:pt x="230" y="5"/>
                  </a:cubicBezTo>
                  <a:cubicBezTo>
                    <a:pt x="230" y="5"/>
                    <a:pt x="230" y="5"/>
                    <a:pt x="230" y="5"/>
                  </a:cubicBezTo>
                  <a:cubicBezTo>
                    <a:pt x="226" y="5"/>
                    <a:pt x="226" y="5"/>
                    <a:pt x="226" y="5"/>
                  </a:cubicBezTo>
                  <a:cubicBezTo>
                    <a:pt x="226" y="5"/>
                    <a:pt x="225" y="3"/>
                    <a:pt x="225" y="3"/>
                  </a:cubicBezTo>
                  <a:cubicBezTo>
                    <a:pt x="225" y="3"/>
                    <a:pt x="224" y="3"/>
                    <a:pt x="223" y="3"/>
                  </a:cubicBezTo>
                  <a:cubicBezTo>
                    <a:pt x="223" y="3"/>
                    <a:pt x="222" y="4"/>
                    <a:pt x="222" y="4"/>
                  </a:cubicBezTo>
                  <a:cubicBezTo>
                    <a:pt x="222" y="4"/>
                    <a:pt x="221" y="5"/>
                    <a:pt x="221" y="5"/>
                  </a:cubicBezTo>
                  <a:cubicBezTo>
                    <a:pt x="216" y="5"/>
                    <a:pt x="216" y="5"/>
                    <a:pt x="216" y="5"/>
                  </a:cubicBezTo>
                  <a:cubicBezTo>
                    <a:pt x="214" y="5"/>
                    <a:pt x="211" y="3"/>
                    <a:pt x="210" y="4"/>
                  </a:cubicBezTo>
                  <a:cubicBezTo>
                    <a:pt x="210" y="4"/>
                    <a:pt x="209" y="3"/>
                    <a:pt x="209" y="3"/>
                  </a:cubicBezTo>
                  <a:cubicBezTo>
                    <a:pt x="205" y="5"/>
                    <a:pt x="205" y="5"/>
                    <a:pt x="205" y="5"/>
                  </a:cubicBezTo>
                  <a:cubicBezTo>
                    <a:pt x="194" y="5"/>
                    <a:pt x="175" y="5"/>
                    <a:pt x="164" y="5"/>
                  </a:cubicBezTo>
                  <a:cubicBezTo>
                    <a:pt x="152" y="5"/>
                    <a:pt x="140" y="6"/>
                    <a:pt x="137" y="7"/>
                  </a:cubicBezTo>
                  <a:cubicBezTo>
                    <a:pt x="134" y="9"/>
                    <a:pt x="122" y="10"/>
                    <a:pt x="110" y="10"/>
                  </a:cubicBezTo>
                  <a:cubicBezTo>
                    <a:pt x="98" y="10"/>
                    <a:pt x="88" y="11"/>
                    <a:pt x="88" y="12"/>
                  </a:cubicBezTo>
                  <a:cubicBezTo>
                    <a:pt x="88" y="17"/>
                    <a:pt x="88" y="17"/>
                    <a:pt x="88" y="17"/>
                  </a:cubicBezTo>
                  <a:cubicBezTo>
                    <a:pt x="88" y="18"/>
                    <a:pt x="85" y="19"/>
                    <a:pt x="82" y="19"/>
                  </a:cubicBezTo>
                  <a:cubicBezTo>
                    <a:pt x="78" y="19"/>
                    <a:pt x="75" y="20"/>
                    <a:pt x="75" y="22"/>
                  </a:cubicBezTo>
                  <a:cubicBezTo>
                    <a:pt x="74" y="23"/>
                    <a:pt x="67" y="24"/>
                    <a:pt x="59" y="24"/>
                  </a:cubicBezTo>
                  <a:cubicBezTo>
                    <a:pt x="50" y="24"/>
                    <a:pt x="45" y="26"/>
                    <a:pt x="48" y="29"/>
                  </a:cubicBezTo>
                  <a:cubicBezTo>
                    <a:pt x="50" y="31"/>
                    <a:pt x="52" y="33"/>
                    <a:pt x="52" y="33"/>
                  </a:cubicBezTo>
                  <a:cubicBezTo>
                    <a:pt x="51" y="33"/>
                    <a:pt x="51" y="34"/>
                    <a:pt x="52" y="36"/>
                  </a:cubicBezTo>
                  <a:cubicBezTo>
                    <a:pt x="52" y="37"/>
                    <a:pt x="52" y="38"/>
                    <a:pt x="52" y="38"/>
                  </a:cubicBezTo>
                  <a:cubicBezTo>
                    <a:pt x="34" y="38"/>
                    <a:pt x="34" y="38"/>
                    <a:pt x="34" y="38"/>
                  </a:cubicBezTo>
                  <a:cubicBezTo>
                    <a:pt x="34" y="38"/>
                    <a:pt x="34" y="37"/>
                    <a:pt x="34" y="36"/>
                  </a:cubicBezTo>
                  <a:cubicBezTo>
                    <a:pt x="35" y="34"/>
                    <a:pt x="35" y="33"/>
                    <a:pt x="35" y="33"/>
                  </a:cubicBezTo>
                  <a:cubicBezTo>
                    <a:pt x="35" y="33"/>
                    <a:pt x="35" y="32"/>
                    <a:pt x="35" y="29"/>
                  </a:cubicBezTo>
                  <a:cubicBezTo>
                    <a:pt x="35" y="27"/>
                    <a:pt x="35" y="25"/>
                    <a:pt x="35" y="25"/>
                  </a:cubicBezTo>
                  <a:cubicBezTo>
                    <a:pt x="35" y="25"/>
                    <a:pt x="35" y="25"/>
                    <a:pt x="35" y="25"/>
                  </a:cubicBezTo>
                  <a:cubicBezTo>
                    <a:pt x="35" y="25"/>
                    <a:pt x="30" y="23"/>
                    <a:pt x="23" y="21"/>
                  </a:cubicBezTo>
                  <a:cubicBezTo>
                    <a:pt x="23" y="21"/>
                    <a:pt x="23" y="21"/>
                    <a:pt x="19" y="20"/>
                  </a:cubicBezTo>
                  <a:cubicBezTo>
                    <a:pt x="19" y="20"/>
                    <a:pt x="19" y="20"/>
                    <a:pt x="19" y="20"/>
                  </a:cubicBezTo>
                  <a:cubicBezTo>
                    <a:pt x="18" y="20"/>
                    <a:pt x="18" y="20"/>
                    <a:pt x="18" y="20"/>
                  </a:cubicBezTo>
                  <a:cubicBezTo>
                    <a:pt x="15" y="21"/>
                    <a:pt x="16" y="23"/>
                    <a:pt x="15" y="24"/>
                  </a:cubicBezTo>
                  <a:cubicBezTo>
                    <a:pt x="14" y="25"/>
                    <a:pt x="14" y="25"/>
                    <a:pt x="14" y="25"/>
                  </a:cubicBezTo>
                  <a:cubicBezTo>
                    <a:pt x="11" y="29"/>
                    <a:pt x="7" y="33"/>
                    <a:pt x="5" y="35"/>
                  </a:cubicBezTo>
                  <a:cubicBezTo>
                    <a:pt x="3" y="37"/>
                    <a:pt x="1" y="40"/>
                    <a:pt x="1" y="42"/>
                  </a:cubicBezTo>
                  <a:cubicBezTo>
                    <a:pt x="0" y="45"/>
                    <a:pt x="1" y="47"/>
                    <a:pt x="4" y="48"/>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92" name="Freeform 79"/>
            <p:cNvSpPr>
              <a:spLocks noChangeArrowheads="1"/>
            </p:cNvSpPr>
            <p:nvPr/>
          </p:nvSpPr>
          <p:spPr bwMode="auto">
            <a:xfrm>
              <a:off x="2047875" y="1851025"/>
              <a:ext cx="95250" cy="50800"/>
            </a:xfrm>
            <a:custGeom>
              <a:avLst/>
              <a:gdLst>
                <a:gd name="T0" fmla="*/ 15 w 36"/>
                <a:gd name="T1" fmla="*/ 19 h 19"/>
                <a:gd name="T2" fmla="*/ 20 w 36"/>
                <a:gd name="T3" fmla="*/ 18 h 19"/>
                <a:gd name="T4" fmla="*/ 21 w 36"/>
                <a:gd name="T5" fmla="*/ 18 h 19"/>
                <a:gd name="T6" fmla="*/ 21 w 36"/>
                <a:gd name="T7" fmla="*/ 18 h 19"/>
                <a:gd name="T8" fmla="*/ 25 w 36"/>
                <a:gd name="T9" fmla="*/ 17 h 19"/>
                <a:gd name="T10" fmla="*/ 30 w 36"/>
                <a:gd name="T11" fmla="*/ 14 h 19"/>
                <a:gd name="T12" fmla="*/ 35 w 36"/>
                <a:gd name="T13" fmla="*/ 11 h 19"/>
                <a:gd name="T14" fmla="*/ 35 w 36"/>
                <a:gd name="T15" fmla="*/ 5 h 19"/>
                <a:gd name="T16" fmla="*/ 28 w 36"/>
                <a:gd name="T17" fmla="*/ 0 h 19"/>
                <a:gd name="T18" fmla="*/ 23 w 36"/>
                <a:gd name="T19" fmla="*/ 0 h 19"/>
                <a:gd name="T20" fmla="*/ 20 w 36"/>
                <a:gd name="T21" fmla="*/ 0 h 19"/>
                <a:gd name="T22" fmla="*/ 17 w 36"/>
                <a:gd name="T23" fmla="*/ 1 h 19"/>
                <a:gd name="T24" fmla="*/ 16 w 36"/>
                <a:gd name="T25" fmla="*/ 2 h 19"/>
                <a:gd name="T26" fmla="*/ 14 w 36"/>
                <a:gd name="T27" fmla="*/ 4 h 19"/>
                <a:gd name="T28" fmla="*/ 8 w 36"/>
                <a:gd name="T29" fmla="*/ 6 h 19"/>
                <a:gd name="T30" fmla="*/ 7 w 36"/>
                <a:gd name="T31" fmla="*/ 6 h 19"/>
                <a:gd name="T32" fmla="*/ 7 w 36"/>
                <a:gd name="T33" fmla="*/ 6 h 19"/>
                <a:gd name="T34" fmla="*/ 7 w 36"/>
                <a:gd name="T35" fmla="*/ 6 h 19"/>
                <a:gd name="T36" fmla="*/ 6 w 36"/>
                <a:gd name="T37" fmla="*/ 7 h 19"/>
                <a:gd name="T38" fmla="*/ 3 w 36"/>
                <a:gd name="T39" fmla="*/ 8 h 19"/>
                <a:gd name="T40" fmla="*/ 3 w 36"/>
                <a:gd name="T41" fmla="*/ 8 h 19"/>
                <a:gd name="T42" fmla="*/ 2 w 36"/>
                <a:gd name="T43" fmla="*/ 9 h 19"/>
                <a:gd name="T44" fmla="*/ 1 w 36"/>
                <a:gd name="T45" fmla="*/ 12 h 19"/>
                <a:gd name="T46" fmla="*/ 5 w 36"/>
                <a:gd name="T47" fmla="*/ 14 h 19"/>
                <a:gd name="T48" fmla="*/ 11 w 36"/>
                <a:gd name="T49" fmla="*/ 16 h 19"/>
                <a:gd name="T50" fmla="*/ 13 w 36"/>
                <a:gd name="T51" fmla="*/ 18 h 19"/>
                <a:gd name="T52" fmla="*/ 16 w 36"/>
                <a:gd name="T53" fmla="*/ 19 h 19"/>
                <a:gd name="T54" fmla="*/ 16 w 36"/>
                <a:gd name="T55" fmla="*/ 19 h 19"/>
                <a:gd name="T56" fmla="*/ 15 w 36"/>
                <a:gd name="T57" fmla="*/ 19 h 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6"/>
                <a:gd name="T88" fmla="*/ 0 h 19"/>
                <a:gd name="T89" fmla="*/ 36 w 36"/>
                <a:gd name="T90" fmla="*/ 19 h 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6" h="19">
                  <a:moveTo>
                    <a:pt x="15" y="19"/>
                  </a:moveTo>
                  <a:cubicBezTo>
                    <a:pt x="15" y="19"/>
                    <a:pt x="18" y="19"/>
                    <a:pt x="20" y="18"/>
                  </a:cubicBezTo>
                  <a:cubicBezTo>
                    <a:pt x="20" y="18"/>
                    <a:pt x="20" y="18"/>
                    <a:pt x="21" y="18"/>
                  </a:cubicBezTo>
                  <a:cubicBezTo>
                    <a:pt x="21" y="18"/>
                    <a:pt x="21" y="18"/>
                    <a:pt x="21" y="18"/>
                  </a:cubicBezTo>
                  <a:cubicBezTo>
                    <a:pt x="22" y="18"/>
                    <a:pt x="23" y="17"/>
                    <a:pt x="25" y="17"/>
                  </a:cubicBezTo>
                  <a:cubicBezTo>
                    <a:pt x="26" y="16"/>
                    <a:pt x="29" y="15"/>
                    <a:pt x="30" y="14"/>
                  </a:cubicBezTo>
                  <a:cubicBezTo>
                    <a:pt x="32" y="13"/>
                    <a:pt x="34" y="12"/>
                    <a:pt x="35" y="11"/>
                  </a:cubicBezTo>
                  <a:cubicBezTo>
                    <a:pt x="36" y="10"/>
                    <a:pt x="36" y="8"/>
                    <a:pt x="35" y="5"/>
                  </a:cubicBezTo>
                  <a:cubicBezTo>
                    <a:pt x="35" y="3"/>
                    <a:pt x="32" y="1"/>
                    <a:pt x="28" y="0"/>
                  </a:cubicBezTo>
                  <a:cubicBezTo>
                    <a:pt x="25" y="0"/>
                    <a:pt x="23" y="0"/>
                    <a:pt x="23" y="0"/>
                  </a:cubicBezTo>
                  <a:cubicBezTo>
                    <a:pt x="23" y="0"/>
                    <a:pt x="21" y="0"/>
                    <a:pt x="20" y="0"/>
                  </a:cubicBezTo>
                  <a:cubicBezTo>
                    <a:pt x="18" y="0"/>
                    <a:pt x="17" y="0"/>
                    <a:pt x="17" y="1"/>
                  </a:cubicBezTo>
                  <a:cubicBezTo>
                    <a:pt x="17" y="2"/>
                    <a:pt x="17" y="2"/>
                    <a:pt x="16" y="2"/>
                  </a:cubicBezTo>
                  <a:cubicBezTo>
                    <a:pt x="16" y="2"/>
                    <a:pt x="15" y="3"/>
                    <a:pt x="14" y="4"/>
                  </a:cubicBezTo>
                  <a:cubicBezTo>
                    <a:pt x="12" y="4"/>
                    <a:pt x="8" y="6"/>
                    <a:pt x="8" y="6"/>
                  </a:cubicBezTo>
                  <a:cubicBezTo>
                    <a:pt x="8" y="6"/>
                    <a:pt x="8" y="6"/>
                    <a:pt x="7" y="6"/>
                  </a:cubicBezTo>
                  <a:cubicBezTo>
                    <a:pt x="7" y="6"/>
                    <a:pt x="7" y="6"/>
                    <a:pt x="7" y="6"/>
                  </a:cubicBezTo>
                  <a:cubicBezTo>
                    <a:pt x="7" y="6"/>
                    <a:pt x="7" y="6"/>
                    <a:pt x="7" y="6"/>
                  </a:cubicBezTo>
                  <a:cubicBezTo>
                    <a:pt x="7" y="6"/>
                    <a:pt x="6" y="6"/>
                    <a:pt x="6" y="7"/>
                  </a:cubicBezTo>
                  <a:cubicBezTo>
                    <a:pt x="5" y="7"/>
                    <a:pt x="3" y="8"/>
                    <a:pt x="3" y="8"/>
                  </a:cubicBezTo>
                  <a:cubicBezTo>
                    <a:pt x="3" y="8"/>
                    <a:pt x="3" y="8"/>
                    <a:pt x="3" y="8"/>
                  </a:cubicBezTo>
                  <a:cubicBezTo>
                    <a:pt x="3" y="8"/>
                    <a:pt x="2" y="9"/>
                    <a:pt x="2" y="9"/>
                  </a:cubicBezTo>
                  <a:cubicBezTo>
                    <a:pt x="2" y="10"/>
                    <a:pt x="1" y="11"/>
                    <a:pt x="1" y="12"/>
                  </a:cubicBezTo>
                  <a:cubicBezTo>
                    <a:pt x="0" y="13"/>
                    <a:pt x="2" y="14"/>
                    <a:pt x="5" y="14"/>
                  </a:cubicBezTo>
                  <a:cubicBezTo>
                    <a:pt x="8" y="14"/>
                    <a:pt x="11" y="15"/>
                    <a:pt x="11" y="16"/>
                  </a:cubicBezTo>
                  <a:cubicBezTo>
                    <a:pt x="11" y="16"/>
                    <a:pt x="12" y="18"/>
                    <a:pt x="13" y="18"/>
                  </a:cubicBezTo>
                  <a:cubicBezTo>
                    <a:pt x="13" y="18"/>
                    <a:pt x="13" y="19"/>
                    <a:pt x="16" y="19"/>
                  </a:cubicBezTo>
                  <a:cubicBezTo>
                    <a:pt x="16" y="19"/>
                    <a:pt x="16" y="19"/>
                    <a:pt x="16" y="19"/>
                  </a:cubicBezTo>
                  <a:cubicBezTo>
                    <a:pt x="16" y="19"/>
                    <a:pt x="15" y="19"/>
                    <a:pt x="15" y="19"/>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93" name="Freeform 80"/>
            <p:cNvSpPr>
              <a:spLocks noChangeArrowheads="1"/>
            </p:cNvSpPr>
            <p:nvPr/>
          </p:nvSpPr>
          <p:spPr bwMode="auto">
            <a:xfrm>
              <a:off x="1871663" y="1760538"/>
              <a:ext cx="134938" cy="79375"/>
            </a:xfrm>
            <a:custGeom>
              <a:avLst/>
              <a:gdLst>
                <a:gd name="T0" fmla="*/ 1 w 51"/>
                <a:gd name="T1" fmla="*/ 0 h 30"/>
                <a:gd name="T2" fmla="*/ 0 w 51"/>
                <a:gd name="T3" fmla="*/ 5 h 30"/>
                <a:gd name="T4" fmla="*/ 11 w 51"/>
                <a:gd name="T5" fmla="*/ 12 h 30"/>
                <a:gd name="T6" fmla="*/ 26 w 51"/>
                <a:gd name="T7" fmla="*/ 24 h 30"/>
                <a:gd name="T8" fmla="*/ 27 w 51"/>
                <a:gd name="T9" fmla="*/ 24 h 30"/>
                <a:gd name="T10" fmla="*/ 28 w 51"/>
                <a:gd name="T11" fmla="*/ 24 h 30"/>
                <a:gd name="T12" fmla="*/ 43 w 51"/>
                <a:gd name="T13" fmla="*/ 30 h 30"/>
                <a:gd name="T14" fmla="*/ 51 w 51"/>
                <a:gd name="T15" fmla="*/ 29 h 30"/>
                <a:gd name="T16" fmla="*/ 51 w 51"/>
                <a:gd name="T17" fmla="*/ 25 h 30"/>
                <a:gd name="T18" fmla="*/ 50 w 51"/>
                <a:gd name="T19" fmla="*/ 25 h 30"/>
                <a:gd name="T20" fmla="*/ 49 w 51"/>
                <a:gd name="T21" fmla="*/ 23 h 30"/>
                <a:gd name="T22" fmla="*/ 40 w 51"/>
                <a:gd name="T23" fmla="*/ 20 h 30"/>
                <a:gd name="T24" fmla="*/ 32 w 51"/>
                <a:gd name="T25" fmla="*/ 15 h 30"/>
                <a:gd name="T26" fmla="*/ 31 w 51"/>
                <a:gd name="T27" fmla="*/ 13 h 30"/>
                <a:gd name="T28" fmla="*/ 24 w 51"/>
                <a:gd name="T29" fmla="*/ 6 h 30"/>
                <a:gd name="T30" fmla="*/ 24 w 51"/>
                <a:gd name="T31" fmla="*/ 6 h 30"/>
                <a:gd name="T32" fmla="*/ 24 w 51"/>
                <a:gd name="T33" fmla="*/ 6 h 30"/>
                <a:gd name="T34" fmla="*/ 24 w 51"/>
                <a:gd name="T35" fmla="*/ 6 h 30"/>
                <a:gd name="T36" fmla="*/ 23 w 51"/>
                <a:gd name="T37" fmla="*/ 5 h 30"/>
                <a:gd name="T38" fmla="*/ 24 w 51"/>
                <a:gd name="T39" fmla="*/ 4 h 30"/>
                <a:gd name="T40" fmla="*/ 24 w 51"/>
                <a:gd name="T41" fmla="*/ 4 h 30"/>
                <a:gd name="T42" fmla="*/ 23 w 51"/>
                <a:gd name="T43" fmla="*/ 3 h 30"/>
                <a:gd name="T44" fmla="*/ 19 w 51"/>
                <a:gd name="T45" fmla="*/ 2 h 30"/>
                <a:gd name="T46" fmla="*/ 8 w 51"/>
                <a:gd name="T47" fmla="*/ 1 h 30"/>
                <a:gd name="T48" fmla="*/ 1 w 51"/>
                <a:gd name="T49" fmla="*/ 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
                <a:gd name="T76" fmla="*/ 0 h 30"/>
                <a:gd name="T77" fmla="*/ 51 w 51"/>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 h="30">
                  <a:moveTo>
                    <a:pt x="1" y="0"/>
                  </a:moveTo>
                  <a:cubicBezTo>
                    <a:pt x="0" y="0"/>
                    <a:pt x="0" y="2"/>
                    <a:pt x="0" y="5"/>
                  </a:cubicBezTo>
                  <a:cubicBezTo>
                    <a:pt x="0" y="7"/>
                    <a:pt x="5" y="10"/>
                    <a:pt x="11" y="12"/>
                  </a:cubicBezTo>
                  <a:cubicBezTo>
                    <a:pt x="17" y="13"/>
                    <a:pt x="24" y="20"/>
                    <a:pt x="26" y="24"/>
                  </a:cubicBezTo>
                  <a:cubicBezTo>
                    <a:pt x="26" y="24"/>
                    <a:pt x="26" y="24"/>
                    <a:pt x="27" y="24"/>
                  </a:cubicBezTo>
                  <a:cubicBezTo>
                    <a:pt x="28" y="24"/>
                    <a:pt x="28" y="24"/>
                    <a:pt x="28" y="24"/>
                  </a:cubicBezTo>
                  <a:cubicBezTo>
                    <a:pt x="32" y="24"/>
                    <a:pt x="39" y="30"/>
                    <a:pt x="43" y="30"/>
                  </a:cubicBezTo>
                  <a:cubicBezTo>
                    <a:pt x="47" y="30"/>
                    <a:pt x="51" y="29"/>
                    <a:pt x="51" y="29"/>
                  </a:cubicBezTo>
                  <a:cubicBezTo>
                    <a:pt x="51" y="29"/>
                    <a:pt x="51" y="26"/>
                    <a:pt x="51" y="25"/>
                  </a:cubicBezTo>
                  <a:cubicBezTo>
                    <a:pt x="51" y="25"/>
                    <a:pt x="51" y="25"/>
                    <a:pt x="50" y="25"/>
                  </a:cubicBezTo>
                  <a:cubicBezTo>
                    <a:pt x="49" y="23"/>
                    <a:pt x="49" y="23"/>
                    <a:pt x="49" y="23"/>
                  </a:cubicBezTo>
                  <a:cubicBezTo>
                    <a:pt x="46" y="21"/>
                    <a:pt x="42" y="20"/>
                    <a:pt x="40" y="20"/>
                  </a:cubicBezTo>
                  <a:cubicBezTo>
                    <a:pt x="38" y="20"/>
                    <a:pt x="34" y="17"/>
                    <a:pt x="32" y="15"/>
                  </a:cubicBezTo>
                  <a:cubicBezTo>
                    <a:pt x="32" y="15"/>
                    <a:pt x="33" y="15"/>
                    <a:pt x="31" y="13"/>
                  </a:cubicBezTo>
                  <a:cubicBezTo>
                    <a:pt x="30" y="12"/>
                    <a:pt x="24" y="7"/>
                    <a:pt x="24" y="6"/>
                  </a:cubicBezTo>
                  <a:cubicBezTo>
                    <a:pt x="24" y="6"/>
                    <a:pt x="24" y="6"/>
                    <a:pt x="24" y="6"/>
                  </a:cubicBezTo>
                  <a:cubicBezTo>
                    <a:pt x="24" y="6"/>
                    <a:pt x="24" y="6"/>
                    <a:pt x="24" y="6"/>
                  </a:cubicBezTo>
                  <a:cubicBezTo>
                    <a:pt x="24" y="6"/>
                    <a:pt x="24" y="6"/>
                    <a:pt x="24" y="6"/>
                  </a:cubicBezTo>
                  <a:cubicBezTo>
                    <a:pt x="24" y="5"/>
                    <a:pt x="23" y="5"/>
                    <a:pt x="23" y="5"/>
                  </a:cubicBezTo>
                  <a:cubicBezTo>
                    <a:pt x="23" y="5"/>
                    <a:pt x="23" y="5"/>
                    <a:pt x="24" y="4"/>
                  </a:cubicBezTo>
                  <a:cubicBezTo>
                    <a:pt x="24" y="4"/>
                    <a:pt x="24" y="4"/>
                    <a:pt x="24" y="4"/>
                  </a:cubicBezTo>
                  <a:cubicBezTo>
                    <a:pt x="24" y="4"/>
                    <a:pt x="24" y="3"/>
                    <a:pt x="23" y="3"/>
                  </a:cubicBezTo>
                  <a:cubicBezTo>
                    <a:pt x="19" y="2"/>
                    <a:pt x="19" y="2"/>
                    <a:pt x="19" y="2"/>
                  </a:cubicBezTo>
                  <a:cubicBezTo>
                    <a:pt x="15" y="2"/>
                    <a:pt x="10" y="1"/>
                    <a:pt x="8" y="1"/>
                  </a:cubicBezTo>
                  <a:cubicBezTo>
                    <a:pt x="7" y="0"/>
                    <a:pt x="2"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94" name="Freeform 81"/>
            <p:cNvSpPr>
              <a:spLocks noChangeArrowheads="1"/>
            </p:cNvSpPr>
            <p:nvPr/>
          </p:nvSpPr>
          <p:spPr bwMode="auto">
            <a:xfrm>
              <a:off x="6350" y="419100"/>
              <a:ext cx="2400300" cy="1647825"/>
            </a:xfrm>
            <a:custGeom>
              <a:avLst/>
              <a:gdLst>
                <a:gd name="T0" fmla="*/ 659 w 901"/>
                <a:gd name="T1" fmla="*/ 535 h 618"/>
                <a:gd name="T2" fmla="*/ 659 w 901"/>
                <a:gd name="T3" fmla="*/ 517 h 618"/>
                <a:gd name="T4" fmla="*/ 626 w 901"/>
                <a:gd name="T5" fmla="*/ 533 h 618"/>
                <a:gd name="T6" fmla="*/ 612 w 901"/>
                <a:gd name="T7" fmla="*/ 549 h 618"/>
                <a:gd name="T8" fmla="*/ 593 w 901"/>
                <a:gd name="T9" fmla="*/ 450 h 618"/>
                <a:gd name="T10" fmla="*/ 685 w 901"/>
                <a:gd name="T11" fmla="*/ 456 h 618"/>
                <a:gd name="T12" fmla="*/ 708 w 901"/>
                <a:gd name="T13" fmla="*/ 489 h 618"/>
                <a:gd name="T14" fmla="*/ 744 w 901"/>
                <a:gd name="T15" fmla="*/ 385 h 618"/>
                <a:gd name="T16" fmla="*/ 794 w 901"/>
                <a:gd name="T17" fmla="*/ 335 h 618"/>
                <a:gd name="T18" fmla="*/ 817 w 901"/>
                <a:gd name="T19" fmla="*/ 330 h 618"/>
                <a:gd name="T20" fmla="*/ 870 w 901"/>
                <a:gd name="T21" fmla="*/ 318 h 618"/>
                <a:gd name="T22" fmla="*/ 810 w 901"/>
                <a:gd name="T23" fmla="*/ 285 h 618"/>
                <a:gd name="T24" fmla="*/ 830 w 901"/>
                <a:gd name="T25" fmla="*/ 171 h 618"/>
                <a:gd name="T26" fmla="*/ 774 w 901"/>
                <a:gd name="T27" fmla="*/ 160 h 618"/>
                <a:gd name="T28" fmla="*/ 761 w 901"/>
                <a:gd name="T29" fmla="*/ 153 h 618"/>
                <a:gd name="T30" fmla="*/ 726 w 901"/>
                <a:gd name="T31" fmla="*/ 189 h 618"/>
                <a:gd name="T32" fmla="*/ 717 w 901"/>
                <a:gd name="T33" fmla="*/ 226 h 618"/>
                <a:gd name="T34" fmla="*/ 588 w 901"/>
                <a:gd name="T35" fmla="*/ 181 h 618"/>
                <a:gd name="T36" fmla="*/ 592 w 901"/>
                <a:gd name="T37" fmla="*/ 156 h 618"/>
                <a:gd name="T38" fmla="*/ 651 w 901"/>
                <a:gd name="T39" fmla="*/ 110 h 618"/>
                <a:gd name="T40" fmla="*/ 654 w 901"/>
                <a:gd name="T41" fmla="*/ 125 h 618"/>
                <a:gd name="T42" fmla="*/ 669 w 901"/>
                <a:gd name="T43" fmla="*/ 111 h 618"/>
                <a:gd name="T44" fmla="*/ 697 w 901"/>
                <a:gd name="T45" fmla="*/ 68 h 618"/>
                <a:gd name="T46" fmla="*/ 767 w 901"/>
                <a:gd name="T47" fmla="*/ 76 h 618"/>
                <a:gd name="T48" fmla="*/ 766 w 901"/>
                <a:gd name="T49" fmla="*/ 129 h 618"/>
                <a:gd name="T50" fmla="*/ 817 w 901"/>
                <a:gd name="T51" fmla="*/ 108 h 618"/>
                <a:gd name="T52" fmla="*/ 860 w 901"/>
                <a:gd name="T53" fmla="*/ 100 h 618"/>
                <a:gd name="T54" fmla="*/ 818 w 901"/>
                <a:gd name="T55" fmla="*/ 67 h 618"/>
                <a:gd name="T56" fmla="*/ 682 w 901"/>
                <a:gd name="T57" fmla="*/ 35 h 618"/>
                <a:gd name="T58" fmla="*/ 667 w 901"/>
                <a:gd name="T59" fmla="*/ 17 h 618"/>
                <a:gd name="T60" fmla="*/ 657 w 901"/>
                <a:gd name="T61" fmla="*/ 44 h 618"/>
                <a:gd name="T62" fmla="*/ 661 w 901"/>
                <a:gd name="T63" fmla="*/ 47 h 618"/>
                <a:gd name="T64" fmla="*/ 672 w 901"/>
                <a:gd name="T65" fmla="*/ 76 h 618"/>
                <a:gd name="T66" fmla="*/ 609 w 901"/>
                <a:gd name="T67" fmla="*/ 35 h 618"/>
                <a:gd name="T68" fmla="*/ 598 w 901"/>
                <a:gd name="T69" fmla="*/ 13 h 618"/>
                <a:gd name="T70" fmla="*/ 573 w 901"/>
                <a:gd name="T71" fmla="*/ 64 h 618"/>
                <a:gd name="T72" fmla="*/ 550 w 901"/>
                <a:gd name="T73" fmla="*/ 83 h 618"/>
                <a:gd name="T74" fmla="*/ 527 w 901"/>
                <a:gd name="T75" fmla="*/ 76 h 618"/>
                <a:gd name="T76" fmla="*/ 470 w 901"/>
                <a:gd name="T77" fmla="*/ 84 h 618"/>
                <a:gd name="T78" fmla="*/ 462 w 901"/>
                <a:gd name="T79" fmla="*/ 78 h 618"/>
                <a:gd name="T80" fmla="*/ 472 w 901"/>
                <a:gd name="T81" fmla="*/ 76 h 618"/>
                <a:gd name="T82" fmla="*/ 530 w 901"/>
                <a:gd name="T83" fmla="*/ 38 h 618"/>
                <a:gd name="T84" fmla="*/ 425 w 901"/>
                <a:gd name="T85" fmla="*/ 19 h 618"/>
                <a:gd name="T86" fmla="*/ 369 w 901"/>
                <a:gd name="T87" fmla="*/ 8 h 618"/>
                <a:gd name="T88" fmla="*/ 418 w 901"/>
                <a:gd name="T89" fmla="*/ 31 h 618"/>
                <a:gd name="T90" fmla="*/ 448 w 901"/>
                <a:gd name="T91" fmla="*/ 51 h 618"/>
                <a:gd name="T92" fmla="*/ 393 w 901"/>
                <a:gd name="T93" fmla="*/ 57 h 618"/>
                <a:gd name="T94" fmla="*/ 303 w 901"/>
                <a:gd name="T95" fmla="*/ 56 h 618"/>
                <a:gd name="T96" fmla="*/ 192 w 901"/>
                <a:gd name="T97" fmla="*/ 48 h 618"/>
                <a:gd name="T98" fmla="*/ 43 w 901"/>
                <a:gd name="T99" fmla="*/ 95 h 618"/>
                <a:gd name="T100" fmla="*/ 41 w 901"/>
                <a:gd name="T101" fmla="*/ 157 h 618"/>
                <a:gd name="T102" fmla="*/ 81 w 901"/>
                <a:gd name="T103" fmla="*/ 187 h 618"/>
                <a:gd name="T104" fmla="*/ 217 w 901"/>
                <a:gd name="T105" fmla="*/ 166 h 618"/>
                <a:gd name="T106" fmla="*/ 370 w 901"/>
                <a:gd name="T107" fmla="*/ 293 h 618"/>
                <a:gd name="T108" fmla="*/ 464 w 901"/>
                <a:gd name="T109" fmla="*/ 458 h 618"/>
                <a:gd name="T110" fmla="*/ 515 w 901"/>
                <a:gd name="T111" fmla="*/ 513 h 618"/>
                <a:gd name="T112" fmla="*/ 526 w 901"/>
                <a:gd name="T113" fmla="*/ 540 h 618"/>
                <a:gd name="T114" fmla="*/ 533 w 901"/>
                <a:gd name="T115" fmla="*/ 549 h 618"/>
                <a:gd name="T116" fmla="*/ 620 w 901"/>
                <a:gd name="T117" fmla="*/ 581 h 6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01"/>
                <a:gd name="T178" fmla="*/ 0 h 618"/>
                <a:gd name="T179" fmla="*/ 901 w 901"/>
                <a:gd name="T180" fmla="*/ 618 h 61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01" h="618">
                  <a:moveTo>
                    <a:pt x="668" y="611"/>
                  </a:moveTo>
                  <a:cubicBezTo>
                    <a:pt x="666" y="608"/>
                    <a:pt x="666" y="590"/>
                    <a:pt x="669" y="571"/>
                  </a:cubicBezTo>
                  <a:cubicBezTo>
                    <a:pt x="669" y="571"/>
                    <a:pt x="669" y="571"/>
                    <a:pt x="669" y="566"/>
                  </a:cubicBezTo>
                  <a:cubicBezTo>
                    <a:pt x="669" y="565"/>
                    <a:pt x="669" y="565"/>
                    <a:pt x="669" y="565"/>
                  </a:cubicBezTo>
                  <a:cubicBezTo>
                    <a:pt x="668" y="561"/>
                    <a:pt x="668" y="561"/>
                    <a:pt x="668" y="561"/>
                  </a:cubicBezTo>
                  <a:cubicBezTo>
                    <a:pt x="666" y="561"/>
                    <a:pt x="663" y="560"/>
                    <a:pt x="662" y="559"/>
                  </a:cubicBezTo>
                  <a:cubicBezTo>
                    <a:pt x="661" y="558"/>
                    <a:pt x="660" y="555"/>
                    <a:pt x="660" y="552"/>
                  </a:cubicBezTo>
                  <a:cubicBezTo>
                    <a:pt x="660" y="552"/>
                    <a:pt x="660" y="552"/>
                    <a:pt x="660" y="546"/>
                  </a:cubicBezTo>
                  <a:cubicBezTo>
                    <a:pt x="660" y="551"/>
                    <a:pt x="659" y="555"/>
                    <a:pt x="659" y="557"/>
                  </a:cubicBezTo>
                  <a:cubicBezTo>
                    <a:pt x="659" y="554"/>
                    <a:pt x="660" y="546"/>
                    <a:pt x="660" y="539"/>
                  </a:cubicBezTo>
                  <a:cubicBezTo>
                    <a:pt x="660" y="539"/>
                    <a:pt x="659" y="539"/>
                    <a:pt x="659" y="539"/>
                  </a:cubicBezTo>
                  <a:cubicBezTo>
                    <a:pt x="659" y="538"/>
                    <a:pt x="659" y="537"/>
                    <a:pt x="659" y="537"/>
                  </a:cubicBezTo>
                  <a:cubicBezTo>
                    <a:pt x="659" y="537"/>
                    <a:pt x="659" y="537"/>
                    <a:pt x="659" y="537"/>
                  </a:cubicBezTo>
                  <a:cubicBezTo>
                    <a:pt x="659" y="535"/>
                    <a:pt x="659" y="535"/>
                    <a:pt x="659" y="535"/>
                  </a:cubicBezTo>
                  <a:cubicBezTo>
                    <a:pt x="659" y="535"/>
                    <a:pt x="659" y="535"/>
                    <a:pt x="659" y="535"/>
                  </a:cubicBezTo>
                  <a:cubicBezTo>
                    <a:pt x="659" y="530"/>
                    <a:pt x="659" y="530"/>
                    <a:pt x="659" y="530"/>
                  </a:cubicBezTo>
                  <a:cubicBezTo>
                    <a:pt x="659" y="529"/>
                    <a:pt x="660" y="529"/>
                    <a:pt x="660" y="528"/>
                  </a:cubicBezTo>
                  <a:cubicBezTo>
                    <a:pt x="660" y="528"/>
                    <a:pt x="660" y="527"/>
                    <a:pt x="660" y="527"/>
                  </a:cubicBezTo>
                  <a:cubicBezTo>
                    <a:pt x="660" y="527"/>
                    <a:pt x="661" y="527"/>
                    <a:pt x="661" y="526"/>
                  </a:cubicBezTo>
                  <a:cubicBezTo>
                    <a:pt x="661" y="526"/>
                    <a:pt x="661" y="526"/>
                    <a:pt x="661" y="526"/>
                  </a:cubicBezTo>
                  <a:cubicBezTo>
                    <a:pt x="661" y="525"/>
                    <a:pt x="661" y="525"/>
                    <a:pt x="661" y="525"/>
                  </a:cubicBezTo>
                  <a:cubicBezTo>
                    <a:pt x="661" y="525"/>
                    <a:pt x="661" y="524"/>
                    <a:pt x="661" y="524"/>
                  </a:cubicBezTo>
                  <a:cubicBezTo>
                    <a:pt x="661" y="524"/>
                    <a:pt x="661" y="524"/>
                    <a:pt x="661" y="523"/>
                  </a:cubicBezTo>
                  <a:cubicBezTo>
                    <a:pt x="661" y="523"/>
                    <a:pt x="661" y="523"/>
                    <a:pt x="661" y="523"/>
                  </a:cubicBezTo>
                  <a:cubicBezTo>
                    <a:pt x="661" y="523"/>
                    <a:pt x="660" y="522"/>
                    <a:pt x="660" y="520"/>
                  </a:cubicBezTo>
                  <a:cubicBezTo>
                    <a:pt x="660" y="520"/>
                    <a:pt x="660" y="520"/>
                    <a:pt x="660" y="518"/>
                  </a:cubicBezTo>
                  <a:cubicBezTo>
                    <a:pt x="660" y="518"/>
                    <a:pt x="659" y="518"/>
                    <a:pt x="659" y="518"/>
                  </a:cubicBezTo>
                  <a:cubicBezTo>
                    <a:pt x="659" y="517"/>
                    <a:pt x="659" y="517"/>
                    <a:pt x="659" y="517"/>
                  </a:cubicBezTo>
                  <a:cubicBezTo>
                    <a:pt x="659" y="516"/>
                    <a:pt x="659" y="516"/>
                    <a:pt x="659" y="516"/>
                  </a:cubicBezTo>
                  <a:cubicBezTo>
                    <a:pt x="659" y="516"/>
                    <a:pt x="659" y="516"/>
                    <a:pt x="659" y="516"/>
                  </a:cubicBezTo>
                  <a:cubicBezTo>
                    <a:pt x="659" y="516"/>
                    <a:pt x="659" y="516"/>
                    <a:pt x="659" y="516"/>
                  </a:cubicBezTo>
                  <a:cubicBezTo>
                    <a:pt x="659" y="516"/>
                    <a:pt x="659" y="516"/>
                    <a:pt x="659" y="516"/>
                  </a:cubicBezTo>
                  <a:cubicBezTo>
                    <a:pt x="659" y="515"/>
                    <a:pt x="659" y="515"/>
                    <a:pt x="659" y="515"/>
                  </a:cubicBezTo>
                  <a:cubicBezTo>
                    <a:pt x="659" y="515"/>
                    <a:pt x="659" y="515"/>
                    <a:pt x="659" y="515"/>
                  </a:cubicBezTo>
                  <a:cubicBezTo>
                    <a:pt x="659" y="515"/>
                    <a:pt x="659" y="515"/>
                    <a:pt x="659" y="515"/>
                  </a:cubicBezTo>
                  <a:cubicBezTo>
                    <a:pt x="659" y="515"/>
                    <a:pt x="659" y="515"/>
                    <a:pt x="659" y="515"/>
                  </a:cubicBezTo>
                  <a:cubicBezTo>
                    <a:pt x="659" y="514"/>
                    <a:pt x="659" y="514"/>
                    <a:pt x="659" y="514"/>
                  </a:cubicBezTo>
                  <a:cubicBezTo>
                    <a:pt x="658" y="514"/>
                    <a:pt x="658" y="514"/>
                    <a:pt x="657" y="515"/>
                  </a:cubicBezTo>
                  <a:cubicBezTo>
                    <a:pt x="657" y="515"/>
                    <a:pt x="657" y="515"/>
                    <a:pt x="655" y="516"/>
                  </a:cubicBezTo>
                  <a:cubicBezTo>
                    <a:pt x="652" y="518"/>
                    <a:pt x="649" y="520"/>
                    <a:pt x="648" y="520"/>
                  </a:cubicBezTo>
                  <a:cubicBezTo>
                    <a:pt x="647" y="522"/>
                    <a:pt x="635" y="526"/>
                    <a:pt x="633" y="528"/>
                  </a:cubicBezTo>
                  <a:cubicBezTo>
                    <a:pt x="632" y="530"/>
                    <a:pt x="628" y="531"/>
                    <a:pt x="626" y="533"/>
                  </a:cubicBezTo>
                  <a:cubicBezTo>
                    <a:pt x="626" y="533"/>
                    <a:pt x="626" y="533"/>
                    <a:pt x="626" y="533"/>
                  </a:cubicBezTo>
                  <a:cubicBezTo>
                    <a:pt x="625" y="533"/>
                    <a:pt x="624" y="535"/>
                    <a:pt x="623" y="537"/>
                  </a:cubicBezTo>
                  <a:cubicBezTo>
                    <a:pt x="623" y="537"/>
                    <a:pt x="623" y="537"/>
                    <a:pt x="623" y="539"/>
                  </a:cubicBezTo>
                  <a:cubicBezTo>
                    <a:pt x="623" y="540"/>
                    <a:pt x="623" y="540"/>
                    <a:pt x="623" y="540"/>
                  </a:cubicBezTo>
                  <a:cubicBezTo>
                    <a:pt x="623" y="540"/>
                    <a:pt x="623" y="540"/>
                    <a:pt x="623" y="540"/>
                  </a:cubicBezTo>
                  <a:cubicBezTo>
                    <a:pt x="623" y="541"/>
                    <a:pt x="623" y="541"/>
                    <a:pt x="623" y="541"/>
                  </a:cubicBezTo>
                  <a:cubicBezTo>
                    <a:pt x="624" y="542"/>
                    <a:pt x="624" y="543"/>
                    <a:pt x="624" y="543"/>
                  </a:cubicBezTo>
                  <a:cubicBezTo>
                    <a:pt x="625" y="543"/>
                    <a:pt x="622" y="545"/>
                    <a:pt x="620" y="546"/>
                  </a:cubicBezTo>
                  <a:cubicBezTo>
                    <a:pt x="617" y="548"/>
                    <a:pt x="613" y="549"/>
                    <a:pt x="613" y="549"/>
                  </a:cubicBezTo>
                  <a:cubicBezTo>
                    <a:pt x="613" y="549"/>
                    <a:pt x="613" y="549"/>
                    <a:pt x="613" y="549"/>
                  </a:cubicBezTo>
                  <a:cubicBezTo>
                    <a:pt x="613" y="549"/>
                    <a:pt x="613" y="549"/>
                    <a:pt x="613" y="549"/>
                  </a:cubicBezTo>
                  <a:cubicBezTo>
                    <a:pt x="613" y="549"/>
                    <a:pt x="612" y="549"/>
                    <a:pt x="612" y="549"/>
                  </a:cubicBezTo>
                  <a:cubicBezTo>
                    <a:pt x="612" y="549"/>
                    <a:pt x="612" y="549"/>
                    <a:pt x="612" y="549"/>
                  </a:cubicBezTo>
                  <a:cubicBezTo>
                    <a:pt x="612" y="549"/>
                    <a:pt x="612" y="549"/>
                    <a:pt x="612" y="549"/>
                  </a:cubicBezTo>
                  <a:cubicBezTo>
                    <a:pt x="612" y="549"/>
                    <a:pt x="610" y="550"/>
                    <a:pt x="609" y="550"/>
                  </a:cubicBezTo>
                  <a:cubicBezTo>
                    <a:pt x="607" y="551"/>
                    <a:pt x="604" y="551"/>
                    <a:pt x="602" y="551"/>
                  </a:cubicBezTo>
                  <a:cubicBezTo>
                    <a:pt x="599" y="551"/>
                    <a:pt x="597" y="549"/>
                    <a:pt x="596" y="546"/>
                  </a:cubicBezTo>
                  <a:cubicBezTo>
                    <a:pt x="595" y="544"/>
                    <a:pt x="593" y="542"/>
                    <a:pt x="591" y="542"/>
                  </a:cubicBezTo>
                  <a:cubicBezTo>
                    <a:pt x="588" y="542"/>
                    <a:pt x="585" y="540"/>
                    <a:pt x="583" y="539"/>
                  </a:cubicBezTo>
                  <a:cubicBezTo>
                    <a:pt x="581" y="537"/>
                    <a:pt x="578" y="534"/>
                    <a:pt x="578" y="532"/>
                  </a:cubicBezTo>
                  <a:cubicBezTo>
                    <a:pt x="577" y="529"/>
                    <a:pt x="575" y="527"/>
                    <a:pt x="574" y="527"/>
                  </a:cubicBezTo>
                  <a:cubicBezTo>
                    <a:pt x="573" y="527"/>
                    <a:pt x="570" y="525"/>
                    <a:pt x="569" y="523"/>
                  </a:cubicBezTo>
                  <a:cubicBezTo>
                    <a:pt x="567" y="520"/>
                    <a:pt x="566" y="515"/>
                    <a:pt x="565" y="510"/>
                  </a:cubicBezTo>
                  <a:cubicBezTo>
                    <a:pt x="565" y="505"/>
                    <a:pt x="564" y="493"/>
                    <a:pt x="564" y="490"/>
                  </a:cubicBezTo>
                  <a:cubicBezTo>
                    <a:pt x="564" y="487"/>
                    <a:pt x="567" y="479"/>
                    <a:pt x="570" y="473"/>
                  </a:cubicBezTo>
                  <a:cubicBezTo>
                    <a:pt x="573" y="466"/>
                    <a:pt x="579" y="461"/>
                    <a:pt x="582" y="460"/>
                  </a:cubicBezTo>
                  <a:cubicBezTo>
                    <a:pt x="585" y="460"/>
                    <a:pt x="589" y="458"/>
                    <a:pt x="591" y="455"/>
                  </a:cubicBezTo>
                  <a:cubicBezTo>
                    <a:pt x="592" y="452"/>
                    <a:pt x="593" y="450"/>
                    <a:pt x="593" y="450"/>
                  </a:cubicBezTo>
                  <a:cubicBezTo>
                    <a:pt x="594" y="450"/>
                    <a:pt x="594" y="450"/>
                    <a:pt x="594" y="450"/>
                  </a:cubicBezTo>
                  <a:cubicBezTo>
                    <a:pt x="594" y="450"/>
                    <a:pt x="594" y="450"/>
                    <a:pt x="594" y="450"/>
                  </a:cubicBezTo>
                  <a:cubicBezTo>
                    <a:pt x="594" y="450"/>
                    <a:pt x="594" y="450"/>
                    <a:pt x="594" y="450"/>
                  </a:cubicBezTo>
                  <a:cubicBezTo>
                    <a:pt x="594" y="450"/>
                    <a:pt x="595" y="450"/>
                    <a:pt x="596" y="451"/>
                  </a:cubicBezTo>
                  <a:cubicBezTo>
                    <a:pt x="597" y="451"/>
                    <a:pt x="605" y="453"/>
                    <a:pt x="615" y="454"/>
                  </a:cubicBezTo>
                  <a:cubicBezTo>
                    <a:pt x="624" y="456"/>
                    <a:pt x="633" y="457"/>
                    <a:pt x="636" y="456"/>
                  </a:cubicBezTo>
                  <a:cubicBezTo>
                    <a:pt x="639" y="456"/>
                    <a:pt x="641" y="453"/>
                    <a:pt x="641" y="451"/>
                  </a:cubicBezTo>
                  <a:cubicBezTo>
                    <a:pt x="641" y="446"/>
                    <a:pt x="641" y="446"/>
                    <a:pt x="641" y="446"/>
                  </a:cubicBezTo>
                  <a:cubicBezTo>
                    <a:pt x="641" y="446"/>
                    <a:pt x="642" y="446"/>
                    <a:pt x="644" y="446"/>
                  </a:cubicBezTo>
                  <a:cubicBezTo>
                    <a:pt x="645" y="446"/>
                    <a:pt x="647" y="446"/>
                    <a:pt x="647" y="446"/>
                  </a:cubicBezTo>
                  <a:cubicBezTo>
                    <a:pt x="647" y="446"/>
                    <a:pt x="653" y="448"/>
                    <a:pt x="660" y="450"/>
                  </a:cubicBezTo>
                  <a:cubicBezTo>
                    <a:pt x="668" y="452"/>
                    <a:pt x="675" y="453"/>
                    <a:pt x="675" y="453"/>
                  </a:cubicBezTo>
                  <a:cubicBezTo>
                    <a:pt x="676" y="453"/>
                    <a:pt x="678" y="454"/>
                    <a:pt x="680" y="454"/>
                  </a:cubicBezTo>
                  <a:cubicBezTo>
                    <a:pt x="681" y="454"/>
                    <a:pt x="684" y="455"/>
                    <a:pt x="685" y="456"/>
                  </a:cubicBezTo>
                  <a:cubicBezTo>
                    <a:pt x="687" y="457"/>
                    <a:pt x="688" y="458"/>
                    <a:pt x="688" y="458"/>
                  </a:cubicBezTo>
                  <a:cubicBezTo>
                    <a:pt x="688" y="458"/>
                    <a:pt x="688" y="458"/>
                    <a:pt x="688" y="458"/>
                  </a:cubicBezTo>
                  <a:cubicBezTo>
                    <a:pt x="688" y="458"/>
                    <a:pt x="688" y="463"/>
                    <a:pt x="689" y="469"/>
                  </a:cubicBezTo>
                  <a:cubicBezTo>
                    <a:pt x="689" y="469"/>
                    <a:pt x="689" y="469"/>
                    <a:pt x="689" y="473"/>
                  </a:cubicBezTo>
                  <a:cubicBezTo>
                    <a:pt x="689" y="473"/>
                    <a:pt x="689" y="473"/>
                    <a:pt x="689" y="473"/>
                  </a:cubicBezTo>
                  <a:cubicBezTo>
                    <a:pt x="689" y="474"/>
                    <a:pt x="689" y="475"/>
                    <a:pt x="689" y="475"/>
                  </a:cubicBezTo>
                  <a:cubicBezTo>
                    <a:pt x="689" y="475"/>
                    <a:pt x="689" y="475"/>
                    <a:pt x="690" y="475"/>
                  </a:cubicBezTo>
                  <a:cubicBezTo>
                    <a:pt x="690" y="475"/>
                    <a:pt x="690" y="475"/>
                    <a:pt x="690" y="475"/>
                  </a:cubicBezTo>
                  <a:cubicBezTo>
                    <a:pt x="690" y="475"/>
                    <a:pt x="690" y="475"/>
                    <a:pt x="690" y="475"/>
                  </a:cubicBezTo>
                  <a:cubicBezTo>
                    <a:pt x="690" y="475"/>
                    <a:pt x="690" y="475"/>
                    <a:pt x="690" y="476"/>
                  </a:cubicBezTo>
                  <a:cubicBezTo>
                    <a:pt x="690" y="476"/>
                    <a:pt x="690" y="476"/>
                    <a:pt x="690" y="476"/>
                  </a:cubicBezTo>
                  <a:cubicBezTo>
                    <a:pt x="695" y="481"/>
                    <a:pt x="695" y="481"/>
                    <a:pt x="695" y="481"/>
                  </a:cubicBezTo>
                  <a:cubicBezTo>
                    <a:pt x="702" y="486"/>
                    <a:pt x="708" y="489"/>
                    <a:pt x="708" y="489"/>
                  </a:cubicBezTo>
                  <a:cubicBezTo>
                    <a:pt x="708" y="489"/>
                    <a:pt x="708" y="489"/>
                    <a:pt x="708" y="489"/>
                  </a:cubicBezTo>
                  <a:cubicBezTo>
                    <a:pt x="708" y="489"/>
                    <a:pt x="705" y="487"/>
                    <a:pt x="701" y="485"/>
                  </a:cubicBezTo>
                  <a:cubicBezTo>
                    <a:pt x="701" y="485"/>
                    <a:pt x="701" y="485"/>
                    <a:pt x="696" y="481"/>
                  </a:cubicBezTo>
                  <a:cubicBezTo>
                    <a:pt x="701" y="485"/>
                    <a:pt x="701" y="485"/>
                    <a:pt x="701" y="485"/>
                  </a:cubicBezTo>
                  <a:cubicBezTo>
                    <a:pt x="705" y="487"/>
                    <a:pt x="710" y="489"/>
                    <a:pt x="713" y="489"/>
                  </a:cubicBezTo>
                  <a:cubicBezTo>
                    <a:pt x="716" y="489"/>
                    <a:pt x="718" y="488"/>
                    <a:pt x="718" y="488"/>
                  </a:cubicBezTo>
                  <a:cubicBezTo>
                    <a:pt x="718" y="489"/>
                    <a:pt x="718" y="485"/>
                    <a:pt x="719" y="481"/>
                  </a:cubicBezTo>
                  <a:cubicBezTo>
                    <a:pt x="719" y="477"/>
                    <a:pt x="718" y="472"/>
                    <a:pt x="716" y="470"/>
                  </a:cubicBezTo>
                  <a:cubicBezTo>
                    <a:pt x="713" y="469"/>
                    <a:pt x="712" y="462"/>
                    <a:pt x="712" y="456"/>
                  </a:cubicBezTo>
                  <a:cubicBezTo>
                    <a:pt x="712" y="450"/>
                    <a:pt x="714" y="442"/>
                    <a:pt x="716" y="438"/>
                  </a:cubicBezTo>
                  <a:cubicBezTo>
                    <a:pt x="719" y="435"/>
                    <a:pt x="723" y="427"/>
                    <a:pt x="725" y="422"/>
                  </a:cubicBezTo>
                  <a:cubicBezTo>
                    <a:pt x="727" y="417"/>
                    <a:pt x="731" y="412"/>
                    <a:pt x="732" y="412"/>
                  </a:cubicBezTo>
                  <a:cubicBezTo>
                    <a:pt x="734" y="412"/>
                    <a:pt x="738" y="410"/>
                    <a:pt x="742" y="409"/>
                  </a:cubicBezTo>
                  <a:cubicBezTo>
                    <a:pt x="745" y="408"/>
                    <a:pt x="747" y="402"/>
                    <a:pt x="746" y="396"/>
                  </a:cubicBezTo>
                  <a:cubicBezTo>
                    <a:pt x="745" y="390"/>
                    <a:pt x="744" y="385"/>
                    <a:pt x="744" y="385"/>
                  </a:cubicBezTo>
                  <a:cubicBezTo>
                    <a:pt x="744" y="385"/>
                    <a:pt x="744" y="385"/>
                    <a:pt x="745" y="385"/>
                  </a:cubicBezTo>
                  <a:cubicBezTo>
                    <a:pt x="745" y="385"/>
                    <a:pt x="746" y="385"/>
                    <a:pt x="747" y="385"/>
                  </a:cubicBezTo>
                  <a:cubicBezTo>
                    <a:pt x="747" y="385"/>
                    <a:pt x="747" y="385"/>
                    <a:pt x="747" y="385"/>
                  </a:cubicBezTo>
                  <a:cubicBezTo>
                    <a:pt x="747" y="385"/>
                    <a:pt x="748" y="384"/>
                    <a:pt x="749" y="383"/>
                  </a:cubicBezTo>
                  <a:cubicBezTo>
                    <a:pt x="750" y="382"/>
                    <a:pt x="750" y="382"/>
                    <a:pt x="748" y="383"/>
                  </a:cubicBezTo>
                  <a:cubicBezTo>
                    <a:pt x="746" y="384"/>
                    <a:pt x="748" y="382"/>
                    <a:pt x="753" y="379"/>
                  </a:cubicBezTo>
                  <a:cubicBezTo>
                    <a:pt x="757" y="376"/>
                    <a:pt x="761" y="372"/>
                    <a:pt x="762" y="369"/>
                  </a:cubicBezTo>
                  <a:cubicBezTo>
                    <a:pt x="762" y="366"/>
                    <a:pt x="762" y="362"/>
                    <a:pt x="763" y="359"/>
                  </a:cubicBezTo>
                  <a:cubicBezTo>
                    <a:pt x="763" y="357"/>
                    <a:pt x="765" y="354"/>
                    <a:pt x="768" y="353"/>
                  </a:cubicBezTo>
                  <a:cubicBezTo>
                    <a:pt x="771" y="352"/>
                    <a:pt x="776" y="350"/>
                    <a:pt x="779" y="350"/>
                  </a:cubicBezTo>
                  <a:cubicBezTo>
                    <a:pt x="782" y="350"/>
                    <a:pt x="786" y="345"/>
                    <a:pt x="788" y="341"/>
                  </a:cubicBezTo>
                  <a:cubicBezTo>
                    <a:pt x="788" y="341"/>
                    <a:pt x="788" y="341"/>
                    <a:pt x="788" y="339"/>
                  </a:cubicBezTo>
                  <a:cubicBezTo>
                    <a:pt x="788" y="338"/>
                    <a:pt x="792" y="336"/>
                    <a:pt x="794" y="335"/>
                  </a:cubicBezTo>
                  <a:cubicBezTo>
                    <a:pt x="794" y="335"/>
                    <a:pt x="794" y="335"/>
                    <a:pt x="794" y="335"/>
                  </a:cubicBezTo>
                  <a:cubicBezTo>
                    <a:pt x="794" y="334"/>
                    <a:pt x="794" y="334"/>
                    <a:pt x="794" y="334"/>
                  </a:cubicBezTo>
                  <a:cubicBezTo>
                    <a:pt x="794" y="334"/>
                    <a:pt x="797" y="335"/>
                    <a:pt x="799" y="336"/>
                  </a:cubicBezTo>
                  <a:cubicBezTo>
                    <a:pt x="802" y="338"/>
                    <a:pt x="805" y="340"/>
                    <a:pt x="806" y="342"/>
                  </a:cubicBezTo>
                  <a:cubicBezTo>
                    <a:pt x="807" y="344"/>
                    <a:pt x="809" y="346"/>
                    <a:pt x="811" y="346"/>
                  </a:cubicBezTo>
                  <a:cubicBezTo>
                    <a:pt x="813" y="347"/>
                    <a:pt x="816" y="347"/>
                    <a:pt x="817" y="347"/>
                  </a:cubicBezTo>
                  <a:cubicBezTo>
                    <a:pt x="818" y="347"/>
                    <a:pt x="820" y="347"/>
                    <a:pt x="821" y="346"/>
                  </a:cubicBezTo>
                  <a:cubicBezTo>
                    <a:pt x="822" y="346"/>
                    <a:pt x="824" y="345"/>
                    <a:pt x="825" y="344"/>
                  </a:cubicBezTo>
                  <a:cubicBezTo>
                    <a:pt x="826" y="343"/>
                    <a:pt x="827" y="342"/>
                    <a:pt x="827" y="342"/>
                  </a:cubicBezTo>
                  <a:cubicBezTo>
                    <a:pt x="827" y="342"/>
                    <a:pt x="825" y="339"/>
                    <a:pt x="822" y="335"/>
                  </a:cubicBezTo>
                  <a:cubicBezTo>
                    <a:pt x="822" y="335"/>
                    <a:pt x="822" y="335"/>
                    <a:pt x="819" y="334"/>
                  </a:cubicBezTo>
                  <a:cubicBezTo>
                    <a:pt x="817" y="333"/>
                    <a:pt x="817" y="333"/>
                    <a:pt x="817" y="333"/>
                  </a:cubicBezTo>
                  <a:cubicBezTo>
                    <a:pt x="817" y="332"/>
                    <a:pt x="817" y="331"/>
                    <a:pt x="817" y="331"/>
                  </a:cubicBezTo>
                  <a:cubicBezTo>
                    <a:pt x="817" y="331"/>
                    <a:pt x="817" y="331"/>
                    <a:pt x="817" y="330"/>
                  </a:cubicBezTo>
                  <a:cubicBezTo>
                    <a:pt x="817" y="330"/>
                    <a:pt x="817" y="330"/>
                    <a:pt x="817" y="330"/>
                  </a:cubicBezTo>
                  <a:cubicBezTo>
                    <a:pt x="817" y="329"/>
                    <a:pt x="817" y="324"/>
                    <a:pt x="817" y="317"/>
                  </a:cubicBezTo>
                  <a:cubicBezTo>
                    <a:pt x="817" y="317"/>
                    <a:pt x="817" y="317"/>
                    <a:pt x="815" y="315"/>
                  </a:cubicBezTo>
                  <a:cubicBezTo>
                    <a:pt x="815" y="315"/>
                    <a:pt x="815" y="315"/>
                    <a:pt x="815" y="315"/>
                  </a:cubicBezTo>
                  <a:cubicBezTo>
                    <a:pt x="814" y="315"/>
                    <a:pt x="813" y="315"/>
                    <a:pt x="812" y="315"/>
                  </a:cubicBezTo>
                  <a:cubicBezTo>
                    <a:pt x="812" y="315"/>
                    <a:pt x="812" y="315"/>
                    <a:pt x="812" y="315"/>
                  </a:cubicBezTo>
                  <a:cubicBezTo>
                    <a:pt x="812" y="315"/>
                    <a:pt x="812" y="315"/>
                    <a:pt x="812" y="315"/>
                  </a:cubicBezTo>
                  <a:cubicBezTo>
                    <a:pt x="812" y="315"/>
                    <a:pt x="812" y="315"/>
                    <a:pt x="812" y="315"/>
                  </a:cubicBezTo>
                  <a:cubicBezTo>
                    <a:pt x="813" y="315"/>
                    <a:pt x="814" y="314"/>
                    <a:pt x="816" y="313"/>
                  </a:cubicBezTo>
                  <a:cubicBezTo>
                    <a:pt x="817" y="312"/>
                    <a:pt x="819" y="313"/>
                    <a:pt x="821" y="315"/>
                  </a:cubicBezTo>
                  <a:cubicBezTo>
                    <a:pt x="823" y="318"/>
                    <a:pt x="826" y="322"/>
                    <a:pt x="827" y="324"/>
                  </a:cubicBezTo>
                  <a:cubicBezTo>
                    <a:pt x="828" y="327"/>
                    <a:pt x="833" y="328"/>
                    <a:pt x="837" y="328"/>
                  </a:cubicBezTo>
                  <a:cubicBezTo>
                    <a:pt x="841" y="328"/>
                    <a:pt x="847" y="328"/>
                    <a:pt x="850" y="328"/>
                  </a:cubicBezTo>
                  <a:cubicBezTo>
                    <a:pt x="853" y="328"/>
                    <a:pt x="857" y="326"/>
                    <a:pt x="860" y="325"/>
                  </a:cubicBezTo>
                  <a:cubicBezTo>
                    <a:pt x="862" y="323"/>
                    <a:pt x="867" y="320"/>
                    <a:pt x="870" y="318"/>
                  </a:cubicBezTo>
                  <a:cubicBezTo>
                    <a:pt x="873" y="315"/>
                    <a:pt x="872" y="314"/>
                    <a:pt x="867" y="314"/>
                  </a:cubicBezTo>
                  <a:cubicBezTo>
                    <a:pt x="858" y="314"/>
                    <a:pt x="858" y="314"/>
                    <a:pt x="858" y="314"/>
                  </a:cubicBezTo>
                  <a:cubicBezTo>
                    <a:pt x="857" y="314"/>
                    <a:pt x="857" y="313"/>
                    <a:pt x="858" y="311"/>
                  </a:cubicBezTo>
                  <a:cubicBezTo>
                    <a:pt x="858" y="310"/>
                    <a:pt x="858" y="309"/>
                    <a:pt x="858" y="309"/>
                  </a:cubicBezTo>
                  <a:cubicBezTo>
                    <a:pt x="857" y="309"/>
                    <a:pt x="858" y="307"/>
                    <a:pt x="860" y="305"/>
                  </a:cubicBezTo>
                  <a:cubicBezTo>
                    <a:pt x="861" y="304"/>
                    <a:pt x="859" y="302"/>
                    <a:pt x="854" y="302"/>
                  </a:cubicBezTo>
                  <a:cubicBezTo>
                    <a:pt x="849" y="301"/>
                    <a:pt x="844" y="298"/>
                    <a:pt x="842" y="294"/>
                  </a:cubicBezTo>
                  <a:cubicBezTo>
                    <a:pt x="842" y="294"/>
                    <a:pt x="842" y="294"/>
                    <a:pt x="842" y="293"/>
                  </a:cubicBezTo>
                  <a:cubicBezTo>
                    <a:pt x="842" y="292"/>
                    <a:pt x="842" y="292"/>
                    <a:pt x="842" y="292"/>
                  </a:cubicBezTo>
                  <a:cubicBezTo>
                    <a:pt x="842" y="288"/>
                    <a:pt x="838" y="285"/>
                    <a:pt x="832" y="285"/>
                  </a:cubicBezTo>
                  <a:cubicBezTo>
                    <a:pt x="832" y="285"/>
                    <a:pt x="832" y="285"/>
                    <a:pt x="829" y="285"/>
                  </a:cubicBezTo>
                  <a:cubicBezTo>
                    <a:pt x="825" y="285"/>
                    <a:pt x="825" y="285"/>
                    <a:pt x="825" y="285"/>
                  </a:cubicBezTo>
                  <a:cubicBezTo>
                    <a:pt x="826" y="287"/>
                    <a:pt x="823" y="289"/>
                    <a:pt x="818" y="290"/>
                  </a:cubicBezTo>
                  <a:cubicBezTo>
                    <a:pt x="814" y="291"/>
                    <a:pt x="810" y="289"/>
                    <a:pt x="810" y="285"/>
                  </a:cubicBezTo>
                  <a:cubicBezTo>
                    <a:pt x="810" y="281"/>
                    <a:pt x="812" y="278"/>
                    <a:pt x="814" y="278"/>
                  </a:cubicBezTo>
                  <a:cubicBezTo>
                    <a:pt x="817" y="277"/>
                    <a:pt x="822" y="276"/>
                    <a:pt x="824" y="275"/>
                  </a:cubicBezTo>
                  <a:cubicBezTo>
                    <a:pt x="827" y="274"/>
                    <a:pt x="835" y="272"/>
                    <a:pt x="844" y="271"/>
                  </a:cubicBezTo>
                  <a:cubicBezTo>
                    <a:pt x="852" y="270"/>
                    <a:pt x="864" y="269"/>
                    <a:pt x="869" y="268"/>
                  </a:cubicBezTo>
                  <a:cubicBezTo>
                    <a:pt x="875" y="268"/>
                    <a:pt x="883" y="265"/>
                    <a:pt x="887" y="261"/>
                  </a:cubicBezTo>
                  <a:cubicBezTo>
                    <a:pt x="891" y="258"/>
                    <a:pt x="896" y="252"/>
                    <a:pt x="899" y="248"/>
                  </a:cubicBezTo>
                  <a:cubicBezTo>
                    <a:pt x="901" y="244"/>
                    <a:pt x="900" y="236"/>
                    <a:pt x="895" y="231"/>
                  </a:cubicBezTo>
                  <a:cubicBezTo>
                    <a:pt x="895" y="231"/>
                    <a:pt x="895" y="231"/>
                    <a:pt x="885" y="231"/>
                  </a:cubicBezTo>
                  <a:cubicBezTo>
                    <a:pt x="884" y="231"/>
                    <a:pt x="883" y="230"/>
                    <a:pt x="882" y="230"/>
                  </a:cubicBezTo>
                  <a:cubicBezTo>
                    <a:pt x="873" y="227"/>
                    <a:pt x="873" y="227"/>
                    <a:pt x="873" y="227"/>
                  </a:cubicBezTo>
                  <a:cubicBezTo>
                    <a:pt x="868" y="221"/>
                    <a:pt x="860" y="211"/>
                    <a:pt x="856" y="206"/>
                  </a:cubicBezTo>
                  <a:cubicBezTo>
                    <a:pt x="852" y="201"/>
                    <a:pt x="846" y="191"/>
                    <a:pt x="843" y="185"/>
                  </a:cubicBezTo>
                  <a:cubicBezTo>
                    <a:pt x="840" y="178"/>
                    <a:pt x="836" y="172"/>
                    <a:pt x="834" y="172"/>
                  </a:cubicBezTo>
                  <a:cubicBezTo>
                    <a:pt x="832" y="171"/>
                    <a:pt x="830" y="171"/>
                    <a:pt x="830" y="171"/>
                  </a:cubicBezTo>
                  <a:cubicBezTo>
                    <a:pt x="830" y="171"/>
                    <a:pt x="830" y="171"/>
                    <a:pt x="830" y="171"/>
                  </a:cubicBezTo>
                  <a:cubicBezTo>
                    <a:pt x="830" y="171"/>
                    <a:pt x="830" y="171"/>
                    <a:pt x="830" y="171"/>
                  </a:cubicBezTo>
                  <a:cubicBezTo>
                    <a:pt x="830" y="170"/>
                    <a:pt x="830" y="170"/>
                    <a:pt x="830" y="170"/>
                  </a:cubicBezTo>
                  <a:cubicBezTo>
                    <a:pt x="830" y="170"/>
                    <a:pt x="825" y="170"/>
                    <a:pt x="819" y="171"/>
                  </a:cubicBezTo>
                  <a:cubicBezTo>
                    <a:pt x="819" y="171"/>
                    <a:pt x="819" y="171"/>
                    <a:pt x="817" y="171"/>
                  </a:cubicBezTo>
                  <a:cubicBezTo>
                    <a:pt x="816" y="171"/>
                    <a:pt x="816" y="171"/>
                    <a:pt x="816" y="171"/>
                  </a:cubicBezTo>
                  <a:cubicBezTo>
                    <a:pt x="814" y="176"/>
                    <a:pt x="812" y="181"/>
                    <a:pt x="811" y="182"/>
                  </a:cubicBezTo>
                  <a:cubicBezTo>
                    <a:pt x="810" y="183"/>
                    <a:pt x="808" y="185"/>
                    <a:pt x="805" y="185"/>
                  </a:cubicBezTo>
                  <a:cubicBezTo>
                    <a:pt x="802" y="186"/>
                    <a:pt x="800" y="186"/>
                    <a:pt x="800" y="186"/>
                  </a:cubicBezTo>
                  <a:cubicBezTo>
                    <a:pt x="800" y="186"/>
                    <a:pt x="800" y="186"/>
                    <a:pt x="799" y="186"/>
                  </a:cubicBezTo>
                  <a:cubicBezTo>
                    <a:pt x="799" y="186"/>
                    <a:pt x="796" y="186"/>
                    <a:pt x="793" y="185"/>
                  </a:cubicBezTo>
                  <a:cubicBezTo>
                    <a:pt x="791" y="185"/>
                    <a:pt x="789" y="181"/>
                    <a:pt x="789" y="178"/>
                  </a:cubicBezTo>
                  <a:cubicBezTo>
                    <a:pt x="789" y="175"/>
                    <a:pt x="788" y="170"/>
                    <a:pt x="786" y="166"/>
                  </a:cubicBezTo>
                  <a:cubicBezTo>
                    <a:pt x="785" y="162"/>
                    <a:pt x="780" y="160"/>
                    <a:pt x="774" y="160"/>
                  </a:cubicBezTo>
                  <a:cubicBezTo>
                    <a:pt x="774" y="160"/>
                    <a:pt x="774" y="160"/>
                    <a:pt x="773" y="160"/>
                  </a:cubicBezTo>
                  <a:cubicBezTo>
                    <a:pt x="773" y="160"/>
                    <a:pt x="773" y="160"/>
                    <a:pt x="773" y="160"/>
                  </a:cubicBezTo>
                  <a:cubicBezTo>
                    <a:pt x="773" y="160"/>
                    <a:pt x="772" y="158"/>
                    <a:pt x="771" y="156"/>
                  </a:cubicBezTo>
                  <a:cubicBezTo>
                    <a:pt x="771" y="153"/>
                    <a:pt x="769" y="151"/>
                    <a:pt x="768" y="151"/>
                  </a:cubicBezTo>
                  <a:cubicBezTo>
                    <a:pt x="768" y="151"/>
                    <a:pt x="768" y="151"/>
                    <a:pt x="766" y="152"/>
                  </a:cubicBezTo>
                  <a:cubicBezTo>
                    <a:pt x="766" y="152"/>
                    <a:pt x="766" y="152"/>
                    <a:pt x="766" y="152"/>
                  </a:cubicBezTo>
                  <a:cubicBezTo>
                    <a:pt x="766" y="152"/>
                    <a:pt x="766" y="152"/>
                    <a:pt x="765" y="152"/>
                  </a:cubicBezTo>
                  <a:cubicBezTo>
                    <a:pt x="765" y="152"/>
                    <a:pt x="765" y="152"/>
                    <a:pt x="765" y="152"/>
                  </a:cubicBezTo>
                  <a:cubicBezTo>
                    <a:pt x="764" y="152"/>
                    <a:pt x="764" y="152"/>
                    <a:pt x="764" y="152"/>
                  </a:cubicBezTo>
                  <a:cubicBezTo>
                    <a:pt x="764" y="153"/>
                    <a:pt x="763" y="153"/>
                    <a:pt x="763" y="153"/>
                  </a:cubicBezTo>
                  <a:cubicBezTo>
                    <a:pt x="763" y="153"/>
                    <a:pt x="763" y="153"/>
                    <a:pt x="763" y="153"/>
                  </a:cubicBezTo>
                  <a:cubicBezTo>
                    <a:pt x="763" y="153"/>
                    <a:pt x="762" y="153"/>
                    <a:pt x="761" y="153"/>
                  </a:cubicBezTo>
                  <a:cubicBezTo>
                    <a:pt x="761" y="153"/>
                    <a:pt x="761" y="153"/>
                    <a:pt x="761" y="153"/>
                  </a:cubicBezTo>
                  <a:cubicBezTo>
                    <a:pt x="761" y="153"/>
                    <a:pt x="761" y="153"/>
                    <a:pt x="761" y="153"/>
                  </a:cubicBezTo>
                  <a:cubicBezTo>
                    <a:pt x="760" y="153"/>
                    <a:pt x="760" y="153"/>
                    <a:pt x="760" y="153"/>
                  </a:cubicBezTo>
                  <a:cubicBezTo>
                    <a:pt x="760" y="153"/>
                    <a:pt x="759" y="153"/>
                    <a:pt x="759" y="153"/>
                  </a:cubicBezTo>
                  <a:cubicBezTo>
                    <a:pt x="759" y="153"/>
                    <a:pt x="759" y="153"/>
                    <a:pt x="759" y="153"/>
                  </a:cubicBezTo>
                  <a:cubicBezTo>
                    <a:pt x="759" y="153"/>
                    <a:pt x="759" y="153"/>
                    <a:pt x="759" y="153"/>
                  </a:cubicBezTo>
                  <a:cubicBezTo>
                    <a:pt x="759" y="152"/>
                    <a:pt x="753" y="152"/>
                    <a:pt x="747" y="152"/>
                  </a:cubicBezTo>
                  <a:cubicBezTo>
                    <a:pt x="741" y="152"/>
                    <a:pt x="735" y="150"/>
                    <a:pt x="735" y="147"/>
                  </a:cubicBezTo>
                  <a:cubicBezTo>
                    <a:pt x="735" y="145"/>
                    <a:pt x="734" y="143"/>
                    <a:pt x="732" y="143"/>
                  </a:cubicBezTo>
                  <a:cubicBezTo>
                    <a:pt x="730" y="143"/>
                    <a:pt x="727" y="144"/>
                    <a:pt x="726" y="145"/>
                  </a:cubicBezTo>
                  <a:cubicBezTo>
                    <a:pt x="724" y="147"/>
                    <a:pt x="722" y="153"/>
                    <a:pt x="722" y="160"/>
                  </a:cubicBezTo>
                  <a:cubicBezTo>
                    <a:pt x="722" y="166"/>
                    <a:pt x="722" y="171"/>
                    <a:pt x="721" y="171"/>
                  </a:cubicBezTo>
                  <a:cubicBezTo>
                    <a:pt x="721" y="171"/>
                    <a:pt x="719" y="171"/>
                    <a:pt x="717" y="171"/>
                  </a:cubicBezTo>
                  <a:cubicBezTo>
                    <a:pt x="716" y="171"/>
                    <a:pt x="715" y="175"/>
                    <a:pt x="716" y="179"/>
                  </a:cubicBezTo>
                  <a:cubicBezTo>
                    <a:pt x="717" y="184"/>
                    <a:pt x="719" y="188"/>
                    <a:pt x="721" y="188"/>
                  </a:cubicBezTo>
                  <a:cubicBezTo>
                    <a:pt x="722" y="189"/>
                    <a:pt x="725" y="189"/>
                    <a:pt x="726" y="189"/>
                  </a:cubicBezTo>
                  <a:cubicBezTo>
                    <a:pt x="728" y="190"/>
                    <a:pt x="729" y="190"/>
                    <a:pt x="729" y="190"/>
                  </a:cubicBezTo>
                  <a:cubicBezTo>
                    <a:pt x="729" y="190"/>
                    <a:pt x="729" y="190"/>
                    <a:pt x="729" y="191"/>
                  </a:cubicBezTo>
                  <a:cubicBezTo>
                    <a:pt x="729" y="191"/>
                    <a:pt x="730" y="195"/>
                    <a:pt x="731" y="200"/>
                  </a:cubicBezTo>
                  <a:cubicBezTo>
                    <a:pt x="732" y="205"/>
                    <a:pt x="733" y="209"/>
                    <a:pt x="733" y="209"/>
                  </a:cubicBezTo>
                  <a:cubicBezTo>
                    <a:pt x="733" y="209"/>
                    <a:pt x="733" y="209"/>
                    <a:pt x="733" y="209"/>
                  </a:cubicBezTo>
                  <a:cubicBezTo>
                    <a:pt x="733" y="209"/>
                    <a:pt x="732" y="209"/>
                    <a:pt x="732" y="209"/>
                  </a:cubicBezTo>
                  <a:cubicBezTo>
                    <a:pt x="731" y="209"/>
                    <a:pt x="731" y="208"/>
                    <a:pt x="730" y="208"/>
                  </a:cubicBezTo>
                  <a:cubicBezTo>
                    <a:pt x="730" y="208"/>
                    <a:pt x="730" y="208"/>
                    <a:pt x="730" y="208"/>
                  </a:cubicBezTo>
                  <a:cubicBezTo>
                    <a:pt x="730" y="208"/>
                    <a:pt x="729" y="210"/>
                    <a:pt x="727" y="213"/>
                  </a:cubicBezTo>
                  <a:cubicBezTo>
                    <a:pt x="726" y="216"/>
                    <a:pt x="725" y="218"/>
                    <a:pt x="725" y="219"/>
                  </a:cubicBezTo>
                  <a:cubicBezTo>
                    <a:pt x="724" y="220"/>
                    <a:pt x="724" y="220"/>
                    <a:pt x="724" y="220"/>
                  </a:cubicBezTo>
                  <a:cubicBezTo>
                    <a:pt x="724" y="220"/>
                    <a:pt x="724" y="221"/>
                    <a:pt x="724" y="221"/>
                  </a:cubicBezTo>
                  <a:cubicBezTo>
                    <a:pt x="724" y="221"/>
                    <a:pt x="724" y="221"/>
                    <a:pt x="723" y="222"/>
                  </a:cubicBezTo>
                  <a:cubicBezTo>
                    <a:pt x="722" y="222"/>
                    <a:pt x="719" y="224"/>
                    <a:pt x="717" y="226"/>
                  </a:cubicBezTo>
                  <a:cubicBezTo>
                    <a:pt x="714" y="228"/>
                    <a:pt x="712" y="235"/>
                    <a:pt x="712" y="242"/>
                  </a:cubicBezTo>
                  <a:cubicBezTo>
                    <a:pt x="712" y="249"/>
                    <a:pt x="712" y="255"/>
                    <a:pt x="712" y="255"/>
                  </a:cubicBezTo>
                  <a:cubicBezTo>
                    <a:pt x="712" y="255"/>
                    <a:pt x="710" y="255"/>
                    <a:pt x="707" y="254"/>
                  </a:cubicBezTo>
                  <a:cubicBezTo>
                    <a:pt x="704" y="254"/>
                    <a:pt x="699" y="252"/>
                    <a:pt x="696" y="251"/>
                  </a:cubicBezTo>
                  <a:cubicBezTo>
                    <a:pt x="693" y="250"/>
                    <a:pt x="689" y="244"/>
                    <a:pt x="688" y="238"/>
                  </a:cubicBezTo>
                  <a:cubicBezTo>
                    <a:pt x="687" y="231"/>
                    <a:pt x="681" y="223"/>
                    <a:pt x="675" y="220"/>
                  </a:cubicBezTo>
                  <a:cubicBezTo>
                    <a:pt x="675" y="220"/>
                    <a:pt x="675" y="220"/>
                    <a:pt x="672" y="220"/>
                  </a:cubicBezTo>
                  <a:cubicBezTo>
                    <a:pt x="670" y="220"/>
                    <a:pt x="670" y="220"/>
                    <a:pt x="670" y="220"/>
                  </a:cubicBezTo>
                  <a:cubicBezTo>
                    <a:pt x="662" y="222"/>
                    <a:pt x="652" y="220"/>
                    <a:pt x="650" y="216"/>
                  </a:cubicBezTo>
                  <a:cubicBezTo>
                    <a:pt x="648" y="213"/>
                    <a:pt x="643" y="207"/>
                    <a:pt x="639" y="205"/>
                  </a:cubicBezTo>
                  <a:cubicBezTo>
                    <a:pt x="636" y="202"/>
                    <a:pt x="626" y="200"/>
                    <a:pt x="618" y="200"/>
                  </a:cubicBezTo>
                  <a:cubicBezTo>
                    <a:pt x="610" y="200"/>
                    <a:pt x="601" y="197"/>
                    <a:pt x="600" y="194"/>
                  </a:cubicBezTo>
                  <a:cubicBezTo>
                    <a:pt x="598" y="191"/>
                    <a:pt x="594" y="185"/>
                    <a:pt x="591" y="182"/>
                  </a:cubicBezTo>
                  <a:cubicBezTo>
                    <a:pt x="591" y="182"/>
                    <a:pt x="591" y="182"/>
                    <a:pt x="588" y="181"/>
                  </a:cubicBezTo>
                  <a:cubicBezTo>
                    <a:pt x="588" y="181"/>
                    <a:pt x="588" y="181"/>
                    <a:pt x="587" y="181"/>
                  </a:cubicBezTo>
                  <a:cubicBezTo>
                    <a:pt x="585" y="181"/>
                    <a:pt x="585" y="181"/>
                    <a:pt x="585" y="181"/>
                  </a:cubicBezTo>
                  <a:cubicBezTo>
                    <a:pt x="581" y="180"/>
                    <a:pt x="577" y="180"/>
                    <a:pt x="577" y="180"/>
                  </a:cubicBezTo>
                  <a:cubicBezTo>
                    <a:pt x="577" y="181"/>
                    <a:pt x="577" y="181"/>
                    <a:pt x="577" y="181"/>
                  </a:cubicBezTo>
                  <a:cubicBezTo>
                    <a:pt x="577" y="181"/>
                    <a:pt x="576" y="180"/>
                    <a:pt x="576" y="180"/>
                  </a:cubicBezTo>
                  <a:cubicBezTo>
                    <a:pt x="576" y="179"/>
                    <a:pt x="576" y="179"/>
                    <a:pt x="576" y="179"/>
                  </a:cubicBezTo>
                  <a:cubicBezTo>
                    <a:pt x="576" y="179"/>
                    <a:pt x="576" y="179"/>
                    <a:pt x="576" y="179"/>
                  </a:cubicBezTo>
                  <a:cubicBezTo>
                    <a:pt x="576" y="179"/>
                    <a:pt x="577" y="179"/>
                    <a:pt x="577" y="179"/>
                  </a:cubicBezTo>
                  <a:cubicBezTo>
                    <a:pt x="577" y="179"/>
                    <a:pt x="577" y="179"/>
                    <a:pt x="577" y="179"/>
                  </a:cubicBezTo>
                  <a:cubicBezTo>
                    <a:pt x="577" y="178"/>
                    <a:pt x="577" y="177"/>
                    <a:pt x="577" y="175"/>
                  </a:cubicBezTo>
                  <a:cubicBezTo>
                    <a:pt x="577" y="174"/>
                    <a:pt x="578" y="173"/>
                    <a:pt x="579" y="174"/>
                  </a:cubicBezTo>
                  <a:cubicBezTo>
                    <a:pt x="580" y="174"/>
                    <a:pt x="583" y="171"/>
                    <a:pt x="585" y="167"/>
                  </a:cubicBezTo>
                  <a:cubicBezTo>
                    <a:pt x="588" y="164"/>
                    <a:pt x="590" y="160"/>
                    <a:pt x="590" y="160"/>
                  </a:cubicBezTo>
                  <a:cubicBezTo>
                    <a:pt x="590" y="159"/>
                    <a:pt x="591" y="157"/>
                    <a:pt x="592" y="156"/>
                  </a:cubicBezTo>
                  <a:cubicBezTo>
                    <a:pt x="593" y="154"/>
                    <a:pt x="594" y="151"/>
                    <a:pt x="595" y="148"/>
                  </a:cubicBezTo>
                  <a:cubicBezTo>
                    <a:pt x="596" y="145"/>
                    <a:pt x="602" y="141"/>
                    <a:pt x="608" y="139"/>
                  </a:cubicBezTo>
                  <a:cubicBezTo>
                    <a:pt x="613" y="137"/>
                    <a:pt x="619" y="133"/>
                    <a:pt x="621" y="130"/>
                  </a:cubicBezTo>
                  <a:cubicBezTo>
                    <a:pt x="622" y="126"/>
                    <a:pt x="626" y="124"/>
                    <a:pt x="628" y="124"/>
                  </a:cubicBezTo>
                  <a:cubicBezTo>
                    <a:pt x="631" y="124"/>
                    <a:pt x="635" y="123"/>
                    <a:pt x="637" y="123"/>
                  </a:cubicBezTo>
                  <a:cubicBezTo>
                    <a:pt x="639" y="122"/>
                    <a:pt x="640" y="121"/>
                    <a:pt x="640" y="119"/>
                  </a:cubicBezTo>
                  <a:cubicBezTo>
                    <a:pt x="639" y="118"/>
                    <a:pt x="639" y="116"/>
                    <a:pt x="639" y="115"/>
                  </a:cubicBezTo>
                  <a:cubicBezTo>
                    <a:pt x="639" y="115"/>
                    <a:pt x="638" y="114"/>
                    <a:pt x="638" y="114"/>
                  </a:cubicBezTo>
                  <a:cubicBezTo>
                    <a:pt x="638" y="114"/>
                    <a:pt x="638" y="114"/>
                    <a:pt x="638" y="114"/>
                  </a:cubicBezTo>
                  <a:cubicBezTo>
                    <a:pt x="638" y="114"/>
                    <a:pt x="638" y="114"/>
                    <a:pt x="639" y="114"/>
                  </a:cubicBezTo>
                  <a:cubicBezTo>
                    <a:pt x="639" y="114"/>
                    <a:pt x="639" y="114"/>
                    <a:pt x="639" y="114"/>
                  </a:cubicBezTo>
                  <a:cubicBezTo>
                    <a:pt x="639" y="114"/>
                    <a:pt x="641" y="114"/>
                    <a:pt x="643" y="113"/>
                  </a:cubicBezTo>
                  <a:cubicBezTo>
                    <a:pt x="643" y="113"/>
                    <a:pt x="643" y="113"/>
                    <a:pt x="649" y="111"/>
                  </a:cubicBezTo>
                  <a:cubicBezTo>
                    <a:pt x="650" y="110"/>
                    <a:pt x="650" y="110"/>
                    <a:pt x="651" y="110"/>
                  </a:cubicBezTo>
                  <a:cubicBezTo>
                    <a:pt x="651" y="110"/>
                    <a:pt x="651" y="110"/>
                    <a:pt x="651" y="110"/>
                  </a:cubicBezTo>
                  <a:cubicBezTo>
                    <a:pt x="651" y="110"/>
                    <a:pt x="651" y="110"/>
                    <a:pt x="652" y="109"/>
                  </a:cubicBezTo>
                  <a:cubicBezTo>
                    <a:pt x="652" y="109"/>
                    <a:pt x="652" y="109"/>
                    <a:pt x="652" y="110"/>
                  </a:cubicBezTo>
                  <a:cubicBezTo>
                    <a:pt x="652" y="110"/>
                    <a:pt x="652" y="110"/>
                    <a:pt x="652" y="110"/>
                  </a:cubicBezTo>
                  <a:cubicBezTo>
                    <a:pt x="652" y="110"/>
                    <a:pt x="652" y="110"/>
                    <a:pt x="652" y="110"/>
                  </a:cubicBezTo>
                  <a:cubicBezTo>
                    <a:pt x="652" y="110"/>
                    <a:pt x="653" y="110"/>
                    <a:pt x="652" y="110"/>
                  </a:cubicBezTo>
                  <a:cubicBezTo>
                    <a:pt x="652" y="110"/>
                    <a:pt x="652" y="111"/>
                    <a:pt x="652" y="111"/>
                  </a:cubicBezTo>
                  <a:cubicBezTo>
                    <a:pt x="653" y="112"/>
                    <a:pt x="653" y="113"/>
                    <a:pt x="653" y="113"/>
                  </a:cubicBezTo>
                  <a:cubicBezTo>
                    <a:pt x="653" y="113"/>
                    <a:pt x="653" y="113"/>
                    <a:pt x="653" y="113"/>
                  </a:cubicBezTo>
                  <a:cubicBezTo>
                    <a:pt x="653" y="113"/>
                    <a:pt x="653" y="114"/>
                    <a:pt x="653" y="114"/>
                  </a:cubicBezTo>
                  <a:cubicBezTo>
                    <a:pt x="653" y="114"/>
                    <a:pt x="653" y="116"/>
                    <a:pt x="654" y="117"/>
                  </a:cubicBezTo>
                  <a:cubicBezTo>
                    <a:pt x="654" y="117"/>
                    <a:pt x="654" y="117"/>
                    <a:pt x="653" y="119"/>
                  </a:cubicBezTo>
                  <a:cubicBezTo>
                    <a:pt x="653" y="119"/>
                    <a:pt x="653" y="119"/>
                    <a:pt x="653" y="119"/>
                  </a:cubicBezTo>
                  <a:cubicBezTo>
                    <a:pt x="653" y="120"/>
                    <a:pt x="654" y="123"/>
                    <a:pt x="654" y="125"/>
                  </a:cubicBezTo>
                  <a:cubicBezTo>
                    <a:pt x="654" y="127"/>
                    <a:pt x="654" y="128"/>
                    <a:pt x="654" y="128"/>
                  </a:cubicBezTo>
                  <a:cubicBezTo>
                    <a:pt x="653" y="128"/>
                    <a:pt x="653" y="129"/>
                    <a:pt x="653" y="129"/>
                  </a:cubicBezTo>
                  <a:cubicBezTo>
                    <a:pt x="653" y="130"/>
                    <a:pt x="656" y="131"/>
                    <a:pt x="659" y="132"/>
                  </a:cubicBezTo>
                  <a:cubicBezTo>
                    <a:pt x="662" y="133"/>
                    <a:pt x="670" y="134"/>
                    <a:pt x="678" y="134"/>
                  </a:cubicBezTo>
                  <a:cubicBezTo>
                    <a:pt x="685" y="133"/>
                    <a:pt x="692" y="133"/>
                    <a:pt x="695" y="133"/>
                  </a:cubicBezTo>
                  <a:cubicBezTo>
                    <a:pt x="697" y="133"/>
                    <a:pt x="701" y="132"/>
                    <a:pt x="703" y="130"/>
                  </a:cubicBezTo>
                  <a:cubicBezTo>
                    <a:pt x="705" y="128"/>
                    <a:pt x="704" y="126"/>
                    <a:pt x="700" y="126"/>
                  </a:cubicBezTo>
                  <a:cubicBezTo>
                    <a:pt x="697" y="126"/>
                    <a:pt x="688" y="120"/>
                    <a:pt x="681" y="113"/>
                  </a:cubicBezTo>
                  <a:cubicBezTo>
                    <a:pt x="681" y="113"/>
                    <a:pt x="681" y="113"/>
                    <a:pt x="679" y="113"/>
                  </a:cubicBezTo>
                  <a:cubicBezTo>
                    <a:pt x="678" y="113"/>
                    <a:pt x="678" y="113"/>
                    <a:pt x="678" y="113"/>
                  </a:cubicBezTo>
                  <a:cubicBezTo>
                    <a:pt x="678" y="113"/>
                    <a:pt x="678" y="113"/>
                    <a:pt x="678" y="113"/>
                  </a:cubicBezTo>
                  <a:cubicBezTo>
                    <a:pt x="678" y="113"/>
                    <a:pt x="678" y="113"/>
                    <a:pt x="678" y="113"/>
                  </a:cubicBezTo>
                  <a:cubicBezTo>
                    <a:pt x="675" y="113"/>
                    <a:pt x="670" y="111"/>
                    <a:pt x="669" y="111"/>
                  </a:cubicBezTo>
                  <a:cubicBezTo>
                    <a:pt x="669" y="111"/>
                    <a:pt x="669" y="111"/>
                    <a:pt x="669" y="111"/>
                  </a:cubicBezTo>
                  <a:cubicBezTo>
                    <a:pt x="669" y="111"/>
                    <a:pt x="669" y="111"/>
                    <a:pt x="669" y="111"/>
                  </a:cubicBezTo>
                  <a:cubicBezTo>
                    <a:pt x="669" y="111"/>
                    <a:pt x="669" y="111"/>
                    <a:pt x="669" y="111"/>
                  </a:cubicBezTo>
                  <a:cubicBezTo>
                    <a:pt x="669" y="111"/>
                    <a:pt x="670" y="109"/>
                    <a:pt x="672" y="108"/>
                  </a:cubicBezTo>
                  <a:cubicBezTo>
                    <a:pt x="673" y="106"/>
                    <a:pt x="678" y="103"/>
                    <a:pt x="682" y="102"/>
                  </a:cubicBezTo>
                  <a:cubicBezTo>
                    <a:pt x="686" y="100"/>
                    <a:pt x="690" y="97"/>
                    <a:pt x="691" y="94"/>
                  </a:cubicBezTo>
                  <a:cubicBezTo>
                    <a:pt x="692" y="92"/>
                    <a:pt x="694" y="87"/>
                    <a:pt x="696" y="83"/>
                  </a:cubicBezTo>
                  <a:cubicBezTo>
                    <a:pt x="698" y="79"/>
                    <a:pt x="702" y="76"/>
                    <a:pt x="704" y="76"/>
                  </a:cubicBezTo>
                  <a:cubicBezTo>
                    <a:pt x="707" y="76"/>
                    <a:pt x="709" y="76"/>
                    <a:pt x="711" y="75"/>
                  </a:cubicBezTo>
                  <a:cubicBezTo>
                    <a:pt x="712" y="75"/>
                    <a:pt x="713" y="74"/>
                    <a:pt x="713" y="74"/>
                  </a:cubicBezTo>
                  <a:cubicBezTo>
                    <a:pt x="713" y="74"/>
                    <a:pt x="713" y="73"/>
                    <a:pt x="714" y="72"/>
                  </a:cubicBezTo>
                  <a:cubicBezTo>
                    <a:pt x="714" y="71"/>
                    <a:pt x="714" y="70"/>
                    <a:pt x="714" y="69"/>
                  </a:cubicBezTo>
                  <a:cubicBezTo>
                    <a:pt x="713" y="68"/>
                    <a:pt x="709" y="67"/>
                    <a:pt x="705" y="67"/>
                  </a:cubicBezTo>
                  <a:cubicBezTo>
                    <a:pt x="701" y="67"/>
                    <a:pt x="698" y="67"/>
                    <a:pt x="698" y="67"/>
                  </a:cubicBezTo>
                  <a:cubicBezTo>
                    <a:pt x="697" y="68"/>
                    <a:pt x="697" y="68"/>
                    <a:pt x="697" y="68"/>
                  </a:cubicBezTo>
                  <a:cubicBezTo>
                    <a:pt x="697" y="69"/>
                    <a:pt x="696" y="67"/>
                    <a:pt x="694" y="65"/>
                  </a:cubicBezTo>
                  <a:cubicBezTo>
                    <a:pt x="693" y="63"/>
                    <a:pt x="692" y="61"/>
                    <a:pt x="692" y="60"/>
                  </a:cubicBezTo>
                  <a:cubicBezTo>
                    <a:pt x="692" y="60"/>
                    <a:pt x="692" y="60"/>
                    <a:pt x="692" y="60"/>
                  </a:cubicBezTo>
                  <a:cubicBezTo>
                    <a:pt x="692" y="60"/>
                    <a:pt x="692" y="60"/>
                    <a:pt x="692" y="60"/>
                  </a:cubicBezTo>
                  <a:cubicBezTo>
                    <a:pt x="692" y="60"/>
                    <a:pt x="692" y="60"/>
                    <a:pt x="692" y="60"/>
                  </a:cubicBezTo>
                  <a:cubicBezTo>
                    <a:pt x="692" y="60"/>
                    <a:pt x="693" y="58"/>
                    <a:pt x="695" y="56"/>
                  </a:cubicBezTo>
                  <a:cubicBezTo>
                    <a:pt x="696" y="54"/>
                    <a:pt x="701" y="52"/>
                    <a:pt x="705" y="51"/>
                  </a:cubicBezTo>
                  <a:cubicBezTo>
                    <a:pt x="708" y="50"/>
                    <a:pt x="716" y="51"/>
                    <a:pt x="722" y="54"/>
                  </a:cubicBezTo>
                  <a:cubicBezTo>
                    <a:pt x="727" y="56"/>
                    <a:pt x="736" y="59"/>
                    <a:pt x="740" y="60"/>
                  </a:cubicBezTo>
                  <a:cubicBezTo>
                    <a:pt x="745" y="61"/>
                    <a:pt x="751" y="64"/>
                    <a:pt x="755" y="66"/>
                  </a:cubicBezTo>
                  <a:cubicBezTo>
                    <a:pt x="759" y="68"/>
                    <a:pt x="763" y="71"/>
                    <a:pt x="764" y="72"/>
                  </a:cubicBezTo>
                  <a:cubicBezTo>
                    <a:pt x="764" y="74"/>
                    <a:pt x="765" y="75"/>
                    <a:pt x="765" y="76"/>
                  </a:cubicBezTo>
                  <a:cubicBezTo>
                    <a:pt x="765" y="76"/>
                    <a:pt x="766" y="76"/>
                    <a:pt x="766" y="76"/>
                  </a:cubicBezTo>
                  <a:cubicBezTo>
                    <a:pt x="767" y="76"/>
                    <a:pt x="767" y="76"/>
                    <a:pt x="767" y="76"/>
                  </a:cubicBezTo>
                  <a:cubicBezTo>
                    <a:pt x="767" y="76"/>
                    <a:pt x="767" y="76"/>
                    <a:pt x="767" y="76"/>
                  </a:cubicBezTo>
                  <a:cubicBezTo>
                    <a:pt x="767" y="76"/>
                    <a:pt x="766" y="78"/>
                    <a:pt x="764" y="81"/>
                  </a:cubicBezTo>
                  <a:cubicBezTo>
                    <a:pt x="764" y="81"/>
                    <a:pt x="764" y="81"/>
                    <a:pt x="763" y="83"/>
                  </a:cubicBezTo>
                  <a:cubicBezTo>
                    <a:pt x="763" y="84"/>
                    <a:pt x="763" y="84"/>
                    <a:pt x="763" y="84"/>
                  </a:cubicBezTo>
                  <a:cubicBezTo>
                    <a:pt x="761" y="89"/>
                    <a:pt x="760" y="95"/>
                    <a:pt x="759" y="99"/>
                  </a:cubicBezTo>
                  <a:cubicBezTo>
                    <a:pt x="758" y="102"/>
                    <a:pt x="757" y="108"/>
                    <a:pt x="755" y="112"/>
                  </a:cubicBezTo>
                  <a:cubicBezTo>
                    <a:pt x="753" y="116"/>
                    <a:pt x="749" y="119"/>
                    <a:pt x="746" y="119"/>
                  </a:cubicBezTo>
                  <a:cubicBezTo>
                    <a:pt x="742" y="119"/>
                    <a:pt x="739" y="118"/>
                    <a:pt x="739" y="117"/>
                  </a:cubicBezTo>
                  <a:cubicBezTo>
                    <a:pt x="739" y="115"/>
                    <a:pt x="738" y="114"/>
                    <a:pt x="737" y="114"/>
                  </a:cubicBezTo>
                  <a:cubicBezTo>
                    <a:pt x="736" y="114"/>
                    <a:pt x="735" y="115"/>
                    <a:pt x="734" y="116"/>
                  </a:cubicBezTo>
                  <a:cubicBezTo>
                    <a:pt x="733" y="116"/>
                    <a:pt x="733" y="117"/>
                    <a:pt x="733" y="118"/>
                  </a:cubicBezTo>
                  <a:cubicBezTo>
                    <a:pt x="733" y="118"/>
                    <a:pt x="738" y="119"/>
                    <a:pt x="745" y="119"/>
                  </a:cubicBezTo>
                  <a:cubicBezTo>
                    <a:pt x="751" y="120"/>
                    <a:pt x="758" y="121"/>
                    <a:pt x="761" y="123"/>
                  </a:cubicBezTo>
                  <a:cubicBezTo>
                    <a:pt x="763" y="124"/>
                    <a:pt x="766" y="127"/>
                    <a:pt x="766" y="129"/>
                  </a:cubicBezTo>
                  <a:cubicBezTo>
                    <a:pt x="767" y="132"/>
                    <a:pt x="773" y="136"/>
                    <a:pt x="779" y="139"/>
                  </a:cubicBezTo>
                  <a:cubicBezTo>
                    <a:pt x="785" y="142"/>
                    <a:pt x="791" y="146"/>
                    <a:pt x="792" y="148"/>
                  </a:cubicBezTo>
                  <a:cubicBezTo>
                    <a:pt x="793" y="150"/>
                    <a:pt x="796" y="153"/>
                    <a:pt x="798" y="154"/>
                  </a:cubicBezTo>
                  <a:cubicBezTo>
                    <a:pt x="800" y="154"/>
                    <a:pt x="803" y="152"/>
                    <a:pt x="804" y="149"/>
                  </a:cubicBezTo>
                  <a:cubicBezTo>
                    <a:pt x="805" y="145"/>
                    <a:pt x="810" y="143"/>
                    <a:pt x="815" y="143"/>
                  </a:cubicBezTo>
                  <a:cubicBezTo>
                    <a:pt x="821" y="143"/>
                    <a:pt x="827" y="141"/>
                    <a:pt x="830" y="139"/>
                  </a:cubicBezTo>
                  <a:cubicBezTo>
                    <a:pt x="832" y="137"/>
                    <a:pt x="833" y="133"/>
                    <a:pt x="832" y="132"/>
                  </a:cubicBezTo>
                  <a:cubicBezTo>
                    <a:pt x="830" y="130"/>
                    <a:pt x="824" y="123"/>
                    <a:pt x="817" y="117"/>
                  </a:cubicBezTo>
                  <a:cubicBezTo>
                    <a:pt x="817" y="117"/>
                    <a:pt x="817" y="117"/>
                    <a:pt x="814" y="116"/>
                  </a:cubicBezTo>
                  <a:cubicBezTo>
                    <a:pt x="810" y="115"/>
                    <a:pt x="810" y="115"/>
                    <a:pt x="810" y="115"/>
                  </a:cubicBezTo>
                  <a:cubicBezTo>
                    <a:pt x="811" y="114"/>
                    <a:pt x="813" y="111"/>
                    <a:pt x="813" y="109"/>
                  </a:cubicBezTo>
                  <a:cubicBezTo>
                    <a:pt x="814" y="108"/>
                    <a:pt x="815" y="106"/>
                    <a:pt x="815" y="106"/>
                  </a:cubicBezTo>
                  <a:cubicBezTo>
                    <a:pt x="815" y="106"/>
                    <a:pt x="815" y="106"/>
                    <a:pt x="815" y="106"/>
                  </a:cubicBezTo>
                  <a:cubicBezTo>
                    <a:pt x="815" y="106"/>
                    <a:pt x="816" y="107"/>
                    <a:pt x="817" y="108"/>
                  </a:cubicBezTo>
                  <a:cubicBezTo>
                    <a:pt x="818" y="109"/>
                    <a:pt x="823" y="114"/>
                    <a:pt x="829" y="119"/>
                  </a:cubicBezTo>
                  <a:cubicBezTo>
                    <a:pt x="829" y="119"/>
                    <a:pt x="829" y="119"/>
                    <a:pt x="834" y="122"/>
                  </a:cubicBezTo>
                  <a:cubicBezTo>
                    <a:pt x="835" y="123"/>
                    <a:pt x="835" y="123"/>
                    <a:pt x="835" y="123"/>
                  </a:cubicBezTo>
                  <a:cubicBezTo>
                    <a:pt x="836" y="123"/>
                    <a:pt x="837" y="123"/>
                    <a:pt x="837" y="123"/>
                  </a:cubicBezTo>
                  <a:cubicBezTo>
                    <a:pt x="837" y="123"/>
                    <a:pt x="837" y="123"/>
                    <a:pt x="837" y="123"/>
                  </a:cubicBezTo>
                  <a:cubicBezTo>
                    <a:pt x="837" y="123"/>
                    <a:pt x="837" y="123"/>
                    <a:pt x="837" y="123"/>
                  </a:cubicBezTo>
                  <a:cubicBezTo>
                    <a:pt x="837" y="123"/>
                    <a:pt x="837" y="123"/>
                    <a:pt x="837" y="123"/>
                  </a:cubicBezTo>
                  <a:cubicBezTo>
                    <a:pt x="837" y="123"/>
                    <a:pt x="837" y="123"/>
                    <a:pt x="837" y="123"/>
                  </a:cubicBezTo>
                  <a:cubicBezTo>
                    <a:pt x="837" y="123"/>
                    <a:pt x="837" y="123"/>
                    <a:pt x="837" y="123"/>
                  </a:cubicBezTo>
                  <a:cubicBezTo>
                    <a:pt x="837" y="123"/>
                    <a:pt x="838" y="122"/>
                    <a:pt x="838" y="122"/>
                  </a:cubicBezTo>
                  <a:cubicBezTo>
                    <a:pt x="839" y="121"/>
                    <a:pt x="843" y="115"/>
                    <a:pt x="849" y="108"/>
                  </a:cubicBezTo>
                  <a:cubicBezTo>
                    <a:pt x="849" y="108"/>
                    <a:pt x="849" y="108"/>
                    <a:pt x="850" y="108"/>
                  </a:cubicBezTo>
                  <a:cubicBezTo>
                    <a:pt x="852" y="108"/>
                    <a:pt x="852" y="108"/>
                    <a:pt x="852" y="108"/>
                  </a:cubicBezTo>
                  <a:cubicBezTo>
                    <a:pt x="856" y="106"/>
                    <a:pt x="860" y="102"/>
                    <a:pt x="860" y="100"/>
                  </a:cubicBezTo>
                  <a:cubicBezTo>
                    <a:pt x="860" y="97"/>
                    <a:pt x="856" y="95"/>
                    <a:pt x="852" y="95"/>
                  </a:cubicBezTo>
                  <a:cubicBezTo>
                    <a:pt x="848" y="95"/>
                    <a:pt x="844" y="94"/>
                    <a:pt x="843" y="93"/>
                  </a:cubicBezTo>
                  <a:cubicBezTo>
                    <a:pt x="841" y="91"/>
                    <a:pt x="839" y="90"/>
                    <a:pt x="837" y="90"/>
                  </a:cubicBezTo>
                  <a:cubicBezTo>
                    <a:pt x="834" y="90"/>
                    <a:pt x="827" y="89"/>
                    <a:pt x="820" y="87"/>
                  </a:cubicBezTo>
                  <a:cubicBezTo>
                    <a:pt x="813" y="85"/>
                    <a:pt x="807" y="83"/>
                    <a:pt x="807" y="83"/>
                  </a:cubicBezTo>
                  <a:cubicBezTo>
                    <a:pt x="807" y="82"/>
                    <a:pt x="807" y="80"/>
                    <a:pt x="807" y="79"/>
                  </a:cubicBezTo>
                  <a:cubicBezTo>
                    <a:pt x="807" y="77"/>
                    <a:pt x="809" y="75"/>
                    <a:pt x="811" y="74"/>
                  </a:cubicBezTo>
                  <a:cubicBezTo>
                    <a:pt x="813" y="73"/>
                    <a:pt x="816" y="72"/>
                    <a:pt x="817" y="71"/>
                  </a:cubicBezTo>
                  <a:cubicBezTo>
                    <a:pt x="818" y="71"/>
                    <a:pt x="818" y="70"/>
                    <a:pt x="818" y="70"/>
                  </a:cubicBezTo>
                  <a:cubicBezTo>
                    <a:pt x="818" y="70"/>
                    <a:pt x="818" y="70"/>
                    <a:pt x="818" y="70"/>
                  </a:cubicBezTo>
                  <a:cubicBezTo>
                    <a:pt x="818" y="70"/>
                    <a:pt x="818" y="70"/>
                    <a:pt x="818" y="70"/>
                  </a:cubicBezTo>
                  <a:cubicBezTo>
                    <a:pt x="818" y="70"/>
                    <a:pt x="818" y="69"/>
                    <a:pt x="819" y="68"/>
                  </a:cubicBezTo>
                  <a:cubicBezTo>
                    <a:pt x="819" y="67"/>
                    <a:pt x="819" y="67"/>
                    <a:pt x="819" y="67"/>
                  </a:cubicBezTo>
                  <a:cubicBezTo>
                    <a:pt x="819" y="67"/>
                    <a:pt x="818" y="67"/>
                    <a:pt x="818" y="67"/>
                  </a:cubicBezTo>
                  <a:cubicBezTo>
                    <a:pt x="818" y="68"/>
                    <a:pt x="817" y="64"/>
                    <a:pt x="816" y="58"/>
                  </a:cubicBezTo>
                  <a:cubicBezTo>
                    <a:pt x="816" y="53"/>
                    <a:pt x="812" y="46"/>
                    <a:pt x="809" y="44"/>
                  </a:cubicBezTo>
                  <a:cubicBezTo>
                    <a:pt x="806" y="41"/>
                    <a:pt x="798" y="39"/>
                    <a:pt x="791" y="38"/>
                  </a:cubicBezTo>
                  <a:cubicBezTo>
                    <a:pt x="784" y="38"/>
                    <a:pt x="776" y="38"/>
                    <a:pt x="773" y="37"/>
                  </a:cubicBezTo>
                  <a:cubicBezTo>
                    <a:pt x="771" y="37"/>
                    <a:pt x="762" y="33"/>
                    <a:pt x="755" y="28"/>
                  </a:cubicBezTo>
                  <a:cubicBezTo>
                    <a:pt x="747" y="23"/>
                    <a:pt x="728" y="19"/>
                    <a:pt x="720" y="19"/>
                  </a:cubicBezTo>
                  <a:cubicBezTo>
                    <a:pt x="713" y="19"/>
                    <a:pt x="706" y="18"/>
                    <a:pt x="705" y="16"/>
                  </a:cubicBezTo>
                  <a:cubicBezTo>
                    <a:pt x="704" y="14"/>
                    <a:pt x="702" y="12"/>
                    <a:pt x="701" y="12"/>
                  </a:cubicBezTo>
                  <a:cubicBezTo>
                    <a:pt x="701" y="12"/>
                    <a:pt x="700" y="13"/>
                    <a:pt x="700" y="14"/>
                  </a:cubicBezTo>
                  <a:cubicBezTo>
                    <a:pt x="700" y="15"/>
                    <a:pt x="696" y="16"/>
                    <a:pt x="691" y="17"/>
                  </a:cubicBezTo>
                  <a:cubicBezTo>
                    <a:pt x="686" y="18"/>
                    <a:pt x="682" y="21"/>
                    <a:pt x="682" y="23"/>
                  </a:cubicBezTo>
                  <a:cubicBezTo>
                    <a:pt x="682" y="25"/>
                    <a:pt x="682" y="29"/>
                    <a:pt x="682" y="31"/>
                  </a:cubicBezTo>
                  <a:cubicBezTo>
                    <a:pt x="682" y="33"/>
                    <a:pt x="681" y="34"/>
                    <a:pt x="682" y="34"/>
                  </a:cubicBezTo>
                  <a:cubicBezTo>
                    <a:pt x="682" y="34"/>
                    <a:pt x="682" y="35"/>
                    <a:pt x="682" y="35"/>
                  </a:cubicBezTo>
                  <a:cubicBezTo>
                    <a:pt x="682" y="35"/>
                    <a:pt x="682" y="35"/>
                    <a:pt x="681" y="35"/>
                  </a:cubicBezTo>
                  <a:cubicBezTo>
                    <a:pt x="681" y="35"/>
                    <a:pt x="681" y="35"/>
                    <a:pt x="681" y="35"/>
                  </a:cubicBezTo>
                  <a:cubicBezTo>
                    <a:pt x="681" y="35"/>
                    <a:pt x="680" y="35"/>
                    <a:pt x="680" y="35"/>
                  </a:cubicBezTo>
                  <a:cubicBezTo>
                    <a:pt x="680" y="35"/>
                    <a:pt x="678" y="35"/>
                    <a:pt x="677" y="36"/>
                  </a:cubicBezTo>
                  <a:cubicBezTo>
                    <a:pt x="677" y="36"/>
                    <a:pt x="677" y="36"/>
                    <a:pt x="676" y="36"/>
                  </a:cubicBezTo>
                  <a:cubicBezTo>
                    <a:pt x="676" y="36"/>
                    <a:pt x="676" y="36"/>
                    <a:pt x="676" y="36"/>
                  </a:cubicBezTo>
                  <a:cubicBezTo>
                    <a:pt x="676" y="36"/>
                    <a:pt x="675" y="34"/>
                    <a:pt x="675" y="32"/>
                  </a:cubicBezTo>
                  <a:cubicBezTo>
                    <a:pt x="675" y="32"/>
                    <a:pt x="675" y="32"/>
                    <a:pt x="675" y="30"/>
                  </a:cubicBezTo>
                  <a:cubicBezTo>
                    <a:pt x="675" y="30"/>
                    <a:pt x="675" y="30"/>
                    <a:pt x="675" y="29"/>
                  </a:cubicBezTo>
                  <a:cubicBezTo>
                    <a:pt x="675" y="28"/>
                    <a:pt x="675" y="28"/>
                    <a:pt x="675" y="28"/>
                  </a:cubicBezTo>
                  <a:cubicBezTo>
                    <a:pt x="675" y="29"/>
                    <a:pt x="675" y="27"/>
                    <a:pt x="676" y="24"/>
                  </a:cubicBezTo>
                  <a:cubicBezTo>
                    <a:pt x="676" y="22"/>
                    <a:pt x="676" y="20"/>
                    <a:pt x="676" y="20"/>
                  </a:cubicBezTo>
                  <a:cubicBezTo>
                    <a:pt x="676" y="19"/>
                    <a:pt x="674" y="19"/>
                    <a:pt x="672" y="19"/>
                  </a:cubicBezTo>
                  <a:cubicBezTo>
                    <a:pt x="669" y="19"/>
                    <a:pt x="667" y="18"/>
                    <a:pt x="667" y="17"/>
                  </a:cubicBezTo>
                  <a:cubicBezTo>
                    <a:pt x="666" y="15"/>
                    <a:pt x="664" y="14"/>
                    <a:pt x="661" y="14"/>
                  </a:cubicBezTo>
                  <a:cubicBezTo>
                    <a:pt x="659" y="14"/>
                    <a:pt x="656" y="16"/>
                    <a:pt x="654" y="18"/>
                  </a:cubicBezTo>
                  <a:cubicBezTo>
                    <a:pt x="654" y="18"/>
                    <a:pt x="654" y="18"/>
                    <a:pt x="653" y="19"/>
                  </a:cubicBezTo>
                  <a:cubicBezTo>
                    <a:pt x="652" y="20"/>
                    <a:pt x="652" y="22"/>
                    <a:pt x="652" y="24"/>
                  </a:cubicBezTo>
                  <a:cubicBezTo>
                    <a:pt x="652" y="25"/>
                    <a:pt x="652" y="25"/>
                    <a:pt x="652" y="25"/>
                  </a:cubicBezTo>
                  <a:cubicBezTo>
                    <a:pt x="652" y="24"/>
                    <a:pt x="652" y="26"/>
                    <a:pt x="652" y="27"/>
                  </a:cubicBezTo>
                  <a:cubicBezTo>
                    <a:pt x="652" y="27"/>
                    <a:pt x="652" y="27"/>
                    <a:pt x="651" y="28"/>
                  </a:cubicBezTo>
                  <a:cubicBezTo>
                    <a:pt x="651" y="29"/>
                    <a:pt x="651" y="29"/>
                    <a:pt x="651" y="29"/>
                  </a:cubicBezTo>
                  <a:cubicBezTo>
                    <a:pt x="650" y="32"/>
                    <a:pt x="648" y="36"/>
                    <a:pt x="648" y="36"/>
                  </a:cubicBezTo>
                  <a:cubicBezTo>
                    <a:pt x="647" y="36"/>
                    <a:pt x="647" y="36"/>
                    <a:pt x="647" y="36"/>
                  </a:cubicBezTo>
                  <a:cubicBezTo>
                    <a:pt x="647" y="36"/>
                    <a:pt x="648" y="36"/>
                    <a:pt x="650" y="37"/>
                  </a:cubicBezTo>
                  <a:cubicBezTo>
                    <a:pt x="650" y="37"/>
                    <a:pt x="650" y="37"/>
                    <a:pt x="651" y="38"/>
                  </a:cubicBezTo>
                  <a:cubicBezTo>
                    <a:pt x="653" y="39"/>
                    <a:pt x="655" y="41"/>
                    <a:pt x="656" y="43"/>
                  </a:cubicBezTo>
                  <a:cubicBezTo>
                    <a:pt x="656" y="43"/>
                    <a:pt x="657" y="44"/>
                    <a:pt x="657" y="44"/>
                  </a:cubicBezTo>
                  <a:cubicBezTo>
                    <a:pt x="657" y="44"/>
                    <a:pt x="658" y="45"/>
                    <a:pt x="658" y="45"/>
                  </a:cubicBezTo>
                  <a:cubicBezTo>
                    <a:pt x="658" y="46"/>
                    <a:pt x="658" y="46"/>
                    <a:pt x="658" y="46"/>
                  </a:cubicBezTo>
                  <a:cubicBezTo>
                    <a:pt x="658" y="46"/>
                    <a:pt x="659" y="46"/>
                    <a:pt x="659" y="46"/>
                  </a:cubicBezTo>
                  <a:cubicBezTo>
                    <a:pt x="659" y="46"/>
                    <a:pt x="659" y="47"/>
                    <a:pt x="659" y="47"/>
                  </a:cubicBezTo>
                  <a:cubicBezTo>
                    <a:pt x="659" y="47"/>
                    <a:pt x="659" y="47"/>
                    <a:pt x="659" y="47"/>
                  </a:cubicBezTo>
                  <a:cubicBezTo>
                    <a:pt x="659" y="47"/>
                    <a:pt x="660" y="47"/>
                    <a:pt x="660" y="47"/>
                  </a:cubicBezTo>
                  <a:cubicBezTo>
                    <a:pt x="660" y="47"/>
                    <a:pt x="660" y="47"/>
                    <a:pt x="660" y="47"/>
                  </a:cubicBezTo>
                  <a:cubicBezTo>
                    <a:pt x="660" y="47"/>
                    <a:pt x="660" y="47"/>
                    <a:pt x="660" y="47"/>
                  </a:cubicBezTo>
                  <a:cubicBezTo>
                    <a:pt x="659" y="47"/>
                    <a:pt x="659" y="47"/>
                    <a:pt x="659" y="47"/>
                  </a:cubicBezTo>
                  <a:cubicBezTo>
                    <a:pt x="659" y="48"/>
                    <a:pt x="659" y="48"/>
                    <a:pt x="659" y="48"/>
                  </a:cubicBezTo>
                  <a:cubicBezTo>
                    <a:pt x="659" y="48"/>
                    <a:pt x="659" y="48"/>
                    <a:pt x="660" y="48"/>
                  </a:cubicBezTo>
                  <a:cubicBezTo>
                    <a:pt x="661" y="48"/>
                    <a:pt x="662" y="48"/>
                    <a:pt x="662" y="48"/>
                  </a:cubicBezTo>
                  <a:cubicBezTo>
                    <a:pt x="662" y="48"/>
                    <a:pt x="661" y="48"/>
                    <a:pt x="661" y="47"/>
                  </a:cubicBezTo>
                  <a:cubicBezTo>
                    <a:pt x="661" y="47"/>
                    <a:pt x="661" y="47"/>
                    <a:pt x="661" y="47"/>
                  </a:cubicBezTo>
                  <a:cubicBezTo>
                    <a:pt x="661" y="47"/>
                    <a:pt x="661" y="47"/>
                    <a:pt x="661" y="47"/>
                  </a:cubicBezTo>
                  <a:cubicBezTo>
                    <a:pt x="661" y="47"/>
                    <a:pt x="661" y="47"/>
                    <a:pt x="662" y="47"/>
                  </a:cubicBezTo>
                  <a:cubicBezTo>
                    <a:pt x="662" y="47"/>
                    <a:pt x="662" y="48"/>
                    <a:pt x="662" y="47"/>
                  </a:cubicBezTo>
                  <a:cubicBezTo>
                    <a:pt x="662" y="47"/>
                    <a:pt x="662" y="47"/>
                    <a:pt x="662" y="47"/>
                  </a:cubicBezTo>
                  <a:cubicBezTo>
                    <a:pt x="662" y="48"/>
                    <a:pt x="664" y="48"/>
                    <a:pt x="666" y="48"/>
                  </a:cubicBezTo>
                  <a:cubicBezTo>
                    <a:pt x="667" y="49"/>
                    <a:pt x="670" y="50"/>
                    <a:pt x="671" y="52"/>
                  </a:cubicBezTo>
                  <a:cubicBezTo>
                    <a:pt x="673" y="54"/>
                    <a:pt x="675" y="55"/>
                    <a:pt x="678" y="55"/>
                  </a:cubicBezTo>
                  <a:cubicBezTo>
                    <a:pt x="680" y="56"/>
                    <a:pt x="683" y="59"/>
                    <a:pt x="684" y="62"/>
                  </a:cubicBezTo>
                  <a:cubicBezTo>
                    <a:pt x="684" y="62"/>
                    <a:pt x="684" y="62"/>
                    <a:pt x="684" y="63"/>
                  </a:cubicBezTo>
                  <a:cubicBezTo>
                    <a:pt x="684" y="64"/>
                    <a:pt x="684" y="64"/>
                    <a:pt x="684" y="64"/>
                  </a:cubicBezTo>
                  <a:cubicBezTo>
                    <a:pt x="680" y="67"/>
                    <a:pt x="676" y="71"/>
                    <a:pt x="676" y="72"/>
                  </a:cubicBezTo>
                  <a:cubicBezTo>
                    <a:pt x="676" y="72"/>
                    <a:pt x="676" y="72"/>
                    <a:pt x="676" y="75"/>
                  </a:cubicBezTo>
                  <a:cubicBezTo>
                    <a:pt x="676" y="76"/>
                    <a:pt x="676" y="76"/>
                    <a:pt x="676" y="76"/>
                  </a:cubicBezTo>
                  <a:cubicBezTo>
                    <a:pt x="675" y="76"/>
                    <a:pt x="673" y="76"/>
                    <a:pt x="672" y="76"/>
                  </a:cubicBezTo>
                  <a:cubicBezTo>
                    <a:pt x="672" y="77"/>
                    <a:pt x="671" y="77"/>
                    <a:pt x="671" y="77"/>
                  </a:cubicBezTo>
                  <a:cubicBezTo>
                    <a:pt x="671" y="77"/>
                    <a:pt x="670" y="78"/>
                    <a:pt x="670" y="79"/>
                  </a:cubicBezTo>
                  <a:cubicBezTo>
                    <a:pt x="670" y="80"/>
                    <a:pt x="671" y="81"/>
                    <a:pt x="671" y="81"/>
                  </a:cubicBezTo>
                  <a:cubicBezTo>
                    <a:pt x="671" y="81"/>
                    <a:pt x="671" y="81"/>
                    <a:pt x="670" y="81"/>
                  </a:cubicBezTo>
                  <a:cubicBezTo>
                    <a:pt x="670" y="81"/>
                    <a:pt x="670" y="81"/>
                    <a:pt x="670" y="81"/>
                  </a:cubicBezTo>
                  <a:cubicBezTo>
                    <a:pt x="670" y="81"/>
                    <a:pt x="670" y="81"/>
                    <a:pt x="670" y="81"/>
                  </a:cubicBezTo>
                  <a:cubicBezTo>
                    <a:pt x="670" y="81"/>
                    <a:pt x="668" y="81"/>
                    <a:pt x="666" y="80"/>
                  </a:cubicBezTo>
                  <a:cubicBezTo>
                    <a:pt x="663" y="80"/>
                    <a:pt x="660" y="78"/>
                    <a:pt x="658" y="75"/>
                  </a:cubicBezTo>
                  <a:cubicBezTo>
                    <a:pt x="656" y="72"/>
                    <a:pt x="653" y="69"/>
                    <a:pt x="652" y="68"/>
                  </a:cubicBezTo>
                  <a:cubicBezTo>
                    <a:pt x="652" y="67"/>
                    <a:pt x="646" y="66"/>
                    <a:pt x="640" y="66"/>
                  </a:cubicBezTo>
                  <a:cubicBezTo>
                    <a:pt x="634" y="65"/>
                    <a:pt x="628" y="63"/>
                    <a:pt x="627" y="61"/>
                  </a:cubicBezTo>
                  <a:cubicBezTo>
                    <a:pt x="626" y="60"/>
                    <a:pt x="622" y="55"/>
                    <a:pt x="618" y="52"/>
                  </a:cubicBezTo>
                  <a:cubicBezTo>
                    <a:pt x="614" y="48"/>
                    <a:pt x="611" y="43"/>
                    <a:pt x="611" y="41"/>
                  </a:cubicBezTo>
                  <a:cubicBezTo>
                    <a:pt x="611" y="38"/>
                    <a:pt x="610" y="36"/>
                    <a:pt x="609" y="35"/>
                  </a:cubicBezTo>
                  <a:cubicBezTo>
                    <a:pt x="607" y="35"/>
                    <a:pt x="606" y="34"/>
                    <a:pt x="606" y="34"/>
                  </a:cubicBezTo>
                  <a:cubicBezTo>
                    <a:pt x="605" y="33"/>
                    <a:pt x="605" y="32"/>
                    <a:pt x="605" y="31"/>
                  </a:cubicBezTo>
                  <a:cubicBezTo>
                    <a:pt x="604" y="30"/>
                    <a:pt x="605" y="29"/>
                    <a:pt x="605" y="28"/>
                  </a:cubicBezTo>
                  <a:cubicBezTo>
                    <a:pt x="606" y="27"/>
                    <a:pt x="608" y="26"/>
                    <a:pt x="608" y="25"/>
                  </a:cubicBezTo>
                  <a:cubicBezTo>
                    <a:pt x="609" y="25"/>
                    <a:pt x="611" y="24"/>
                    <a:pt x="613" y="23"/>
                  </a:cubicBezTo>
                  <a:cubicBezTo>
                    <a:pt x="614" y="22"/>
                    <a:pt x="616" y="21"/>
                    <a:pt x="617" y="21"/>
                  </a:cubicBezTo>
                  <a:cubicBezTo>
                    <a:pt x="617" y="21"/>
                    <a:pt x="620" y="19"/>
                    <a:pt x="624" y="18"/>
                  </a:cubicBezTo>
                  <a:cubicBezTo>
                    <a:pt x="627" y="17"/>
                    <a:pt x="629" y="15"/>
                    <a:pt x="629" y="14"/>
                  </a:cubicBezTo>
                  <a:cubicBezTo>
                    <a:pt x="629" y="13"/>
                    <a:pt x="629" y="11"/>
                    <a:pt x="629" y="11"/>
                  </a:cubicBezTo>
                  <a:cubicBezTo>
                    <a:pt x="629" y="10"/>
                    <a:pt x="626" y="10"/>
                    <a:pt x="625" y="10"/>
                  </a:cubicBezTo>
                  <a:cubicBezTo>
                    <a:pt x="624" y="10"/>
                    <a:pt x="623" y="9"/>
                    <a:pt x="623" y="8"/>
                  </a:cubicBezTo>
                  <a:cubicBezTo>
                    <a:pt x="623" y="7"/>
                    <a:pt x="619" y="7"/>
                    <a:pt x="614" y="8"/>
                  </a:cubicBezTo>
                  <a:cubicBezTo>
                    <a:pt x="609" y="9"/>
                    <a:pt x="604" y="10"/>
                    <a:pt x="603" y="10"/>
                  </a:cubicBezTo>
                  <a:cubicBezTo>
                    <a:pt x="602" y="11"/>
                    <a:pt x="600" y="12"/>
                    <a:pt x="598" y="13"/>
                  </a:cubicBezTo>
                  <a:cubicBezTo>
                    <a:pt x="596" y="13"/>
                    <a:pt x="596" y="18"/>
                    <a:pt x="597" y="22"/>
                  </a:cubicBezTo>
                  <a:cubicBezTo>
                    <a:pt x="599" y="26"/>
                    <a:pt x="600" y="35"/>
                    <a:pt x="600" y="40"/>
                  </a:cubicBezTo>
                  <a:cubicBezTo>
                    <a:pt x="600" y="46"/>
                    <a:pt x="600" y="54"/>
                    <a:pt x="602" y="56"/>
                  </a:cubicBezTo>
                  <a:cubicBezTo>
                    <a:pt x="603" y="59"/>
                    <a:pt x="605" y="63"/>
                    <a:pt x="607" y="64"/>
                  </a:cubicBezTo>
                  <a:cubicBezTo>
                    <a:pt x="609" y="65"/>
                    <a:pt x="610" y="67"/>
                    <a:pt x="610" y="69"/>
                  </a:cubicBezTo>
                  <a:cubicBezTo>
                    <a:pt x="609" y="70"/>
                    <a:pt x="607" y="73"/>
                    <a:pt x="605" y="74"/>
                  </a:cubicBezTo>
                  <a:cubicBezTo>
                    <a:pt x="603" y="75"/>
                    <a:pt x="598" y="76"/>
                    <a:pt x="594" y="76"/>
                  </a:cubicBezTo>
                  <a:cubicBezTo>
                    <a:pt x="591" y="76"/>
                    <a:pt x="588" y="76"/>
                    <a:pt x="588" y="76"/>
                  </a:cubicBezTo>
                  <a:cubicBezTo>
                    <a:pt x="588" y="76"/>
                    <a:pt x="588" y="74"/>
                    <a:pt x="588" y="72"/>
                  </a:cubicBezTo>
                  <a:cubicBezTo>
                    <a:pt x="588" y="70"/>
                    <a:pt x="587" y="67"/>
                    <a:pt x="586" y="65"/>
                  </a:cubicBezTo>
                  <a:cubicBezTo>
                    <a:pt x="586" y="65"/>
                    <a:pt x="586" y="65"/>
                    <a:pt x="584" y="63"/>
                  </a:cubicBezTo>
                  <a:cubicBezTo>
                    <a:pt x="583" y="63"/>
                    <a:pt x="583" y="63"/>
                    <a:pt x="583" y="63"/>
                  </a:cubicBezTo>
                  <a:cubicBezTo>
                    <a:pt x="583" y="62"/>
                    <a:pt x="581" y="62"/>
                    <a:pt x="581" y="62"/>
                  </a:cubicBezTo>
                  <a:cubicBezTo>
                    <a:pt x="581" y="61"/>
                    <a:pt x="577" y="62"/>
                    <a:pt x="573" y="64"/>
                  </a:cubicBezTo>
                  <a:cubicBezTo>
                    <a:pt x="573" y="64"/>
                    <a:pt x="573" y="64"/>
                    <a:pt x="572" y="64"/>
                  </a:cubicBezTo>
                  <a:cubicBezTo>
                    <a:pt x="571" y="65"/>
                    <a:pt x="571" y="65"/>
                    <a:pt x="571" y="65"/>
                  </a:cubicBezTo>
                  <a:cubicBezTo>
                    <a:pt x="570" y="67"/>
                    <a:pt x="570" y="70"/>
                    <a:pt x="570" y="70"/>
                  </a:cubicBezTo>
                  <a:cubicBezTo>
                    <a:pt x="571" y="71"/>
                    <a:pt x="572" y="71"/>
                    <a:pt x="573" y="72"/>
                  </a:cubicBezTo>
                  <a:cubicBezTo>
                    <a:pt x="575" y="72"/>
                    <a:pt x="576" y="73"/>
                    <a:pt x="576" y="74"/>
                  </a:cubicBezTo>
                  <a:cubicBezTo>
                    <a:pt x="576" y="76"/>
                    <a:pt x="576" y="77"/>
                    <a:pt x="576" y="77"/>
                  </a:cubicBezTo>
                  <a:cubicBezTo>
                    <a:pt x="576" y="77"/>
                    <a:pt x="576" y="77"/>
                    <a:pt x="576" y="77"/>
                  </a:cubicBezTo>
                  <a:cubicBezTo>
                    <a:pt x="576" y="77"/>
                    <a:pt x="574" y="77"/>
                    <a:pt x="572" y="77"/>
                  </a:cubicBezTo>
                  <a:cubicBezTo>
                    <a:pt x="570" y="76"/>
                    <a:pt x="567" y="76"/>
                    <a:pt x="566" y="76"/>
                  </a:cubicBezTo>
                  <a:cubicBezTo>
                    <a:pt x="565" y="76"/>
                    <a:pt x="564" y="77"/>
                    <a:pt x="564" y="77"/>
                  </a:cubicBezTo>
                  <a:cubicBezTo>
                    <a:pt x="564" y="77"/>
                    <a:pt x="564" y="77"/>
                    <a:pt x="564" y="77"/>
                  </a:cubicBezTo>
                  <a:cubicBezTo>
                    <a:pt x="564" y="77"/>
                    <a:pt x="561" y="77"/>
                    <a:pt x="558" y="78"/>
                  </a:cubicBezTo>
                  <a:cubicBezTo>
                    <a:pt x="555" y="79"/>
                    <a:pt x="552" y="80"/>
                    <a:pt x="551" y="81"/>
                  </a:cubicBezTo>
                  <a:cubicBezTo>
                    <a:pt x="551" y="82"/>
                    <a:pt x="550" y="83"/>
                    <a:pt x="550" y="83"/>
                  </a:cubicBezTo>
                  <a:cubicBezTo>
                    <a:pt x="550" y="83"/>
                    <a:pt x="550" y="83"/>
                    <a:pt x="549" y="83"/>
                  </a:cubicBezTo>
                  <a:cubicBezTo>
                    <a:pt x="549" y="83"/>
                    <a:pt x="548" y="83"/>
                    <a:pt x="547" y="83"/>
                  </a:cubicBezTo>
                  <a:cubicBezTo>
                    <a:pt x="547" y="83"/>
                    <a:pt x="546" y="83"/>
                    <a:pt x="546" y="83"/>
                  </a:cubicBezTo>
                  <a:cubicBezTo>
                    <a:pt x="545" y="83"/>
                    <a:pt x="544" y="82"/>
                    <a:pt x="543" y="82"/>
                  </a:cubicBezTo>
                  <a:cubicBezTo>
                    <a:pt x="541" y="81"/>
                    <a:pt x="539" y="80"/>
                    <a:pt x="539" y="79"/>
                  </a:cubicBezTo>
                  <a:cubicBezTo>
                    <a:pt x="538" y="77"/>
                    <a:pt x="538" y="76"/>
                    <a:pt x="538" y="76"/>
                  </a:cubicBezTo>
                  <a:cubicBezTo>
                    <a:pt x="538" y="75"/>
                    <a:pt x="538" y="75"/>
                    <a:pt x="538" y="75"/>
                  </a:cubicBezTo>
                  <a:cubicBezTo>
                    <a:pt x="538" y="75"/>
                    <a:pt x="536" y="74"/>
                    <a:pt x="532" y="73"/>
                  </a:cubicBezTo>
                  <a:cubicBezTo>
                    <a:pt x="529" y="73"/>
                    <a:pt x="527" y="72"/>
                    <a:pt x="526" y="72"/>
                  </a:cubicBezTo>
                  <a:cubicBezTo>
                    <a:pt x="526" y="72"/>
                    <a:pt x="526" y="73"/>
                    <a:pt x="526" y="73"/>
                  </a:cubicBezTo>
                  <a:cubicBezTo>
                    <a:pt x="526" y="73"/>
                    <a:pt x="525" y="73"/>
                    <a:pt x="525" y="73"/>
                  </a:cubicBezTo>
                  <a:cubicBezTo>
                    <a:pt x="525" y="73"/>
                    <a:pt x="525" y="73"/>
                    <a:pt x="525" y="73"/>
                  </a:cubicBezTo>
                  <a:cubicBezTo>
                    <a:pt x="525" y="74"/>
                    <a:pt x="527" y="76"/>
                    <a:pt x="527" y="76"/>
                  </a:cubicBezTo>
                  <a:cubicBezTo>
                    <a:pt x="527" y="76"/>
                    <a:pt x="527" y="76"/>
                    <a:pt x="527" y="76"/>
                  </a:cubicBezTo>
                  <a:cubicBezTo>
                    <a:pt x="527" y="76"/>
                    <a:pt x="526" y="76"/>
                    <a:pt x="526" y="76"/>
                  </a:cubicBezTo>
                  <a:cubicBezTo>
                    <a:pt x="525" y="76"/>
                    <a:pt x="524" y="77"/>
                    <a:pt x="525" y="79"/>
                  </a:cubicBezTo>
                  <a:cubicBezTo>
                    <a:pt x="525" y="80"/>
                    <a:pt x="525" y="81"/>
                    <a:pt x="525" y="81"/>
                  </a:cubicBezTo>
                  <a:cubicBezTo>
                    <a:pt x="516" y="81"/>
                    <a:pt x="516" y="81"/>
                    <a:pt x="516" y="81"/>
                  </a:cubicBezTo>
                  <a:cubicBezTo>
                    <a:pt x="512" y="81"/>
                    <a:pt x="506" y="81"/>
                    <a:pt x="502" y="80"/>
                  </a:cubicBezTo>
                  <a:cubicBezTo>
                    <a:pt x="499" y="80"/>
                    <a:pt x="496" y="80"/>
                    <a:pt x="496" y="80"/>
                  </a:cubicBezTo>
                  <a:cubicBezTo>
                    <a:pt x="495" y="80"/>
                    <a:pt x="493" y="80"/>
                    <a:pt x="490" y="81"/>
                  </a:cubicBezTo>
                  <a:cubicBezTo>
                    <a:pt x="487" y="82"/>
                    <a:pt x="484" y="85"/>
                    <a:pt x="483" y="87"/>
                  </a:cubicBezTo>
                  <a:cubicBezTo>
                    <a:pt x="482" y="90"/>
                    <a:pt x="481" y="91"/>
                    <a:pt x="481" y="91"/>
                  </a:cubicBezTo>
                  <a:cubicBezTo>
                    <a:pt x="480" y="91"/>
                    <a:pt x="480" y="91"/>
                    <a:pt x="479" y="90"/>
                  </a:cubicBezTo>
                  <a:cubicBezTo>
                    <a:pt x="479" y="90"/>
                    <a:pt x="477" y="89"/>
                    <a:pt x="475" y="87"/>
                  </a:cubicBezTo>
                  <a:cubicBezTo>
                    <a:pt x="472" y="86"/>
                    <a:pt x="471" y="84"/>
                    <a:pt x="471" y="84"/>
                  </a:cubicBezTo>
                  <a:cubicBezTo>
                    <a:pt x="471" y="84"/>
                    <a:pt x="470" y="84"/>
                    <a:pt x="470" y="84"/>
                  </a:cubicBezTo>
                  <a:cubicBezTo>
                    <a:pt x="470" y="84"/>
                    <a:pt x="470" y="84"/>
                    <a:pt x="470" y="84"/>
                  </a:cubicBezTo>
                  <a:cubicBezTo>
                    <a:pt x="470" y="84"/>
                    <a:pt x="470" y="84"/>
                    <a:pt x="470" y="84"/>
                  </a:cubicBezTo>
                  <a:cubicBezTo>
                    <a:pt x="469" y="83"/>
                    <a:pt x="469" y="83"/>
                    <a:pt x="469" y="83"/>
                  </a:cubicBezTo>
                  <a:cubicBezTo>
                    <a:pt x="469" y="83"/>
                    <a:pt x="469" y="83"/>
                    <a:pt x="469" y="83"/>
                  </a:cubicBezTo>
                  <a:cubicBezTo>
                    <a:pt x="469" y="83"/>
                    <a:pt x="469" y="83"/>
                    <a:pt x="469" y="83"/>
                  </a:cubicBezTo>
                  <a:cubicBezTo>
                    <a:pt x="469" y="83"/>
                    <a:pt x="469" y="83"/>
                    <a:pt x="468" y="82"/>
                  </a:cubicBezTo>
                  <a:cubicBezTo>
                    <a:pt x="468" y="82"/>
                    <a:pt x="468" y="82"/>
                    <a:pt x="468" y="82"/>
                  </a:cubicBezTo>
                  <a:cubicBezTo>
                    <a:pt x="468" y="82"/>
                    <a:pt x="468" y="82"/>
                    <a:pt x="468" y="82"/>
                  </a:cubicBezTo>
                  <a:cubicBezTo>
                    <a:pt x="468" y="82"/>
                    <a:pt x="467" y="81"/>
                    <a:pt x="465" y="80"/>
                  </a:cubicBezTo>
                  <a:cubicBezTo>
                    <a:pt x="465" y="80"/>
                    <a:pt x="465" y="80"/>
                    <a:pt x="464" y="79"/>
                  </a:cubicBezTo>
                  <a:cubicBezTo>
                    <a:pt x="464" y="79"/>
                    <a:pt x="464" y="79"/>
                    <a:pt x="463" y="79"/>
                  </a:cubicBezTo>
                  <a:cubicBezTo>
                    <a:pt x="463" y="79"/>
                    <a:pt x="463" y="79"/>
                    <a:pt x="463" y="79"/>
                  </a:cubicBezTo>
                  <a:cubicBezTo>
                    <a:pt x="463" y="79"/>
                    <a:pt x="463" y="79"/>
                    <a:pt x="463" y="79"/>
                  </a:cubicBezTo>
                  <a:cubicBezTo>
                    <a:pt x="463" y="79"/>
                    <a:pt x="462" y="79"/>
                    <a:pt x="462" y="78"/>
                  </a:cubicBezTo>
                  <a:cubicBezTo>
                    <a:pt x="462" y="78"/>
                    <a:pt x="462" y="78"/>
                    <a:pt x="462" y="78"/>
                  </a:cubicBezTo>
                  <a:cubicBezTo>
                    <a:pt x="459" y="78"/>
                    <a:pt x="459" y="78"/>
                    <a:pt x="459" y="78"/>
                  </a:cubicBezTo>
                  <a:cubicBezTo>
                    <a:pt x="459" y="82"/>
                    <a:pt x="453" y="86"/>
                    <a:pt x="446" y="86"/>
                  </a:cubicBezTo>
                  <a:cubicBezTo>
                    <a:pt x="439" y="86"/>
                    <a:pt x="434" y="86"/>
                    <a:pt x="434" y="85"/>
                  </a:cubicBezTo>
                  <a:cubicBezTo>
                    <a:pt x="434" y="85"/>
                    <a:pt x="434" y="85"/>
                    <a:pt x="433" y="85"/>
                  </a:cubicBezTo>
                  <a:cubicBezTo>
                    <a:pt x="433" y="85"/>
                    <a:pt x="433" y="85"/>
                    <a:pt x="433" y="85"/>
                  </a:cubicBezTo>
                  <a:cubicBezTo>
                    <a:pt x="433" y="84"/>
                    <a:pt x="433" y="83"/>
                    <a:pt x="433" y="83"/>
                  </a:cubicBezTo>
                  <a:cubicBezTo>
                    <a:pt x="433" y="83"/>
                    <a:pt x="433" y="82"/>
                    <a:pt x="433" y="82"/>
                  </a:cubicBezTo>
                  <a:cubicBezTo>
                    <a:pt x="433" y="81"/>
                    <a:pt x="433" y="80"/>
                    <a:pt x="433" y="79"/>
                  </a:cubicBezTo>
                  <a:cubicBezTo>
                    <a:pt x="433" y="78"/>
                    <a:pt x="436" y="75"/>
                    <a:pt x="440" y="74"/>
                  </a:cubicBezTo>
                  <a:cubicBezTo>
                    <a:pt x="443" y="72"/>
                    <a:pt x="447" y="70"/>
                    <a:pt x="448" y="69"/>
                  </a:cubicBezTo>
                  <a:cubicBezTo>
                    <a:pt x="449" y="67"/>
                    <a:pt x="452" y="67"/>
                    <a:pt x="456" y="67"/>
                  </a:cubicBezTo>
                  <a:cubicBezTo>
                    <a:pt x="459" y="67"/>
                    <a:pt x="462" y="67"/>
                    <a:pt x="463" y="68"/>
                  </a:cubicBezTo>
                  <a:cubicBezTo>
                    <a:pt x="464" y="69"/>
                    <a:pt x="465" y="70"/>
                    <a:pt x="465" y="71"/>
                  </a:cubicBezTo>
                  <a:cubicBezTo>
                    <a:pt x="466" y="72"/>
                    <a:pt x="469" y="74"/>
                    <a:pt x="472" y="76"/>
                  </a:cubicBezTo>
                  <a:cubicBezTo>
                    <a:pt x="472" y="76"/>
                    <a:pt x="472" y="76"/>
                    <a:pt x="472" y="77"/>
                  </a:cubicBezTo>
                  <a:cubicBezTo>
                    <a:pt x="473" y="78"/>
                    <a:pt x="473" y="78"/>
                    <a:pt x="473" y="78"/>
                  </a:cubicBezTo>
                  <a:cubicBezTo>
                    <a:pt x="477" y="77"/>
                    <a:pt x="481" y="77"/>
                    <a:pt x="482" y="76"/>
                  </a:cubicBezTo>
                  <a:cubicBezTo>
                    <a:pt x="483" y="76"/>
                    <a:pt x="484" y="75"/>
                    <a:pt x="484" y="75"/>
                  </a:cubicBezTo>
                  <a:cubicBezTo>
                    <a:pt x="485" y="75"/>
                    <a:pt x="487" y="72"/>
                    <a:pt x="489" y="70"/>
                  </a:cubicBezTo>
                  <a:cubicBezTo>
                    <a:pt x="490" y="68"/>
                    <a:pt x="499" y="67"/>
                    <a:pt x="507" y="67"/>
                  </a:cubicBezTo>
                  <a:cubicBezTo>
                    <a:pt x="515" y="67"/>
                    <a:pt x="524" y="67"/>
                    <a:pt x="526" y="68"/>
                  </a:cubicBezTo>
                  <a:cubicBezTo>
                    <a:pt x="529" y="68"/>
                    <a:pt x="531" y="69"/>
                    <a:pt x="532" y="69"/>
                  </a:cubicBezTo>
                  <a:cubicBezTo>
                    <a:pt x="533" y="70"/>
                    <a:pt x="534" y="70"/>
                    <a:pt x="534" y="70"/>
                  </a:cubicBezTo>
                  <a:cubicBezTo>
                    <a:pt x="534" y="70"/>
                    <a:pt x="534" y="70"/>
                    <a:pt x="534" y="70"/>
                  </a:cubicBezTo>
                  <a:cubicBezTo>
                    <a:pt x="534" y="70"/>
                    <a:pt x="535" y="69"/>
                    <a:pt x="536" y="69"/>
                  </a:cubicBezTo>
                  <a:cubicBezTo>
                    <a:pt x="537" y="68"/>
                    <a:pt x="538" y="66"/>
                    <a:pt x="539" y="65"/>
                  </a:cubicBezTo>
                  <a:cubicBezTo>
                    <a:pt x="540" y="64"/>
                    <a:pt x="540" y="59"/>
                    <a:pt x="540" y="55"/>
                  </a:cubicBezTo>
                  <a:cubicBezTo>
                    <a:pt x="540" y="50"/>
                    <a:pt x="536" y="43"/>
                    <a:pt x="530" y="38"/>
                  </a:cubicBezTo>
                  <a:cubicBezTo>
                    <a:pt x="525" y="33"/>
                    <a:pt x="519" y="25"/>
                    <a:pt x="519" y="20"/>
                  </a:cubicBezTo>
                  <a:cubicBezTo>
                    <a:pt x="518" y="15"/>
                    <a:pt x="516" y="10"/>
                    <a:pt x="514" y="10"/>
                  </a:cubicBezTo>
                  <a:cubicBezTo>
                    <a:pt x="512" y="10"/>
                    <a:pt x="511" y="12"/>
                    <a:pt x="511" y="14"/>
                  </a:cubicBezTo>
                  <a:cubicBezTo>
                    <a:pt x="511" y="16"/>
                    <a:pt x="508" y="18"/>
                    <a:pt x="505" y="18"/>
                  </a:cubicBezTo>
                  <a:cubicBezTo>
                    <a:pt x="502" y="19"/>
                    <a:pt x="499" y="21"/>
                    <a:pt x="499" y="23"/>
                  </a:cubicBezTo>
                  <a:cubicBezTo>
                    <a:pt x="499" y="24"/>
                    <a:pt x="498" y="27"/>
                    <a:pt x="496" y="28"/>
                  </a:cubicBezTo>
                  <a:cubicBezTo>
                    <a:pt x="494" y="29"/>
                    <a:pt x="492" y="29"/>
                    <a:pt x="492" y="30"/>
                  </a:cubicBezTo>
                  <a:cubicBezTo>
                    <a:pt x="492" y="30"/>
                    <a:pt x="492" y="30"/>
                    <a:pt x="492" y="30"/>
                  </a:cubicBezTo>
                  <a:cubicBezTo>
                    <a:pt x="492" y="30"/>
                    <a:pt x="492" y="30"/>
                    <a:pt x="492" y="30"/>
                  </a:cubicBezTo>
                  <a:cubicBezTo>
                    <a:pt x="491" y="30"/>
                    <a:pt x="490" y="28"/>
                    <a:pt x="488" y="25"/>
                  </a:cubicBezTo>
                  <a:cubicBezTo>
                    <a:pt x="487" y="22"/>
                    <a:pt x="485" y="20"/>
                    <a:pt x="485" y="20"/>
                  </a:cubicBezTo>
                  <a:cubicBezTo>
                    <a:pt x="485" y="20"/>
                    <a:pt x="474" y="20"/>
                    <a:pt x="461" y="19"/>
                  </a:cubicBezTo>
                  <a:cubicBezTo>
                    <a:pt x="448" y="19"/>
                    <a:pt x="435" y="19"/>
                    <a:pt x="431" y="19"/>
                  </a:cubicBezTo>
                  <a:cubicBezTo>
                    <a:pt x="428" y="19"/>
                    <a:pt x="425" y="19"/>
                    <a:pt x="425" y="19"/>
                  </a:cubicBezTo>
                  <a:cubicBezTo>
                    <a:pt x="425" y="18"/>
                    <a:pt x="425" y="18"/>
                    <a:pt x="425" y="18"/>
                  </a:cubicBezTo>
                  <a:cubicBezTo>
                    <a:pt x="424" y="18"/>
                    <a:pt x="424" y="16"/>
                    <a:pt x="424" y="15"/>
                  </a:cubicBezTo>
                  <a:cubicBezTo>
                    <a:pt x="424" y="13"/>
                    <a:pt x="423" y="12"/>
                    <a:pt x="423" y="12"/>
                  </a:cubicBezTo>
                  <a:cubicBezTo>
                    <a:pt x="423" y="12"/>
                    <a:pt x="423" y="11"/>
                    <a:pt x="423" y="11"/>
                  </a:cubicBezTo>
                  <a:cubicBezTo>
                    <a:pt x="422" y="11"/>
                    <a:pt x="422" y="11"/>
                    <a:pt x="422" y="11"/>
                  </a:cubicBezTo>
                  <a:cubicBezTo>
                    <a:pt x="422" y="10"/>
                    <a:pt x="422" y="10"/>
                    <a:pt x="422" y="10"/>
                  </a:cubicBezTo>
                  <a:cubicBezTo>
                    <a:pt x="422" y="10"/>
                    <a:pt x="423" y="9"/>
                    <a:pt x="424" y="8"/>
                  </a:cubicBezTo>
                  <a:cubicBezTo>
                    <a:pt x="425" y="7"/>
                    <a:pt x="426" y="6"/>
                    <a:pt x="426" y="6"/>
                  </a:cubicBezTo>
                  <a:cubicBezTo>
                    <a:pt x="426" y="5"/>
                    <a:pt x="426" y="5"/>
                    <a:pt x="425" y="4"/>
                  </a:cubicBezTo>
                  <a:cubicBezTo>
                    <a:pt x="425" y="4"/>
                    <a:pt x="422" y="3"/>
                    <a:pt x="420" y="2"/>
                  </a:cubicBezTo>
                  <a:cubicBezTo>
                    <a:pt x="418" y="1"/>
                    <a:pt x="410" y="0"/>
                    <a:pt x="402" y="0"/>
                  </a:cubicBezTo>
                  <a:cubicBezTo>
                    <a:pt x="395" y="0"/>
                    <a:pt x="385" y="1"/>
                    <a:pt x="380" y="3"/>
                  </a:cubicBezTo>
                  <a:cubicBezTo>
                    <a:pt x="375" y="4"/>
                    <a:pt x="371" y="5"/>
                    <a:pt x="371" y="6"/>
                  </a:cubicBezTo>
                  <a:cubicBezTo>
                    <a:pt x="370" y="7"/>
                    <a:pt x="370" y="8"/>
                    <a:pt x="369" y="8"/>
                  </a:cubicBezTo>
                  <a:cubicBezTo>
                    <a:pt x="369" y="9"/>
                    <a:pt x="367" y="12"/>
                    <a:pt x="366" y="14"/>
                  </a:cubicBezTo>
                  <a:cubicBezTo>
                    <a:pt x="364" y="17"/>
                    <a:pt x="362" y="19"/>
                    <a:pt x="359" y="19"/>
                  </a:cubicBezTo>
                  <a:cubicBezTo>
                    <a:pt x="357" y="19"/>
                    <a:pt x="356" y="19"/>
                    <a:pt x="356" y="20"/>
                  </a:cubicBezTo>
                  <a:cubicBezTo>
                    <a:pt x="356" y="20"/>
                    <a:pt x="357" y="21"/>
                    <a:pt x="357" y="22"/>
                  </a:cubicBezTo>
                  <a:cubicBezTo>
                    <a:pt x="358" y="23"/>
                    <a:pt x="360" y="24"/>
                    <a:pt x="362" y="25"/>
                  </a:cubicBezTo>
                  <a:cubicBezTo>
                    <a:pt x="364" y="26"/>
                    <a:pt x="368" y="29"/>
                    <a:pt x="372" y="30"/>
                  </a:cubicBezTo>
                  <a:cubicBezTo>
                    <a:pt x="375" y="32"/>
                    <a:pt x="381" y="33"/>
                    <a:pt x="385" y="33"/>
                  </a:cubicBezTo>
                  <a:cubicBezTo>
                    <a:pt x="389" y="33"/>
                    <a:pt x="393" y="33"/>
                    <a:pt x="395" y="32"/>
                  </a:cubicBezTo>
                  <a:cubicBezTo>
                    <a:pt x="397" y="31"/>
                    <a:pt x="398" y="28"/>
                    <a:pt x="398" y="26"/>
                  </a:cubicBezTo>
                  <a:cubicBezTo>
                    <a:pt x="397" y="23"/>
                    <a:pt x="398" y="20"/>
                    <a:pt x="399" y="20"/>
                  </a:cubicBezTo>
                  <a:cubicBezTo>
                    <a:pt x="400" y="20"/>
                    <a:pt x="403" y="19"/>
                    <a:pt x="405" y="19"/>
                  </a:cubicBezTo>
                  <a:cubicBezTo>
                    <a:pt x="408" y="19"/>
                    <a:pt x="410" y="20"/>
                    <a:pt x="410" y="21"/>
                  </a:cubicBezTo>
                  <a:cubicBezTo>
                    <a:pt x="410" y="22"/>
                    <a:pt x="411" y="24"/>
                    <a:pt x="413" y="25"/>
                  </a:cubicBezTo>
                  <a:cubicBezTo>
                    <a:pt x="414" y="26"/>
                    <a:pt x="416" y="29"/>
                    <a:pt x="418" y="31"/>
                  </a:cubicBezTo>
                  <a:cubicBezTo>
                    <a:pt x="420" y="33"/>
                    <a:pt x="422" y="36"/>
                    <a:pt x="423" y="39"/>
                  </a:cubicBezTo>
                  <a:cubicBezTo>
                    <a:pt x="424" y="41"/>
                    <a:pt x="424" y="43"/>
                    <a:pt x="424" y="42"/>
                  </a:cubicBezTo>
                  <a:cubicBezTo>
                    <a:pt x="424" y="42"/>
                    <a:pt x="429" y="41"/>
                    <a:pt x="434" y="40"/>
                  </a:cubicBezTo>
                  <a:cubicBezTo>
                    <a:pt x="439" y="40"/>
                    <a:pt x="443" y="39"/>
                    <a:pt x="443" y="39"/>
                  </a:cubicBezTo>
                  <a:cubicBezTo>
                    <a:pt x="443" y="39"/>
                    <a:pt x="440" y="39"/>
                    <a:pt x="437" y="39"/>
                  </a:cubicBezTo>
                  <a:cubicBezTo>
                    <a:pt x="434" y="39"/>
                    <a:pt x="430" y="40"/>
                    <a:pt x="429" y="40"/>
                  </a:cubicBezTo>
                  <a:cubicBezTo>
                    <a:pt x="427" y="40"/>
                    <a:pt x="427" y="40"/>
                    <a:pt x="429" y="40"/>
                  </a:cubicBezTo>
                  <a:cubicBezTo>
                    <a:pt x="431" y="39"/>
                    <a:pt x="435" y="39"/>
                    <a:pt x="438" y="39"/>
                  </a:cubicBezTo>
                  <a:cubicBezTo>
                    <a:pt x="441" y="39"/>
                    <a:pt x="443" y="38"/>
                    <a:pt x="443" y="38"/>
                  </a:cubicBezTo>
                  <a:cubicBezTo>
                    <a:pt x="443" y="38"/>
                    <a:pt x="443" y="38"/>
                    <a:pt x="444" y="38"/>
                  </a:cubicBezTo>
                  <a:cubicBezTo>
                    <a:pt x="444" y="38"/>
                    <a:pt x="446" y="40"/>
                    <a:pt x="448" y="41"/>
                  </a:cubicBezTo>
                  <a:cubicBezTo>
                    <a:pt x="450" y="42"/>
                    <a:pt x="452" y="44"/>
                    <a:pt x="452" y="44"/>
                  </a:cubicBezTo>
                  <a:cubicBezTo>
                    <a:pt x="452" y="44"/>
                    <a:pt x="451" y="45"/>
                    <a:pt x="450" y="47"/>
                  </a:cubicBezTo>
                  <a:cubicBezTo>
                    <a:pt x="449" y="49"/>
                    <a:pt x="448" y="50"/>
                    <a:pt x="448" y="51"/>
                  </a:cubicBezTo>
                  <a:cubicBezTo>
                    <a:pt x="448" y="51"/>
                    <a:pt x="447" y="51"/>
                    <a:pt x="447" y="52"/>
                  </a:cubicBezTo>
                  <a:cubicBezTo>
                    <a:pt x="447" y="52"/>
                    <a:pt x="447" y="52"/>
                    <a:pt x="447" y="52"/>
                  </a:cubicBezTo>
                  <a:cubicBezTo>
                    <a:pt x="447" y="52"/>
                    <a:pt x="447" y="52"/>
                    <a:pt x="447" y="52"/>
                  </a:cubicBezTo>
                  <a:cubicBezTo>
                    <a:pt x="447" y="52"/>
                    <a:pt x="445" y="51"/>
                    <a:pt x="444" y="51"/>
                  </a:cubicBezTo>
                  <a:cubicBezTo>
                    <a:pt x="442" y="51"/>
                    <a:pt x="439" y="52"/>
                    <a:pt x="437" y="52"/>
                  </a:cubicBezTo>
                  <a:cubicBezTo>
                    <a:pt x="434" y="52"/>
                    <a:pt x="432" y="55"/>
                    <a:pt x="431" y="59"/>
                  </a:cubicBezTo>
                  <a:cubicBezTo>
                    <a:pt x="430" y="63"/>
                    <a:pt x="429" y="67"/>
                    <a:pt x="429" y="67"/>
                  </a:cubicBezTo>
                  <a:cubicBezTo>
                    <a:pt x="429" y="67"/>
                    <a:pt x="429" y="67"/>
                    <a:pt x="429" y="67"/>
                  </a:cubicBezTo>
                  <a:cubicBezTo>
                    <a:pt x="429" y="67"/>
                    <a:pt x="425" y="67"/>
                    <a:pt x="421" y="68"/>
                  </a:cubicBezTo>
                  <a:cubicBezTo>
                    <a:pt x="417" y="69"/>
                    <a:pt x="413" y="70"/>
                    <a:pt x="413" y="70"/>
                  </a:cubicBezTo>
                  <a:cubicBezTo>
                    <a:pt x="413" y="70"/>
                    <a:pt x="413" y="70"/>
                    <a:pt x="412" y="69"/>
                  </a:cubicBezTo>
                  <a:cubicBezTo>
                    <a:pt x="412" y="68"/>
                    <a:pt x="409" y="67"/>
                    <a:pt x="404" y="67"/>
                  </a:cubicBezTo>
                  <a:cubicBezTo>
                    <a:pt x="400" y="67"/>
                    <a:pt x="396" y="64"/>
                    <a:pt x="395" y="62"/>
                  </a:cubicBezTo>
                  <a:cubicBezTo>
                    <a:pt x="395" y="59"/>
                    <a:pt x="394" y="57"/>
                    <a:pt x="393" y="57"/>
                  </a:cubicBezTo>
                  <a:cubicBezTo>
                    <a:pt x="393" y="57"/>
                    <a:pt x="393" y="57"/>
                    <a:pt x="393" y="58"/>
                  </a:cubicBezTo>
                  <a:cubicBezTo>
                    <a:pt x="393" y="58"/>
                    <a:pt x="387" y="58"/>
                    <a:pt x="380" y="57"/>
                  </a:cubicBezTo>
                  <a:cubicBezTo>
                    <a:pt x="372" y="56"/>
                    <a:pt x="365" y="54"/>
                    <a:pt x="364" y="53"/>
                  </a:cubicBezTo>
                  <a:cubicBezTo>
                    <a:pt x="362" y="51"/>
                    <a:pt x="359" y="50"/>
                    <a:pt x="357" y="50"/>
                  </a:cubicBezTo>
                  <a:cubicBezTo>
                    <a:pt x="354" y="50"/>
                    <a:pt x="352" y="50"/>
                    <a:pt x="351" y="49"/>
                  </a:cubicBezTo>
                  <a:cubicBezTo>
                    <a:pt x="351" y="49"/>
                    <a:pt x="349" y="48"/>
                    <a:pt x="349" y="47"/>
                  </a:cubicBezTo>
                  <a:cubicBezTo>
                    <a:pt x="348" y="47"/>
                    <a:pt x="344" y="46"/>
                    <a:pt x="340" y="46"/>
                  </a:cubicBezTo>
                  <a:cubicBezTo>
                    <a:pt x="336" y="47"/>
                    <a:pt x="333" y="49"/>
                    <a:pt x="333" y="51"/>
                  </a:cubicBezTo>
                  <a:cubicBezTo>
                    <a:pt x="333" y="54"/>
                    <a:pt x="330" y="56"/>
                    <a:pt x="327" y="57"/>
                  </a:cubicBezTo>
                  <a:cubicBezTo>
                    <a:pt x="324" y="58"/>
                    <a:pt x="321" y="59"/>
                    <a:pt x="321" y="59"/>
                  </a:cubicBezTo>
                  <a:cubicBezTo>
                    <a:pt x="321" y="60"/>
                    <a:pt x="321" y="61"/>
                    <a:pt x="321" y="63"/>
                  </a:cubicBezTo>
                  <a:cubicBezTo>
                    <a:pt x="321" y="65"/>
                    <a:pt x="318" y="67"/>
                    <a:pt x="314" y="67"/>
                  </a:cubicBezTo>
                  <a:cubicBezTo>
                    <a:pt x="310" y="67"/>
                    <a:pt x="307" y="65"/>
                    <a:pt x="307" y="62"/>
                  </a:cubicBezTo>
                  <a:cubicBezTo>
                    <a:pt x="306" y="60"/>
                    <a:pt x="305" y="57"/>
                    <a:pt x="303" y="56"/>
                  </a:cubicBezTo>
                  <a:cubicBezTo>
                    <a:pt x="302" y="56"/>
                    <a:pt x="301" y="56"/>
                    <a:pt x="302" y="56"/>
                  </a:cubicBezTo>
                  <a:cubicBezTo>
                    <a:pt x="302" y="57"/>
                    <a:pt x="302" y="57"/>
                    <a:pt x="302" y="57"/>
                  </a:cubicBezTo>
                  <a:cubicBezTo>
                    <a:pt x="302" y="57"/>
                    <a:pt x="302" y="57"/>
                    <a:pt x="302" y="57"/>
                  </a:cubicBezTo>
                  <a:cubicBezTo>
                    <a:pt x="302" y="57"/>
                    <a:pt x="302" y="57"/>
                    <a:pt x="302" y="58"/>
                  </a:cubicBezTo>
                  <a:cubicBezTo>
                    <a:pt x="302" y="58"/>
                    <a:pt x="302" y="58"/>
                    <a:pt x="302" y="58"/>
                  </a:cubicBezTo>
                  <a:cubicBezTo>
                    <a:pt x="302" y="58"/>
                    <a:pt x="299" y="60"/>
                    <a:pt x="295" y="62"/>
                  </a:cubicBezTo>
                  <a:cubicBezTo>
                    <a:pt x="291" y="65"/>
                    <a:pt x="283" y="67"/>
                    <a:pt x="278" y="67"/>
                  </a:cubicBezTo>
                  <a:cubicBezTo>
                    <a:pt x="273" y="67"/>
                    <a:pt x="269" y="65"/>
                    <a:pt x="268" y="64"/>
                  </a:cubicBezTo>
                  <a:cubicBezTo>
                    <a:pt x="268" y="62"/>
                    <a:pt x="262" y="61"/>
                    <a:pt x="256" y="61"/>
                  </a:cubicBezTo>
                  <a:cubicBezTo>
                    <a:pt x="249" y="61"/>
                    <a:pt x="243" y="61"/>
                    <a:pt x="242" y="61"/>
                  </a:cubicBezTo>
                  <a:cubicBezTo>
                    <a:pt x="240" y="60"/>
                    <a:pt x="237" y="59"/>
                    <a:pt x="234" y="59"/>
                  </a:cubicBezTo>
                  <a:cubicBezTo>
                    <a:pt x="232" y="58"/>
                    <a:pt x="222" y="57"/>
                    <a:pt x="214" y="57"/>
                  </a:cubicBezTo>
                  <a:cubicBezTo>
                    <a:pt x="205" y="57"/>
                    <a:pt x="198" y="55"/>
                    <a:pt x="198" y="52"/>
                  </a:cubicBezTo>
                  <a:cubicBezTo>
                    <a:pt x="198" y="50"/>
                    <a:pt x="195" y="48"/>
                    <a:pt x="192" y="48"/>
                  </a:cubicBezTo>
                  <a:cubicBezTo>
                    <a:pt x="189" y="48"/>
                    <a:pt x="185" y="47"/>
                    <a:pt x="185" y="45"/>
                  </a:cubicBezTo>
                  <a:cubicBezTo>
                    <a:pt x="184" y="44"/>
                    <a:pt x="177" y="43"/>
                    <a:pt x="169" y="42"/>
                  </a:cubicBezTo>
                  <a:cubicBezTo>
                    <a:pt x="160" y="42"/>
                    <a:pt x="147" y="43"/>
                    <a:pt x="139" y="43"/>
                  </a:cubicBezTo>
                  <a:cubicBezTo>
                    <a:pt x="131" y="44"/>
                    <a:pt x="119" y="44"/>
                    <a:pt x="113" y="44"/>
                  </a:cubicBezTo>
                  <a:cubicBezTo>
                    <a:pt x="107" y="43"/>
                    <a:pt x="98" y="43"/>
                    <a:pt x="92" y="43"/>
                  </a:cubicBezTo>
                  <a:cubicBezTo>
                    <a:pt x="69" y="43"/>
                    <a:pt x="69" y="43"/>
                    <a:pt x="69" y="43"/>
                  </a:cubicBezTo>
                  <a:cubicBezTo>
                    <a:pt x="66" y="43"/>
                    <a:pt x="60" y="44"/>
                    <a:pt x="55" y="46"/>
                  </a:cubicBezTo>
                  <a:cubicBezTo>
                    <a:pt x="51" y="48"/>
                    <a:pt x="45" y="52"/>
                    <a:pt x="42" y="56"/>
                  </a:cubicBezTo>
                  <a:cubicBezTo>
                    <a:pt x="39" y="59"/>
                    <a:pt x="35" y="65"/>
                    <a:pt x="33" y="69"/>
                  </a:cubicBezTo>
                  <a:cubicBezTo>
                    <a:pt x="31" y="74"/>
                    <a:pt x="32" y="79"/>
                    <a:pt x="35" y="81"/>
                  </a:cubicBezTo>
                  <a:cubicBezTo>
                    <a:pt x="38" y="84"/>
                    <a:pt x="41" y="87"/>
                    <a:pt x="42" y="88"/>
                  </a:cubicBezTo>
                  <a:cubicBezTo>
                    <a:pt x="43" y="89"/>
                    <a:pt x="43" y="90"/>
                    <a:pt x="43" y="90"/>
                  </a:cubicBezTo>
                  <a:cubicBezTo>
                    <a:pt x="43" y="90"/>
                    <a:pt x="43" y="91"/>
                    <a:pt x="43" y="93"/>
                  </a:cubicBezTo>
                  <a:cubicBezTo>
                    <a:pt x="43" y="94"/>
                    <a:pt x="43" y="95"/>
                    <a:pt x="43" y="95"/>
                  </a:cubicBezTo>
                  <a:cubicBezTo>
                    <a:pt x="20" y="95"/>
                    <a:pt x="20" y="95"/>
                    <a:pt x="20" y="95"/>
                  </a:cubicBezTo>
                  <a:cubicBezTo>
                    <a:pt x="8" y="95"/>
                    <a:pt x="0" y="96"/>
                    <a:pt x="1" y="97"/>
                  </a:cubicBezTo>
                  <a:cubicBezTo>
                    <a:pt x="3" y="98"/>
                    <a:pt x="6" y="101"/>
                    <a:pt x="9" y="104"/>
                  </a:cubicBezTo>
                  <a:cubicBezTo>
                    <a:pt x="12" y="107"/>
                    <a:pt x="22" y="109"/>
                    <a:pt x="32" y="109"/>
                  </a:cubicBezTo>
                  <a:cubicBezTo>
                    <a:pt x="42" y="109"/>
                    <a:pt x="50" y="111"/>
                    <a:pt x="50" y="114"/>
                  </a:cubicBezTo>
                  <a:cubicBezTo>
                    <a:pt x="50" y="117"/>
                    <a:pt x="48" y="120"/>
                    <a:pt x="45" y="121"/>
                  </a:cubicBezTo>
                  <a:cubicBezTo>
                    <a:pt x="43" y="122"/>
                    <a:pt x="40" y="123"/>
                    <a:pt x="40" y="124"/>
                  </a:cubicBezTo>
                  <a:cubicBezTo>
                    <a:pt x="39" y="124"/>
                    <a:pt x="38" y="124"/>
                    <a:pt x="38" y="124"/>
                  </a:cubicBezTo>
                  <a:cubicBezTo>
                    <a:pt x="38" y="124"/>
                    <a:pt x="34" y="126"/>
                    <a:pt x="29" y="128"/>
                  </a:cubicBezTo>
                  <a:cubicBezTo>
                    <a:pt x="24" y="130"/>
                    <a:pt x="19" y="133"/>
                    <a:pt x="18" y="134"/>
                  </a:cubicBezTo>
                  <a:cubicBezTo>
                    <a:pt x="16" y="136"/>
                    <a:pt x="16" y="138"/>
                    <a:pt x="18" y="138"/>
                  </a:cubicBezTo>
                  <a:cubicBezTo>
                    <a:pt x="19" y="138"/>
                    <a:pt x="20" y="141"/>
                    <a:pt x="20" y="144"/>
                  </a:cubicBezTo>
                  <a:cubicBezTo>
                    <a:pt x="20" y="148"/>
                    <a:pt x="24" y="152"/>
                    <a:pt x="28" y="154"/>
                  </a:cubicBezTo>
                  <a:cubicBezTo>
                    <a:pt x="33" y="155"/>
                    <a:pt x="38" y="157"/>
                    <a:pt x="41" y="157"/>
                  </a:cubicBezTo>
                  <a:cubicBezTo>
                    <a:pt x="44" y="157"/>
                    <a:pt x="48" y="159"/>
                    <a:pt x="50" y="162"/>
                  </a:cubicBezTo>
                  <a:cubicBezTo>
                    <a:pt x="52" y="164"/>
                    <a:pt x="56" y="166"/>
                    <a:pt x="58" y="166"/>
                  </a:cubicBezTo>
                  <a:cubicBezTo>
                    <a:pt x="61" y="166"/>
                    <a:pt x="65" y="169"/>
                    <a:pt x="66" y="171"/>
                  </a:cubicBezTo>
                  <a:cubicBezTo>
                    <a:pt x="68" y="174"/>
                    <a:pt x="68" y="177"/>
                    <a:pt x="68" y="177"/>
                  </a:cubicBezTo>
                  <a:cubicBezTo>
                    <a:pt x="68" y="178"/>
                    <a:pt x="67" y="179"/>
                    <a:pt x="67" y="180"/>
                  </a:cubicBezTo>
                  <a:cubicBezTo>
                    <a:pt x="66" y="181"/>
                    <a:pt x="65" y="184"/>
                    <a:pt x="63" y="186"/>
                  </a:cubicBezTo>
                  <a:cubicBezTo>
                    <a:pt x="62" y="188"/>
                    <a:pt x="57" y="192"/>
                    <a:pt x="53" y="194"/>
                  </a:cubicBezTo>
                  <a:cubicBezTo>
                    <a:pt x="48" y="197"/>
                    <a:pt x="46" y="201"/>
                    <a:pt x="47" y="202"/>
                  </a:cubicBezTo>
                  <a:cubicBezTo>
                    <a:pt x="49" y="204"/>
                    <a:pt x="50" y="205"/>
                    <a:pt x="50" y="203"/>
                  </a:cubicBezTo>
                  <a:cubicBezTo>
                    <a:pt x="50" y="202"/>
                    <a:pt x="54" y="200"/>
                    <a:pt x="58" y="199"/>
                  </a:cubicBezTo>
                  <a:cubicBezTo>
                    <a:pt x="62" y="199"/>
                    <a:pt x="69" y="198"/>
                    <a:pt x="73" y="198"/>
                  </a:cubicBezTo>
                  <a:cubicBezTo>
                    <a:pt x="76" y="198"/>
                    <a:pt x="80" y="195"/>
                    <a:pt x="80" y="192"/>
                  </a:cubicBezTo>
                  <a:cubicBezTo>
                    <a:pt x="80" y="190"/>
                    <a:pt x="80" y="187"/>
                    <a:pt x="80" y="187"/>
                  </a:cubicBezTo>
                  <a:cubicBezTo>
                    <a:pt x="80" y="187"/>
                    <a:pt x="81" y="187"/>
                    <a:pt x="81" y="187"/>
                  </a:cubicBezTo>
                  <a:cubicBezTo>
                    <a:pt x="81" y="187"/>
                    <a:pt x="83" y="187"/>
                    <a:pt x="86" y="186"/>
                  </a:cubicBezTo>
                  <a:cubicBezTo>
                    <a:pt x="88" y="186"/>
                    <a:pt x="92" y="185"/>
                    <a:pt x="93" y="185"/>
                  </a:cubicBezTo>
                  <a:cubicBezTo>
                    <a:pt x="94" y="185"/>
                    <a:pt x="97" y="188"/>
                    <a:pt x="99" y="190"/>
                  </a:cubicBezTo>
                  <a:cubicBezTo>
                    <a:pt x="100" y="193"/>
                    <a:pt x="103" y="195"/>
                    <a:pt x="105" y="195"/>
                  </a:cubicBezTo>
                  <a:cubicBezTo>
                    <a:pt x="107" y="195"/>
                    <a:pt x="109" y="193"/>
                    <a:pt x="109" y="192"/>
                  </a:cubicBezTo>
                  <a:cubicBezTo>
                    <a:pt x="109" y="190"/>
                    <a:pt x="107" y="187"/>
                    <a:pt x="103" y="185"/>
                  </a:cubicBezTo>
                  <a:cubicBezTo>
                    <a:pt x="100" y="183"/>
                    <a:pt x="98" y="181"/>
                    <a:pt x="98" y="181"/>
                  </a:cubicBezTo>
                  <a:cubicBezTo>
                    <a:pt x="99" y="181"/>
                    <a:pt x="99" y="180"/>
                    <a:pt x="98" y="180"/>
                  </a:cubicBezTo>
                  <a:cubicBezTo>
                    <a:pt x="98" y="180"/>
                    <a:pt x="98" y="180"/>
                    <a:pt x="98" y="180"/>
                  </a:cubicBezTo>
                  <a:cubicBezTo>
                    <a:pt x="97" y="180"/>
                    <a:pt x="97" y="180"/>
                    <a:pt x="97" y="180"/>
                  </a:cubicBezTo>
                  <a:cubicBezTo>
                    <a:pt x="97" y="180"/>
                    <a:pt x="99" y="179"/>
                    <a:pt x="100" y="178"/>
                  </a:cubicBezTo>
                  <a:cubicBezTo>
                    <a:pt x="102" y="177"/>
                    <a:pt x="107" y="172"/>
                    <a:pt x="111" y="166"/>
                  </a:cubicBezTo>
                  <a:cubicBezTo>
                    <a:pt x="115" y="161"/>
                    <a:pt x="137" y="157"/>
                    <a:pt x="159" y="157"/>
                  </a:cubicBezTo>
                  <a:cubicBezTo>
                    <a:pt x="182" y="157"/>
                    <a:pt x="208" y="161"/>
                    <a:pt x="217" y="166"/>
                  </a:cubicBezTo>
                  <a:cubicBezTo>
                    <a:pt x="227" y="172"/>
                    <a:pt x="241" y="176"/>
                    <a:pt x="249" y="176"/>
                  </a:cubicBezTo>
                  <a:cubicBezTo>
                    <a:pt x="257" y="176"/>
                    <a:pt x="263" y="181"/>
                    <a:pt x="263" y="187"/>
                  </a:cubicBezTo>
                  <a:cubicBezTo>
                    <a:pt x="263" y="193"/>
                    <a:pt x="265" y="195"/>
                    <a:pt x="267" y="192"/>
                  </a:cubicBezTo>
                  <a:cubicBezTo>
                    <a:pt x="270" y="188"/>
                    <a:pt x="272" y="186"/>
                    <a:pt x="272" y="186"/>
                  </a:cubicBezTo>
                  <a:cubicBezTo>
                    <a:pt x="272" y="186"/>
                    <a:pt x="272" y="186"/>
                    <a:pt x="272" y="186"/>
                  </a:cubicBezTo>
                  <a:cubicBezTo>
                    <a:pt x="272" y="186"/>
                    <a:pt x="275" y="190"/>
                    <a:pt x="279" y="196"/>
                  </a:cubicBezTo>
                  <a:cubicBezTo>
                    <a:pt x="282" y="201"/>
                    <a:pt x="290" y="211"/>
                    <a:pt x="297" y="217"/>
                  </a:cubicBezTo>
                  <a:cubicBezTo>
                    <a:pt x="303" y="223"/>
                    <a:pt x="311" y="234"/>
                    <a:pt x="315" y="240"/>
                  </a:cubicBezTo>
                  <a:cubicBezTo>
                    <a:pt x="318" y="247"/>
                    <a:pt x="325" y="255"/>
                    <a:pt x="330" y="257"/>
                  </a:cubicBezTo>
                  <a:cubicBezTo>
                    <a:pt x="335" y="259"/>
                    <a:pt x="340" y="265"/>
                    <a:pt x="340" y="271"/>
                  </a:cubicBezTo>
                  <a:cubicBezTo>
                    <a:pt x="340" y="276"/>
                    <a:pt x="347" y="280"/>
                    <a:pt x="357" y="280"/>
                  </a:cubicBezTo>
                  <a:cubicBezTo>
                    <a:pt x="366" y="280"/>
                    <a:pt x="374" y="281"/>
                    <a:pt x="374" y="283"/>
                  </a:cubicBezTo>
                  <a:cubicBezTo>
                    <a:pt x="373" y="284"/>
                    <a:pt x="373" y="285"/>
                    <a:pt x="374" y="285"/>
                  </a:cubicBezTo>
                  <a:cubicBezTo>
                    <a:pt x="374" y="285"/>
                    <a:pt x="372" y="289"/>
                    <a:pt x="370" y="293"/>
                  </a:cubicBezTo>
                  <a:cubicBezTo>
                    <a:pt x="369" y="298"/>
                    <a:pt x="366" y="306"/>
                    <a:pt x="365" y="312"/>
                  </a:cubicBezTo>
                  <a:cubicBezTo>
                    <a:pt x="365" y="312"/>
                    <a:pt x="365" y="312"/>
                    <a:pt x="365" y="321"/>
                  </a:cubicBezTo>
                  <a:cubicBezTo>
                    <a:pt x="365" y="348"/>
                    <a:pt x="372" y="386"/>
                    <a:pt x="380" y="391"/>
                  </a:cubicBezTo>
                  <a:cubicBezTo>
                    <a:pt x="390" y="397"/>
                    <a:pt x="400" y="409"/>
                    <a:pt x="400" y="409"/>
                  </a:cubicBezTo>
                  <a:cubicBezTo>
                    <a:pt x="418" y="431"/>
                    <a:pt x="439" y="460"/>
                    <a:pt x="447" y="474"/>
                  </a:cubicBezTo>
                  <a:cubicBezTo>
                    <a:pt x="455" y="487"/>
                    <a:pt x="463" y="499"/>
                    <a:pt x="463" y="501"/>
                  </a:cubicBezTo>
                  <a:cubicBezTo>
                    <a:pt x="464" y="502"/>
                    <a:pt x="465" y="504"/>
                    <a:pt x="466" y="504"/>
                  </a:cubicBezTo>
                  <a:cubicBezTo>
                    <a:pt x="467" y="504"/>
                    <a:pt x="467" y="503"/>
                    <a:pt x="466" y="502"/>
                  </a:cubicBezTo>
                  <a:cubicBezTo>
                    <a:pt x="465" y="501"/>
                    <a:pt x="464" y="498"/>
                    <a:pt x="464" y="496"/>
                  </a:cubicBezTo>
                  <a:cubicBezTo>
                    <a:pt x="464" y="495"/>
                    <a:pt x="464" y="489"/>
                    <a:pt x="466" y="485"/>
                  </a:cubicBezTo>
                  <a:cubicBezTo>
                    <a:pt x="466" y="485"/>
                    <a:pt x="466" y="485"/>
                    <a:pt x="464" y="483"/>
                  </a:cubicBezTo>
                  <a:cubicBezTo>
                    <a:pt x="463" y="482"/>
                    <a:pt x="463" y="482"/>
                    <a:pt x="463" y="482"/>
                  </a:cubicBezTo>
                  <a:cubicBezTo>
                    <a:pt x="464" y="478"/>
                    <a:pt x="464" y="471"/>
                    <a:pt x="464" y="467"/>
                  </a:cubicBezTo>
                  <a:cubicBezTo>
                    <a:pt x="464" y="458"/>
                    <a:pt x="464" y="458"/>
                    <a:pt x="464" y="458"/>
                  </a:cubicBezTo>
                  <a:cubicBezTo>
                    <a:pt x="464" y="457"/>
                    <a:pt x="465" y="457"/>
                    <a:pt x="467" y="457"/>
                  </a:cubicBezTo>
                  <a:cubicBezTo>
                    <a:pt x="468" y="457"/>
                    <a:pt x="470" y="458"/>
                    <a:pt x="470" y="458"/>
                  </a:cubicBezTo>
                  <a:cubicBezTo>
                    <a:pt x="470" y="457"/>
                    <a:pt x="471" y="458"/>
                    <a:pt x="472" y="460"/>
                  </a:cubicBezTo>
                  <a:cubicBezTo>
                    <a:pt x="473" y="462"/>
                    <a:pt x="476" y="465"/>
                    <a:pt x="477" y="466"/>
                  </a:cubicBezTo>
                  <a:cubicBezTo>
                    <a:pt x="479" y="467"/>
                    <a:pt x="480" y="468"/>
                    <a:pt x="480" y="469"/>
                  </a:cubicBezTo>
                  <a:cubicBezTo>
                    <a:pt x="480" y="469"/>
                    <a:pt x="483" y="471"/>
                    <a:pt x="487" y="475"/>
                  </a:cubicBezTo>
                  <a:cubicBezTo>
                    <a:pt x="491" y="478"/>
                    <a:pt x="495" y="481"/>
                    <a:pt x="496" y="482"/>
                  </a:cubicBezTo>
                  <a:cubicBezTo>
                    <a:pt x="497" y="483"/>
                    <a:pt x="505" y="497"/>
                    <a:pt x="514" y="512"/>
                  </a:cubicBezTo>
                  <a:cubicBezTo>
                    <a:pt x="514" y="512"/>
                    <a:pt x="514" y="512"/>
                    <a:pt x="515" y="514"/>
                  </a:cubicBezTo>
                  <a:cubicBezTo>
                    <a:pt x="515" y="514"/>
                    <a:pt x="515" y="513"/>
                    <a:pt x="515" y="513"/>
                  </a:cubicBezTo>
                  <a:cubicBezTo>
                    <a:pt x="516" y="514"/>
                    <a:pt x="516" y="514"/>
                    <a:pt x="516" y="514"/>
                  </a:cubicBezTo>
                  <a:cubicBezTo>
                    <a:pt x="516" y="515"/>
                    <a:pt x="516" y="516"/>
                    <a:pt x="516" y="516"/>
                  </a:cubicBezTo>
                  <a:cubicBezTo>
                    <a:pt x="516" y="516"/>
                    <a:pt x="516" y="515"/>
                    <a:pt x="516" y="514"/>
                  </a:cubicBezTo>
                  <a:cubicBezTo>
                    <a:pt x="516" y="514"/>
                    <a:pt x="516" y="514"/>
                    <a:pt x="515" y="513"/>
                  </a:cubicBezTo>
                  <a:cubicBezTo>
                    <a:pt x="516" y="515"/>
                    <a:pt x="516" y="515"/>
                    <a:pt x="516" y="515"/>
                  </a:cubicBezTo>
                  <a:cubicBezTo>
                    <a:pt x="517" y="518"/>
                    <a:pt x="517" y="521"/>
                    <a:pt x="516" y="521"/>
                  </a:cubicBezTo>
                  <a:cubicBezTo>
                    <a:pt x="516" y="521"/>
                    <a:pt x="516" y="522"/>
                    <a:pt x="516" y="522"/>
                  </a:cubicBezTo>
                  <a:cubicBezTo>
                    <a:pt x="516" y="522"/>
                    <a:pt x="516" y="523"/>
                    <a:pt x="516" y="523"/>
                  </a:cubicBezTo>
                  <a:cubicBezTo>
                    <a:pt x="516" y="523"/>
                    <a:pt x="515" y="523"/>
                    <a:pt x="515" y="522"/>
                  </a:cubicBezTo>
                  <a:cubicBezTo>
                    <a:pt x="515" y="522"/>
                    <a:pt x="514" y="522"/>
                    <a:pt x="513" y="523"/>
                  </a:cubicBezTo>
                  <a:cubicBezTo>
                    <a:pt x="512" y="523"/>
                    <a:pt x="512" y="523"/>
                    <a:pt x="512" y="523"/>
                  </a:cubicBezTo>
                  <a:cubicBezTo>
                    <a:pt x="512" y="523"/>
                    <a:pt x="512" y="525"/>
                    <a:pt x="512" y="527"/>
                  </a:cubicBezTo>
                  <a:cubicBezTo>
                    <a:pt x="512" y="529"/>
                    <a:pt x="512" y="530"/>
                    <a:pt x="512" y="530"/>
                  </a:cubicBezTo>
                  <a:cubicBezTo>
                    <a:pt x="512" y="530"/>
                    <a:pt x="512" y="531"/>
                    <a:pt x="512" y="531"/>
                  </a:cubicBezTo>
                  <a:cubicBezTo>
                    <a:pt x="512" y="531"/>
                    <a:pt x="515" y="533"/>
                    <a:pt x="518" y="535"/>
                  </a:cubicBezTo>
                  <a:cubicBezTo>
                    <a:pt x="521" y="537"/>
                    <a:pt x="525" y="540"/>
                    <a:pt x="526" y="540"/>
                  </a:cubicBezTo>
                  <a:cubicBezTo>
                    <a:pt x="527" y="541"/>
                    <a:pt x="527" y="541"/>
                    <a:pt x="525" y="540"/>
                  </a:cubicBezTo>
                  <a:cubicBezTo>
                    <a:pt x="524" y="539"/>
                    <a:pt x="524" y="539"/>
                    <a:pt x="526" y="540"/>
                  </a:cubicBezTo>
                  <a:cubicBezTo>
                    <a:pt x="526" y="540"/>
                    <a:pt x="527" y="541"/>
                    <a:pt x="528" y="541"/>
                  </a:cubicBezTo>
                  <a:cubicBezTo>
                    <a:pt x="528" y="541"/>
                    <a:pt x="528" y="541"/>
                    <a:pt x="528" y="541"/>
                  </a:cubicBezTo>
                  <a:cubicBezTo>
                    <a:pt x="528" y="541"/>
                    <a:pt x="528" y="541"/>
                    <a:pt x="528" y="542"/>
                  </a:cubicBezTo>
                  <a:cubicBezTo>
                    <a:pt x="528" y="542"/>
                    <a:pt x="528" y="542"/>
                    <a:pt x="528" y="542"/>
                  </a:cubicBezTo>
                  <a:cubicBezTo>
                    <a:pt x="528" y="542"/>
                    <a:pt x="528" y="542"/>
                    <a:pt x="528" y="542"/>
                  </a:cubicBezTo>
                  <a:cubicBezTo>
                    <a:pt x="529" y="542"/>
                    <a:pt x="529" y="542"/>
                    <a:pt x="529" y="542"/>
                  </a:cubicBezTo>
                  <a:cubicBezTo>
                    <a:pt x="529" y="542"/>
                    <a:pt x="529" y="542"/>
                    <a:pt x="529" y="542"/>
                  </a:cubicBezTo>
                  <a:cubicBezTo>
                    <a:pt x="529" y="542"/>
                    <a:pt x="529" y="542"/>
                    <a:pt x="529" y="542"/>
                  </a:cubicBezTo>
                  <a:cubicBezTo>
                    <a:pt x="529" y="542"/>
                    <a:pt x="532" y="544"/>
                    <a:pt x="535" y="546"/>
                  </a:cubicBezTo>
                  <a:cubicBezTo>
                    <a:pt x="535" y="546"/>
                    <a:pt x="535" y="546"/>
                    <a:pt x="535" y="549"/>
                  </a:cubicBezTo>
                  <a:cubicBezTo>
                    <a:pt x="535" y="549"/>
                    <a:pt x="535" y="549"/>
                    <a:pt x="535" y="549"/>
                  </a:cubicBezTo>
                  <a:cubicBezTo>
                    <a:pt x="535" y="549"/>
                    <a:pt x="535" y="549"/>
                    <a:pt x="535" y="549"/>
                  </a:cubicBezTo>
                  <a:cubicBezTo>
                    <a:pt x="534" y="549"/>
                    <a:pt x="534" y="549"/>
                    <a:pt x="534" y="549"/>
                  </a:cubicBezTo>
                  <a:cubicBezTo>
                    <a:pt x="533" y="549"/>
                    <a:pt x="533" y="549"/>
                    <a:pt x="533" y="549"/>
                  </a:cubicBezTo>
                  <a:cubicBezTo>
                    <a:pt x="533" y="549"/>
                    <a:pt x="533" y="549"/>
                    <a:pt x="533" y="549"/>
                  </a:cubicBezTo>
                  <a:cubicBezTo>
                    <a:pt x="533" y="549"/>
                    <a:pt x="532" y="551"/>
                    <a:pt x="531" y="553"/>
                  </a:cubicBezTo>
                  <a:cubicBezTo>
                    <a:pt x="530" y="555"/>
                    <a:pt x="529" y="557"/>
                    <a:pt x="529" y="557"/>
                  </a:cubicBezTo>
                  <a:cubicBezTo>
                    <a:pt x="529" y="557"/>
                    <a:pt x="529" y="557"/>
                    <a:pt x="529" y="557"/>
                  </a:cubicBezTo>
                  <a:cubicBezTo>
                    <a:pt x="529" y="557"/>
                    <a:pt x="529" y="557"/>
                    <a:pt x="529" y="557"/>
                  </a:cubicBezTo>
                  <a:cubicBezTo>
                    <a:pt x="529" y="557"/>
                    <a:pt x="529" y="557"/>
                    <a:pt x="529" y="557"/>
                  </a:cubicBezTo>
                  <a:cubicBezTo>
                    <a:pt x="530" y="557"/>
                    <a:pt x="530" y="558"/>
                    <a:pt x="531" y="559"/>
                  </a:cubicBezTo>
                  <a:cubicBezTo>
                    <a:pt x="532" y="560"/>
                    <a:pt x="540" y="561"/>
                    <a:pt x="548" y="561"/>
                  </a:cubicBezTo>
                  <a:cubicBezTo>
                    <a:pt x="571" y="561"/>
                    <a:pt x="571" y="561"/>
                    <a:pt x="571" y="561"/>
                  </a:cubicBezTo>
                  <a:cubicBezTo>
                    <a:pt x="574" y="561"/>
                    <a:pt x="580" y="562"/>
                    <a:pt x="584" y="564"/>
                  </a:cubicBezTo>
                  <a:cubicBezTo>
                    <a:pt x="588" y="566"/>
                    <a:pt x="594" y="570"/>
                    <a:pt x="598" y="573"/>
                  </a:cubicBezTo>
                  <a:cubicBezTo>
                    <a:pt x="598" y="573"/>
                    <a:pt x="598" y="573"/>
                    <a:pt x="598" y="574"/>
                  </a:cubicBezTo>
                  <a:cubicBezTo>
                    <a:pt x="598" y="576"/>
                    <a:pt x="598" y="576"/>
                    <a:pt x="598" y="576"/>
                  </a:cubicBezTo>
                  <a:cubicBezTo>
                    <a:pt x="604" y="578"/>
                    <a:pt x="614" y="580"/>
                    <a:pt x="620" y="581"/>
                  </a:cubicBezTo>
                  <a:cubicBezTo>
                    <a:pt x="626" y="581"/>
                    <a:pt x="632" y="583"/>
                    <a:pt x="633" y="584"/>
                  </a:cubicBezTo>
                  <a:cubicBezTo>
                    <a:pt x="634" y="586"/>
                    <a:pt x="635" y="592"/>
                    <a:pt x="635" y="596"/>
                  </a:cubicBezTo>
                  <a:cubicBezTo>
                    <a:pt x="635" y="599"/>
                    <a:pt x="640" y="607"/>
                    <a:pt x="647" y="612"/>
                  </a:cubicBezTo>
                  <a:cubicBezTo>
                    <a:pt x="647" y="612"/>
                    <a:pt x="647" y="612"/>
                    <a:pt x="648" y="613"/>
                  </a:cubicBezTo>
                  <a:cubicBezTo>
                    <a:pt x="650" y="613"/>
                    <a:pt x="650" y="613"/>
                    <a:pt x="650" y="613"/>
                  </a:cubicBezTo>
                  <a:cubicBezTo>
                    <a:pt x="654" y="616"/>
                    <a:pt x="660" y="618"/>
                    <a:pt x="663" y="618"/>
                  </a:cubicBezTo>
                  <a:cubicBezTo>
                    <a:pt x="667" y="618"/>
                    <a:pt x="670" y="617"/>
                    <a:pt x="671" y="617"/>
                  </a:cubicBezTo>
                  <a:cubicBezTo>
                    <a:pt x="671" y="617"/>
                    <a:pt x="670" y="614"/>
                    <a:pt x="668" y="6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95" name="Freeform 82"/>
            <p:cNvSpPr>
              <a:spLocks noChangeArrowheads="1"/>
            </p:cNvSpPr>
            <p:nvPr/>
          </p:nvSpPr>
          <p:spPr bwMode="auto">
            <a:xfrm>
              <a:off x="1804988" y="495300"/>
              <a:ext cx="1" cy="6350"/>
            </a:xfrm>
            <a:custGeom>
              <a:avLst/>
              <a:gdLst>
                <a:gd name="T0" fmla="*/ 0 w 1"/>
                <a:gd name="T1" fmla="*/ 2 h 2"/>
                <a:gd name="T2" fmla="*/ 0 w 1"/>
                <a:gd name="T3" fmla="*/ 0 h 2"/>
                <a:gd name="T4" fmla="*/ 0 w 1"/>
                <a:gd name="T5" fmla="*/ 1 h 2"/>
                <a:gd name="T6" fmla="*/ 0 w 1"/>
                <a:gd name="T7" fmla="*/ 2 h 2"/>
                <a:gd name="T8" fmla="*/ 0 w 1"/>
                <a:gd name="T9" fmla="*/ 2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0" y="2"/>
                  </a:moveTo>
                  <a:cubicBezTo>
                    <a:pt x="0" y="2"/>
                    <a:pt x="0" y="2"/>
                    <a:pt x="0" y="0"/>
                  </a:cubicBezTo>
                  <a:cubicBezTo>
                    <a:pt x="0" y="1"/>
                    <a:pt x="0" y="1"/>
                    <a:pt x="0"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96" name="Freeform 83"/>
            <p:cNvSpPr>
              <a:spLocks noChangeArrowheads="1"/>
            </p:cNvSpPr>
            <p:nvPr/>
          </p:nvSpPr>
          <p:spPr bwMode="auto">
            <a:xfrm>
              <a:off x="1746250" y="722313"/>
              <a:ext cx="3175" cy="1"/>
            </a:xfrm>
            <a:custGeom>
              <a:avLst/>
              <a:gdLst>
                <a:gd name="T0" fmla="*/ 1 w 1"/>
                <a:gd name="T1" fmla="*/ 0 h 1"/>
                <a:gd name="T2" fmla="*/ 1 w 1"/>
                <a:gd name="T3" fmla="*/ 0 h 1"/>
                <a:gd name="T4" fmla="*/ 0 w 1"/>
                <a:gd name="T5" fmla="*/ 0 h 1"/>
                <a:gd name="T6" fmla="*/ 0 w 1"/>
                <a:gd name="T7" fmla="*/ 0 h 1"/>
                <a:gd name="T8" fmla="*/ 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97" name="Freeform 84"/>
            <p:cNvSpPr>
              <a:spLocks noChangeArrowheads="1"/>
            </p:cNvSpPr>
            <p:nvPr/>
          </p:nvSpPr>
          <p:spPr bwMode="auto">
            <a:xfrm>
              <a:off x="1541463" y="874713"/>
              <a:ext cx="1" cy="3175"/>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98" name="Freeform 85"/>
            <p:cNvSpPr>
              <a:spLocks noChangeArrowheads="1"/>
            </p:cNvSpPr>
            <p:nvPr/>
          </p:nvSpPr>
          <p:spPr bwMode="auto">
            <a:xfrm>
              <a:off x="1063625" y="47466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99" name="Freeform 86"/>
            <p:cNvSpPr>
              <a:spLocks noChangeArrowheads="1"/>
            </p:cNvSpPr>
            <p:nvPr/>
          </p:nvSpPr>
          <p:spPr bwMode="auto">
            <a:xfrm>
              <a:off x="190500" y="890588"/>
              <a:ext cx="1" cy="6350"/>
            </a:xfrm>
            <a:custGeom>
              <a:avLst/>
              <a:gdLst>
                <a:gd name="T0" fmla="*/ 0 w 1"/>
                <a:gd name="T1" fmla="*/ 1 h 2"/>
                <a:gd name="T2" fmla="*/ 0 w 1"/>
                <a:gd name="T3" fmla="*/ 1 h 2"/>
                <a:gd name="T4" fmla="*/ 0 w 1"/>
                <a:gd name="T5" fmla="*/ 1 h 2"/>
                <a:gd name="T6" fmla="*/ 0 w 1"/>
                <a:gd name="T7" fmla="*/ 2 h 2"/>
                <a:gd name="T8" fmla="*/ 0 w 1"/>
                <a:gd name="T9" fmla="*/ 1 h 2"/>
                <a:gd name="T10" fmla="*/ 0 w 1"/>
                <a:gd name="T11" fmla="*/ 0 h 2"/>
                <a:gd name="T12" fmla="*/ 0 w 1"/>
                <a:gd name="T13" fmla="*/ 0 h 2"/>
                <a:gd name="T14" fmla="*/ 0 w 1"/>
                <a:gd name="T15" fmla="*/ 0 h 2"/>
                <a:gd name="T16" fmla="*/ 0 w 1"/>
                <a:gd name="T17" fmla="*/ 1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2"/>
                <a:gd name="T29" fmla="*/ 1 w 1"/>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2">
                  <a:moveTo>
                    <a:pt x="0" y="1"/>
                  </a:moveTo>
                  <a:cubicBezTo>
                    <a:pt x="0" y="1"/>
                    <a:pt x="0" y="1"/>
                    <a:pt x="0" y="1"/>
                  </a:cubicBezTo>
                  <a:cubicBezTo>
                    <a:pt x="0" y="1"/>
                    <a:pt x="0" y="2"/>
                    <a:pt x="0" y="1"/>
                  </a:cubicBezTo>
                  <a:cubicBezTo>
                    <a:pt x="0" y="1"/>
                    <a:pt x="0" y="1"/>
                    <a:pt x="0" y="2"/>
                  </a:cubicBezTo>
                  <a:cubicBezTo>
                    <a:pt x="0" y="2"/>
                    <a:pt x="0" y="1"/>
                    <a:pt x="0" y="1"/>
                  </a:cubicBezTo>
                  <a:cubicBezTo>
                    <a:pt x="0" y="0"/>
                    <a:pt x="0" y="0"/>
                    <a:pt x="0" y="0"/>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01" name="Freeform 87"/>
            <p:cNvSpPr>
              <a:spLocks noChangeArrowheads="1"/>
            </p:cNvSpPr>
            <p:nvPr/>
          </p:nvSpPr>
          <p:spPr bwMode="auto">
            <a:xfrm>
              <a:off x="811213" y="573088"/>
              <a:ext cx="4763" cy="3175"/>
            </a:xfrm>
            <a:custGeom>
              <a:avLst/>
              <a:gdLst>
                <a:gd name="T0" fmla="*/ 1 w 2"/>
                <a:gd name="T1" fmla="*/ 1 h 1"/>
                <a:gd name="T2" fmla="*/ 1 w 2"/>
                <a:gd name="T3" fmla="*/ 1 h 1"/>
                <a:gd name="T4" fmla="*/ 1 w 2"/>
                <a:gd name="T5" fmla="*/ 0 h 1"/>
                <a:gd name="T6" fmla="*/ 2 w 2"/>
                <a:gd name="T7" fmla="*/ 1 h 1"/>
                <a:gd name="T8" fmla="*/ 1 w 2"/>
                <a:gd name="T9" fmla="*/ 1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1" y="1"/>
                  </a:moveTo>
                  <a:cubicBezTo>
                    <a:pt x="1" y="1"/>
                    <a:pt x="1" y="1"/>
                    <a:pt x="1" y="1"/>
                  </a:cubicBezTo>
                  <a:cubicBezTo>
                    <a:pt x="0" y="0"/>
                    <a:pt x="0" y="0"/>
                    <a:pt x="1" y="0"/>
                  </a:cubicBezTo>
                  <a:cubicBezTo>
                    <a:pt x="1" y="1"/>
                    <a:pt x="1" y="1"/>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02" name="Freeform 88"/>
            <p:cNvSpPr>
              <a:spLocks noChangeArrowheads="1"/>
            </p:cNvSpPr>
            <p:nvPr/>
          </p:nvSpPr>
          <p:spPr bwMode="auto">
            <a:xfrm>
              <a:off x="1804988" y="2066925"/>
              <a:ext cx="1" cy="3175"/>
            </a:xfrm>
            <a:custGeom>
              <a:avLst/>
              <a:gdLst>
                <a:gd name="T0" fmla="*/ 0 w 1"/>
                <a:gd name="T1" fmla="*/ 1 h 1"/>
                <a:gd name="T2" fmla="*/ 0 w 1"/>
                <a:gd name="T3" fmla="*/ 1 h 1"/>
                <a:gd name="T4" fmla="*/ 0 w 1"/>
                <a:gd name="T5" fmla="*/ 0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0" y="1"/>
                    <a:pt x="0" y="1"/>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03" name="Freeform 89"/>
            <p:cNvSpPr>
              <a:spLocks noChangeArrowheads="1"/>
            </p:cNvSpPr>
            <p:nvPr/>
          </p:nvSpPr>
          <p:spPr bwMode="auto">
            <a:xfrm>
              <a:off x="1892300" y="3309938"/>
              <a:ext cx="15875" cy="23813"/>
            </a:xfrm>
            <a:custGeom>
              <a:avLst/>
              <a:gdLst>
                <a:gd name="T0" fmla="*/ 2 w 6"/>
                <a:gd name="T1" fmla="*/ 5 h 9"/>
                <a:gd name="T2" fmla="*/ 2 w 6"/>
                <a:gd name="T3" fmla="*/ 6 h 9"/>
                <a:gd name="T4" fmla="*/ 6 w 6"/>
                <a:gd name="T5" fmla="*/ 1 h 9"/>
                <a:gd name="T6" fmla="*/ 2 w 6"/>
                <a:gd name="T7" fmla="*/ 5 h 9"/>
                <a:gd name="T8" fmla="*/ 0 60000 65536"/>
                <a:gd name="T9" fmla="*/ 0 60000 65536"/>
                <a:gd name="T10" fmla="*/ 0 60000 65536"/>
                <a:gd name="T11" fmla="*/ 0 60000 65536"/>
                <a:gd name="T12" fmla="*/ 0 w 6"/>
                <a:gd name="T13" fmla="*/ 0 h 9"/>
                <a:gd name="T14" fmla="*/ 6 w 6"/>
                <a:gd name="T15" fmla="*/ 9 h 9"/>
              </a:gdLst>
              <a:ahLst/>
              <a:cxnLst>
                <a:cxn ang="T8">
                  <a:pos x="T0" y="T1"/>
                </a:cxn>
                <a:cxn ang="T9">
                  <a:pos x="T2" y="T3"/>
                </a:cxn>
                <a:cxn ang="T10">
                  <a:pos x="T4" y="T5"/>
                </a:cxn>
                <a:cxn ang="T11">
                  <a:pos x="T6" y="T7"/>
                </a:cxn>
              </a:cxnLst>
              <a:rect l="T12" t="T13" r="T14" b="T15"/>
              <a:pathLst>
                <a:path w="6" h="9">
                  <a:moveTo>
                    <a:pt x="2" y="5"/>
                  </a:moveTo>
                  <a:cubicBezTo>
                    <a:pt x="0" y="8"/>
                    <a:pt x="0" y="9"/>
                    <a:pt x="2" y="6"/>
                  </a:cubicBezTo>
                  <a:cubicBezTo>
                    <a:pt x="4" y="4"/>
                    <a:pt x="6" y="2"/>
                    <a:pt x="6" y="1"/>
                  </a:cubicBezTo>
                  <a:cubicBezTo>
                    <a:pt x="6" y="0"/>
                    <a:pt x="4" y="2"/>
                    <a:pt x="2" y="5"/>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04" name="Freeform 90"/>
            <p:cNvSpPr>
              <a:spLocks noChangeArrowheads="1"/>
            </p:cNvSpPr>
            <p:nvPr/>
          </p:nvSpPr>
          <p:spPr bwMode="auto">
            <a:xfrm>
              <a:off x="2006600" y="3473450"/>
              <a:ext cx="112713" cy="47625"/>
            </a:xfrm>
            <a:custGeom>
              <a:avLst/>
              <a:gdLst>
                <a:gd name="T0" fmla="*/ 37 w 42"/>
                <a:gd name="T1" fmla="*/ 9 h 18"/>
                <a:gd name="T2" fmla="*/ 33 w 42"/>
                <a:gd name="T3" fmla="*/ 6 h 18"/>
                <a:gd name="T4" fmla="*/ 29 w 42"/>
                <a:gd name="T5" fmla="*/ 2 h 18"/>
                <a:gd name="T6" fmla="*/ 26 w 42"/>
                <a:gd name="T7" fmla="*/ 0 h 18"/>
                <a:gd name="T8" fmla="*/ 14 w 42"/>
                <a:gd name="T9" fmla="*/ 0 h 18"/>
                <a:gd name="T10" fmla="*/ 1 w 42"/>
                <a:gd name="T11" fmla="*/ 4 h 18"/>
                <a:gd name="T12" fmla="*/ 1 w 42"/>
                <a:gd name="T13" fmla="*/ 7 h 18"/>
                <a:gd name="T14" fmla="*/ 0 w 42"/>
                <a:gd name="T15" fmla="*/ 8 h 18"/>
                <a:gd name="T16" fmla="*/ 1 w 42"/>
                <a:gd name="T17" fmla="*/ 10 h 18"/>
                <a:gd name="T18" fmla="*/ 2 w 42"/>
                <a:gd name="T19" fmla="*/ 11 h 18"/>
                <a:gd name="T20" fmla="*/ 2 w 42"/>
                <a:gd name="T21" fmla="*/ 11 h 18"/>
                <a:gd name="T22" fmla="*/ 2 w 42"/>
                <a:gd name="T23" fmla="*/ 11 h 18"/>
                <a:gd name="T24" fmla="*/ 7 w 42"/>
                <a:gd name="T25" fmla="*/ 14 h 18"/>
                <a:gd name="T26" fmla="*/ 8 w 42"/>
                <a:gd name="T27" fmla="*/ 14 h 18"/>
                <a:gd name="T28" fmla="*/ 9 w 42"/>
                <a:gd name="T29" fmla="*/ 14 h 18"/>
                <a:gd name="T30" fmla="*/ 9 w 42"/>
                <a:gd name="T31" fmla="*/ 18 h 18"/>
                <a:gd name="T32" fmla="*/ 22 w 42"/>
                <a:gd name="T33" fmla="*/ 18 h 18"/>
                <a:gd name="T34" fmla="*/ 36 w 42"/>
                <a:gd name="T35" fmla="*/ 15 h 18"/>
                <a:gd name="T36" fmla="*/ 36 w 42"/>
                <a:gd name="T37" fmla="*/ 13 h 18"/>
                <a:gd name="T38" fmla="*/ 36 w 42"/>
                <a:gd name="T39" fmla="*/ 12 h 18"/>
                <a:gd name="T40" fmla="*/ 39 w 42"/>
                <a:gd name="T41" fmla="*/ 11 h 18"/>
                <a:gd name="T42" fmla="*/ 42 w 42"/>
                <a:gd name="T43" fmla="*/ 10 h 18"/>
                <a:gd name="T44" fmla="*/ 37 w 42"/>
                <a:gd name="T45" fmla="*/ 9 h 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
                <a:gd name="T70" fmla="*/ 0 h 18"/>
                <a:gd name="T71" fmla="*/ 42 w 42"/>
                <a:gd name="T72" fmla="*/ 18 h 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 h="18">
                  <a:moveTo>
                    <a:pt x="37" y="9"/>
                  </a:moveTo>
                  <a:cubicBezTo>
                    <a:pt x="35" y="9"/>
                    <a:pt x="34" y="8"/>
                    <a:pt x="33" y="6"/>
                  </a:cubicBezTo>
                  <a:cubicBezTo>
                    <a:pt x="33" y="4"/>
                    <a:pt x="31" y="2"/>
                    <a:pt x="29" y="2"/>
                  </a:cubicBezTo>
                  <a:cubicBezTo>
                    <a:pt x="27" y="1"/>
                    <a:pt x="26" y="0"/>
                    <a:pt x="26" y="0"/>
                  </a:cubicBezTo>
                  <a:cubicBezTo>
                    <a:pt x="26" y="0"/>
                    <a:pt x="20" y="0"/>
                    <a:pt x="14" y="0"/>
                  </a:cubicBezTo>
                  <a:cubicBezTo>
                    <a:pt x="7" y="0"/>
                    <a:pt x="1" y="2"/>
                    <a:pt x="1" y="4"/>
                  </a:cubicBezTo>
                  <a:cubicBezTo>
                    <a:pt x="1" y="4"/>
                    <a:pt x="1" y="4"/>
                    <a:pt x="1" y="7"/>
                  </a:cubicBezTo>
                  <a:cubicBezTo>
                    <a:pt x="0" y="8"/>
                    <a:pt x="0" y="8"/>
                    <a:pt x="0" y="8"/>
                  </a:cubicBezTo>
                  <a:cubicBezTo>
                    <a:pt x="0" y="9"/>
                    <a:pt x="1" y="10"/>
                    <a:pt x="1" y="10"/>
                  </a:cubicBezTo>
                  <a:cubicBezTo>
                    <a:pt x="1" y="10"/>
                    <a:pt x="2" y="11"/>
                    <a:pt x="2" y="11"/>
                  </a:cubicBezTo>
                  <a:cubicBezTo>
                    <a:pt x="2" y="11"/>
                    <a:pt x="2" y="11"/>
                    <a:pt x="2" y="11"/>
                  </a:cubicBezTo>
                  <a:cubicBezTo>
                    <a:pt x="2" y="11"/>
                    <a:pt x="2" y="11"/>
                    <a:pt x="2" y="11"/>
                  </a:cubicBezTo>
                  <a:cubicBezTo>
                    <a:pt x="2" y="11"/>
                    <a:pt x="4" y="14"/>
                    <a:pt x="7" y="14"/>
                  </a:cubicBezTo>
                  <a:cubicBezTo>
                    <a:pt x="7" y="14"/>
                    <a:pt x="7" y="14"/>
                    <a:pt x="8" y="14"/>
                  </a:cubicBezTo>
                  <a:cubicBezTo>
                    <a:pt x="9" y="14"/>
                    <a:pt x="9" y="14"/>
                    <a:pt x="9" y="14"/>
                  </a:cubicBezTo>
                  <a:cubicBezTo>
                    <a:pt x="9" y="14"/>
                    <a:pt x="9" y="18"/>
                    <a:pt x="9" y="18"/>
                  </a:cubicBezTo>
                  <a:cubicBezTo>
                    <a:pt x="9" y="18"/>
                    <a:pt x="15" y="18"/>
                    <a:pt x="22" y="18"/>
                  </a:cubicBezTo>
                  <a:cubicBezTo>
                    <a:pt x="30" y="18"/>
                    <a:pt x="36" y="17"/>
                    <a:pt x="36" y="15"/>
                  </a:cubicBezTo>
                  <a:cubicBezTo>
                    <a:pt x="36" y="14"/>
                    <a:pt x="36" y="13"/>
                    <a:pt x="36" y="13"/>
                  </a:cubicBezTo>
                  <a:cubicBezTo>
                    <a:pt x="36" y="12"/>
                    <a:pt x="36" y="12"/>
                    <a:pt x="36" y="12"/>
                  </a:cubicBezTo>
                  <a:cubicBezTo>
                    <a:pt x="36" y="12"/>
                    <a:pt x="38" y="12"/>
                    <a:pt x="39" y="11"/>
                  </a:cubicBezTo>
                  <a:cubicBezTo>
                    <a:pt x="41" y="11"/>
                    <a:pt x="42" y="10"/>
                    <a:pt x="42" y="10"/>
                  </a:cubicBezTo>
                  <a:cubicBezTo>
                    <a:pt x="41" y="10"/>
                    <a:pt x="39" y="9"/>
                    <a:pt x="37" y="9"/>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05" name="Oval 91"/>
            <p:cNvSpPr>
              <a:spLocks noChangeArrowheads="1"/>
            </p:cNvSpPr>
            <p:nvPr/>
          </p:nvSpPr>
          <p:spPr bwMode="auto">
            <a:xfrm>
              <a:off x="1239838" y="387350"/>
              <a:ext cx="1588" cy="158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06" name="Freeform 92"/>
            <p:cNvSpPr>
              <a:spLocks noChangeArrowheads="1"/>
            </p:cNvSpPr>
            <p:nvPr/>
          </p:nvSpPr>
          <p:spPr bwMode="auto">
            <a:xfrm>
              <a:off x="1276350" y="303213"/>
              <a:ext cx="11113" cy="3175"/>
            </a:xfrm>
            <a:custGeom>
              <a:avLst/>
              <a:gdLst>
                <a:gd name="T0" fmla="*/ 1 w 4"/>
                <a:gd name="T1" fmla="*/ 0 h 1"/>
                <a:gd name="T2" fmla="*/ 3 w 4"/>
                <a:gd name="T3" fmla="*/ 1 h 1"/>
                <a:gd name="T4" fmla="*/ 3 w 4"/>
                <a:gd name="T5" fmla="*/ 1 h 1"/>
                <a:gd name="T6" fmla="*/ 3 w 4"/>
                <a:gd name="T7" fmla="*/ 1 h 1"/>
                <a:gd name="T8" fmla="*/ 3 w 4"/>
                <a:gd name="T9" fmla="*/ 1 h 1"/>
                <a:gd name="T10" fmla="*/ 3 w 4"/>
                <a:gd name="T11" fmla="*/ 1 h 1"/>
                <a:gd name="T12" fmla="*/ 4 w 4"/>
                <a:gd name="T13" fmla="*/ 1 h 1"/>
                <a:gd name="T14" fmla="*/ 4 w 4"/>
                <a:gd name="T15" fmla="*/ 1 h 1"/>
                <a:gd name="T16" fmla="*/ 2 w 4"/>
                <a:gd name="T17" fmla="*/ 0 h 1"/>
                <a:gd name="T18" fmla="*/ 1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
                <a:gd name="T32" fmla="*/ 4 w 4"/>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
                  <a:moveTo>
                    <a:pt x="1" y="0"/>
                  </a:moveTo>
                  <a:cubicBezTo>
                    <a:pt x="2" y="1"/>
                    <a:pt x="3" y="1"/>
                    <a:pt x="3" y="1"/>
                  </a:cubicBezTo>
                  <a:cubicBezTo>
                    <a:pt x="3" y="1"/>
                    <a:pt x="3" y="1"/>
                    <a:pt x="3" y="1"/>
                  </a:cubicBezTo>
                  <a:cubicBezTo>
                    <a:pt x="3" y="1"/>
                    <a:pt x="3" y="1"/>
                    <a:pt x="3" y="1"/>
                  </a:cubicBezTo>
                  <a:cubicBezTo>
                    <a:pt x="3" y="1"/>
                    <a:pt x="3" y="1"/>
                    <a:pt x="3" y="1"/>
                  </a:cubicBezTo>
                  <a:cubicBezTo>
                    <a:pt x="3" y="1"/>
                    <a:pt x="3" y="1"/>
                    <a:pt x="3" y="1"/>
                  </a:cubicBezTo>
                  <a:cubicBezTo>
                    <a:pt x="3" y="1"/>
                    <a:pt x="4" y="1"/>
                    <a:pt x="4" y="1"/>
                  </a:cubicBezTo>
                  <a:cubicBezTo>
                    <a:pt x="4" y="1"/>
                    <a:pt x="4" y="1"/>
                    <a:pt x="4" y="1"/>
                  </a:cubicBezTo>
                  <a:cubicBezTo>
                    <a:pt x="4" y="0"/>
                    <a:pt x="3" y="0"/>
                    <a:pt x="2"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07" name="Freeform 93"/>
            <p:cNvSpPr>
              <a:spLocks noChangeArrowheads="1"/>
            </p:cNvSpPr>
            <p:nvPr/>
          </p:nvSpPr>
          <p:spPr bwMode="auto">
            <a:xfrm>
              <a:off x="1301750" y="346075"/>
              <a:ext cx="1588" cy="3175"/>
            </a:xfrm>
            <a:custGeom>
              <a:avLst/>
              <a:gdLst>
                <a:gd name="T0" fmla="*/ 1 w 1"/>
                <a:gd name="T1" fmla="*/ 1 h 1"/>
                <a:gd name="T2" fmla="*/ 1 w 1"/>
                <a:gd name="T3" fmla="*/ 0 h 1"/>
                <a:gd name="T4" fmla="*/ 1 w 1"/>
                <a:gd name="T5" fmla="*/ 1 h 1"/>
                <a:gd name="T6" fmla="*/ 1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1" y="1"/>
                    <a:pt x="1" y="0"/>
                    <a:pt x="1" y="0"/>
                  </a:cubicBezTo>
                  <a:cubicBezTo>
                    <a:pt x="1" y="0"/>
                    <a:pt x="1" y="1"/>
                    <a:pt x="1"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08" name="Freeform 94"/>
            <p:cNvSpPr>
              <a:spLocks noChangeArrowheads="1"/>
            </p:cNvSpPr>
            <p:nvPr/>
          </p:nvSpPr>
          <p:spPr bwMode="auto">
            <a:xfrm>
              <a:off x="1338263" y="379413"/>
              <a:ext cx="12700" cy="23813"/>
            </a:xfrm>
            <a:custGeom>
              <a:avLst/>
              <a:gdLst>
                <a:gd name="T0" fmla="*/ 4 w 5"/>
                <a:gd name="T1" fmla="*/ 7 h 9"/>
                <a:gd name="T2" fmla="*/ 5 w 5"/>
                <a:gd name="T3" fmla="*/ 9 h 9"/>
                <a:gd name="T4" fmla="*/ 4 w 5"/>
                <a:gd name="T5" fmla="*/ 6 h 9"/>
                <a:gd name="T6" fmla="*/ 1 w 5"/>
                <a:gd name="T7" fmla="*/ 1 h 9"/>
                <a:gd name="T8" fmla="*/ 1 w 5"/>
                <a:gd name="T9" fmla="*/ 1 h 9"/>
                <a:gd name="T10" fmla="*/ 4 w 5"/>
                <a:gd name="T11" fmla="*/ 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4" y="7"/>
                  </a:moveTo>
                  <a:cubicBezTo>
                    <a:pt x="5" y="8"/>
                    <a:pt x="5" y="9"/>
                    <a:pt x="5" y="9"/>
                  </a:cubicBezTo>
                  <a:cubicBezTo>
                    <a:pt x="5" y="9"/>
                    <a:pt x="5" y="8"/>
                    <a:pt x="4" y="6"/>
                  </a:cubicBezTo>
                  <a:cubicBezTo>
                    <a:pt x="3" y="5"/>
                    <a:pt x="2" y="2"/>
                    <a:pt x="1" y="1"/>
                  </a:cubicBezTo>
                  <a:cubicBezTo>
                    <a:pt x="0" y="0"/>
                    <a:pt x="0" y="0"/>
                    <a:pt x="1" y="1"/>
                  </a:cubicBezTo>
                  <a:cubicBezTo>
                    <a:pt x="2" y="3"/>
                    <a:pt x="4" y="5"/>
                    <a:pt x="4" y="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09" name="Freeform 95"/>
            <p:cNvSpPr>
              <a:spLocks noChangeArrowheads="1"/>
            </p:cNvSpPr>
            <p:nvPr/>
          </p:nvSpPr>
          <p:spPr bwMode="auto">
            <a:xfrm>
              <a:off x="4344988" y="200025"/>
              <a:ext cx="87313" cy="19050"/>
            </a:xfrm>
            <a:custGeom>
              <a:avLst/>
              <a:gdLst>
                <a:gd name="T0" fmla="*/ 9 w 33"/>
                <a:gd name="T1" fmla="*/ 7 h 7"/>
                <a:gd name="T2" fmla="*/ 11 w 33"/>
                <a:gd name="T3" fmla="*/ 7 h 7"/>
                <a:gd name="T4" fmla="*/ 30 w 33"/>
                <a:gd name="T5" fmla="*/ 6 h 7"/>
                <a:gd name="T6" fmla="*/ 32 w 33"/>
                <a:gd name="T7" fmla="*/ 6 h 7"/>
                <a:gd name="T8" fmla="*/ 33 w 33"/>
                <a:gd name="T9" fmla="*/ 3 h 7"/>
                <a:gd name="T10" fmla="*/ 33 w 33"/>
                <a:gd name="T11" fmla="*/ 3 h 7"/>
                <a:gd name="T12" fmla="*/ 32 w 33"/>
                <a:gd name="T13" fmla="*/ 0 h 7"/>
                <a:gd name="T14" fmla="*/ 9 w 33"/>
                <a:gd name="T15" fmla="*/ 1 h 7"/>
                <a:gd name="T16" fmla="*/ 0 w 33"/>
                <a:gd name="T17" fmla="*/ 3 h 7"/>
                <a:gd name="T18" fmla="*/ 9 w 33"/>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7"/>
                <a:gd name="T32" fmla="*/ 33 w 33"/>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7">
                  <a:moveTo>
                    <a:pt x="9" y="7"/>
                  </a:moveTo>
                  <a:cubicBezTo>
                    <a:pt x="9" y="7"/>
                    <a:pt x="9" y="7"/>
                    <a:pt x="11" y="7"/>
                  </a:cubicBezTo>
                  <a:cubicBezTo>
                    <a:pt x="13" y="7"/>
                    <a:pt x="27" y="6"/>
                    <a:pt x="30" y="6"/>
                  </a:cubicBezTo>
                  <a:cubicBezTo>
                    <a:pt x="32" y="6"/>
                    <a:pt x="32" y="6"/>
                    <a:pt x="32" y="6"/>
                  </a:cubicBezTo>
                  <a:cubicBezTo>
                    <a:pt x="33" y="6"/>
                    <a:pt x="33" y="3"/>
                    <a:pt x="33" y="3"/>
                  </a:cubicBezTo>
                  <a:cubicBezTo>
                    <a:pt x="33" y="3"/>
                    <a:pt x="33" y="3"/>
                    <a:pt x="33" y="3"/>
                  </a:cubicBezTo>
                  <a:cubicBezTo>
                    <a:pt x="32" y="0"/>
                    <a:pt x="32" y="0"/>
                    <a:pt x="32" y="0"/>
                  </a:cubicBezTo>
                  <a:cubicBezTo>
                    <a:pt x="24" y="1"/>
                    <a:pt x="13" y="1"/>
                    <a:pt x="9" y="1"/>
                  </a:cubicBezTo>
                  <a:cubicBezTo>
                    <a:pt x="4" y="1"/>
                    <a:pt x="0" y="2"/>
                    <a:pt x="0" y="3"/>
                  </a:cubicBezTo>
                  <a:cubicBezTo>
                    <a:pt x="0" y="4"/>
                    <a:pt x="4" y="6"/>
                    <a:pt x="9" y="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10" name="Freeform 96"/>
            <p:cNvSpPr>
              <a:spLocks noChangeArrowheads="1"/>
            </p:cNvSpPr>
            <p:nvPr/>
          </p:nvSpPr>
          <p:spPr bwMode="auto">
            <a:xfrm>
              <a:off x="1416050" y="290513"/>
              <a:ext cx="4763" cy="3175"/>
            </a:xfrm>
            <a:custGeom>
              <a:avLst/>
              <a:gdLst>
                <a:gd name="T0" fmla="*/ 0 w 2"/>
                <a:gd name="T1" fmla="*/ 0 h 1"/>
                <a:gd name="T2" fmla="*/ 2 w 2"/>
                <a:gd name="T3" fmla="*/ 1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0" y="1"/>
                    <a:pt x="0" y="1"/>
                    <a:pt x="2"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11" name="Freeform 97"/>
            <p:cNvSpPr>
              <a:spLocks noChangeArrowheads="1"/>
            </p:cNvSpPr>
            <p:nvPr/>
          </p:nvSpPr>
          <p:spPr bwMode="auto">
            <a:xfrm>
              <a:off x="1412875" y="1863725"/>
              <a:ext cx="3175" cy="1"/>
            </a:xfrm>
            <a:custGeom>
              <a:avLst/>
              <a:gdLst>
                <a:gd name="T0" fmla="*/ 0 w 1"/>
                <a:gd name="T1" fmla="*/ 0 h 1"/>
                <a:gd name="T2" fmla="*/ 1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12" name="Freeform 98"/>
            <p:cNvSpPr>
              <a:spLocks noChangeArrowheads="1"/>
            </p:cNvSpPr>
            <p:nvPr/>
          </p:nvSpPr>
          <p:spPr bwMode="auto">
            <a:xfrm>
              <a:off x="4381500" y="279400"/>
              <a:ext cx="3175" cy="3175"/>
            </a:xfrm>
            <a:custGeom>
              <a:avLst/>
              <a:gdLst>
                <a:gd name="T0" fmla="*/ 1 w 1"/>
                <a:gd name="T1" fmla="*/ 1 h 1"/>
                <a:gd name="T2" fmla="*/ 1 w 1"/>
                <a:gd name="T3" fmla="*/ 1 h 1"/>
                <a:gd name="T4" fmla="*/ 0 w 1"/>
                <a:gd name="T5" fmla="*/ 1 h 1"/>
                <a:gd name="T6" fmla="*/ 1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1" y="0"/>
                    <a:pt x="1" y="0"/>
                    <a:pt x="1" y="1"/>
                  </a:cubicBezTo>
                  <a:cubicBezTo>
                    <a:pt x="0" y="1"/>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13" name="Freeform 99"/>
            <p:cNvSpPr>
              <a:spLocks noChangeArrowheads="1"/>
            </p:cNvSpPr>
            <p:nvPr/>
          </p:nvSpPr>
          <p:spPr bwMode="auto">
            <a:xfrm>
              <a:off x="5021263" y="349250"/>
              <a:ext cx="196850" cy="171450"/>
            </a:xfrm>
            <a:custGeom>
              <a:avLst/>
              <a:gdLst>
                <a:gd name="T0" fmla="*/ 7 w 74"/>
                <a:gd name="T1" fmla="*/ 54 h 64"/>
                <a:gd name="T2" fmla="*/ 17 w 74"/>
                <a:gd name="T3" fmla="*/ 58 h 64"/>
                <a:gd name="T4" fmla="*/ 19 w 74"/>
                <a:gd name="T5" fmla="*/ 59 h 64"/>
                <a:gd name="T6" fmla="*/ 19 w 74"/>
                <a:gd name="T7" fmla="*/ 62 h 64"/>
                <a:gd name="T8" fmla="*/ 19 w 74"/>
                <a:gd name="T9" fmla="*/ 64 h 64"/>
                <a:gd name="T10" fmla="*/ 21 w 74"/>
                <a:gd name="T11" fmla="*/ 64 h 64"/>
                <a:gd name="T12" fmla="*/ 26 w 74"/>
                <a:gd name="T13" fmla="*/ 61 h 64"/>
                <a:gd name="T14" fmla="*/ 29 w 74"/>
                <a:gd name="T15" fmla="*/ 50 h 64"/>
                <a:gd name="T16" fmla="*/ 29 w 74"/>
                <a:gd name="T17" fmla="*/ 38 h 64"/>
                <a:gd name="T18" fmla="*/ 27 w 74"/>
                <a:gd name="T19" fmla="*/ 34 h 64"/>
                <a:gd name="T20" fmla="*/ 27 w 74"/>
                <a:gd name="T21" fmla="*/ 34 h 64"/>
                <a:gd name="T22" fmla="*/ 38 w 74"/>
                <a:gd name="T23" fmla="*/ 31 h 64"/>
                <a:gd name="T24" fmla="*/ 57 w 74"/>
                <a:gd name="T25" fmla="*/ 24 h 64"/>
                <a:gd name="T26" fmla="*/ 67 w 74"/>
                <a:gd name="T27" fmla="*/ 15 h 64"/>
                <a:gd name="T28" fmla="*/ 73 w 74"/>
                <a:gd name="T29" fmla="*/ 7 h 64"/>
                <a:gd name="T30" fmla="*/ 70 w 74"/>
                <a:gd name="T31" fmla="*/ 2 h 64"/>
                <a:gd name="T32" fmla="*/ 58 w 74"/>
                <a:gd name="T33" fmla="*/ 1 h 64"/>
                <a:gd name="T34" fmla="*/ 47 w 74"/>
                <a:gd name="T35" fmla="*/ 4 h 64"/>
                <a:gd name="T36" fmla="*/ 44 w 74"/>
                <a:gd name="T37" fmla="*/ 7 h 64"/>
                <a:gd name="T38" fmla="*/ 41 w 74"/>
                <a:gd name="T39" fmla="*/ 9 h 64"/>
                <a:gd name="T40" fmla="*/ 39 w 74"/>
                <a:gd name="T41" fmla="*/ 12 h 64"/>
                <a:gd name="T42" fmla="*/ 35 w 74"/>
                <a:gd name="T43" fmla="*/ 15 h 64"/>
                <a:gd name="T44" fmla="*/ 35 w 74"/>
                <a:gd name="T45" fmla="*/ 17 h 64"/>
                <a:gd name="T46" fmla="*/ 35 w 74"/>
                <a:gd name="T47" fmla="*/ 18 h 64"/>
                <a:gd name="T48" fmla="*/ 30 w 74"/>
                <a:gd name="T49" fmla="*/ 28 h 64"/>
                <a:gd name="T50" fmla="*/ 25 w 74"/>
                <a:gd name="T51" fmla="*/ 31 h 64"/>
                <a:gd name="T52" fmla="*/ 23 w 74"/>
                <a:gd name="T53" fmla="*/ 36 h 64"/>
                <a:gd name="T54" fmla="*/ 19 w 74"/>
                <a:gd name="T55" fmla="*/ 44 h 64"/>
                <a:gd name="T56" fmla="*/ 13 w 74"/>
                <a:gd name="T57" fmla="*/ 48 h 64"/>
                <a:gd name="T58" fmla="*/ 12 w 74"/>
                <a:gd name="T59" fmla="*/ 48 h 64"/>
                <a:gd name="T60" fmla="*/ 6 w 74"/>
                <a:gd name="T61" fmla="*/ 47 h 64"/>
                <a:gd name="T62" fmla="*/ 0 w 74"/>
                <a:gd name="T63" fmla="*/ 49 h 64"/>
                <a:gd name="T64" fmla="*/ 7 w 74"/>
                <a:gd name="T65" fmla="*/ 54 h 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64"/>
                <a:gd name="T101" fmla="*/ 74 w 74"/>
                <a:gd name="T102" fmla="*/ 64 h 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64">
                  <a:moveTo>
                    <a:pt x="7" y="54"/>
                  </a:moveTo>
                  <a:cubicBezTo>
                    <a:pt x="11" y="55"/>
                    <a:pt x="16" y="56"/>
                    <a:pt x="17" y="58"/>
                  </a:cubicBezTo>
                  <a:cubicBezTo>
                    <a:pt x="19" y="59"/>
                    <a:pt x="19" y="59"/>
                    <a:pt x="19" y="59"/>
                  </a:cubicBezTo>
                  <a:cubicBezTo>
                    <a:pt x="18" y="59"/>
                    <a:pt x="18" y="60"/>
                    <a:pt x="19" y="62"/>
                  </a:cubicBezTo>
                  <a:cubicBezTo>
                    <a:pt x="19" y="63"/>
                    <a:pt x="20" y="64"/>
                    <a:pt x="19" y="64"/>
                  </a:cubicBezTo>
                  <a:cubicBezTo>
                    <a:pt x="19" y="64"/>
                    <a:pt x="20" y="64"/>
                    <a:pt x="21" y="64"/>
                  </a:cubicBezTo>
                  <a:cubicBezTo>
                    <a:pt x="23" y="64"/>
                    <a:pt x="25" y="63"/>
                    <a:pt x="26" y="61"/>
                  </a:cubicBezTo>
                  <a:cubicBezTo>
                    <a:pt x="27" y="60"/>
                    <a:pt x="28" y="55"/>
                    <a:pt x="29" y="50"/>
                  </a:cubicBezTo>
                  <a:cubicBezTo>
                    <a:pt x="30" y="46"/>
                    <a:pt x="30" y="41"/>
                    <a:pt x="29" y="38"/>
                  </a:cubicBezTo>
                  <a:cubicBezTo>
                    <a:pt x="28" y="36"/>
                    <a:pt x="27" y="34"/>
                    <a:pt x="27" y="34"/>
                  </a:cubicBezTo>
                  <a:cubicBezTo>
                    <a:pt x="27" y="34"/>
                    <a:pt x="27" y="34"/>
                    <a:pt x="27" y="34"/>
                  </a:cubicBezTo>
                  <a:cubicBezTo>
                    <a:pt x="27" y="34"/>
                    <a:pt x="32" y="33"/>
                    <a:pt x="38" y="31"/>
                  </a:cubicBezTo>
                  <a:cubicBezTo>
                    <a:pt x="44" y="30"/>
                    <a:pt x="52" y="26"/>
                    <a:pt x="57" y="24"/>
                  </a:cubicBezTo>
                  <a:cubicBezTo>
                    <a:pt x="61" y="21"/>
                    <a:pt x="66" y="18"/>
                    <a:pt x="67" y="15"/>
                  </a:cubicBezTo>
                  <a:cubicBezTo>
                    <a:pt x="69" y="13"/>
                    <a:pt x="72" y="9"/>
                    <a:pt x="73" y="7"/>
                  </a:cubicBezTo>
                  <a:cubicBezTo>
                    <a:pt x="74" y="4"/>
                    <a:pt x="73" y="2"/>
                    <a:pt x="70" y="2"/>
                  </a:cubicBezTo>
                  <a:cubicBezTo>
                    <a:pt x="66" y="2"/>
                    <a:pt x="61" y="2"/>
                    <a:pt x="58" y="1"/>
                  </a:cubicBezTo>
                  <a:cubicBezTo>
                    <a:pt x="55" y="0"/>
                    <a:pt x="47" y="2"/>
                    <a:pt x="47" y="4"/>
                  </a:cubicBezTo>
                  <a:cubicBezTo>
                    <a:pt x="47" y="6"/>
                    <a:pt x="46" y="7"/>
                    <a:pt x="44" y="7"/>
                  </a:cubicBezTo>
                  <a:cubicBezTo>
                    <a:pt x="42" y="7"/>
                    <a:pt x="41" y="8"/>
                    <a:pt x="41" y="9"/>
                  </a:cubicBezTo>
                  <a:cubicBezTo>
                    <a:pt x="41" y="11"/>
                    <a:pt x="40" y="12"/>
                    <a:pt x="39" y="12"/>
                  </a:cubicBezTo>
                  <a:cubicBezTo>
                    <a:pt x="38" y="12"/>
                    <a:pt x="35" y="13"/>
                    <a:pt x="35" y="15"/>
                  </a:cubicBezTo>
                  <a:cubicBezTo>
                    <a:pt x="35" y="15"/>
                    <a:pt x="35" y="15"/>
                    <a:pt x="35" y="17"/>
                  </a:cubicBezTo>
                  <a:cubicBezTo>
                    <a:pt x="35" y="18"/>
                    <a:pt x="35" y="18"/>
                    <a:pt x="35" y="18"/>
                  </a:cubicBezTo>
                  <a:cubicBezTo>
                    <a:pt x="35" y="22"/>
                    <a:pt x="32" y="26"/>
                    <a:pt x="30" y="28"/>
                  </a:cubicBezTo>
                  <a:cubicBezTo>
                    <a:pt x="29" y="30"/>
                    <a:pt x="26" y="31"/>
                    <a:pt x="25" y="31"/>
                  </a:cubicBezTo>
                  <a:cubicBezTo>
                    <a:pt x="24" y="31"/>
                    <a:pt x="23" y="33"/>
                    <a:pt x="23" y="36"/>
                  </a:cubicBezTo>
                  <a:cubicBezTo>
                    <a:pt x="23" y="38"/>
                    <a:pt x="22" y="42"/>
                    <a:pt x="19" y="44"/>
                  </a:cubicBezTo>
                  <a:cubicBezTo>
                    <a:pt x="17" y="46"/>
                    <a:pt x="14" y="48"/>
                    <a:pt x="13" y="48"/>
                  </a:cubicBezTo>
                  <a:cubicBezTo>
                    <a:pt x="12" y="48"/>
                    <a:pt x="12" y="48"/>
                    <a:pt x="12" y="48"/>
                  </a:cubicBezTo>
                  <a:cubicBezTo>
                    <a:pt x="12" y="48"/>
                    <a:pt x="9" y="47"/>
                    <a:pt x="6" y="47"/>
                  </a:cubicBezTo>
                  <a:cubicBezTo>
                    <a:pt x="2" y="46"/>
                    <a:pt x="0" y="47"/>
                    <a:pt x="0" y="49"/>
                  </a:cubicBezTo>
                  <a:cubicBezTo>
                    <a:pt x="0" y="51"/>
                    <a:pt x="3" y="53"/>
                    <a:pt x="7" y="5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14" name="Freeform 100"/>
            <p:cNvSpPr>
              <a:spLocks noChangeArrowheads="1"/>
            </p:cNvSpPr>
            <p:nvPr/>
          </p:nvSpPr>
          <p:spPr bwMode="auto">
            <a:xfrm>
              <a:off x="1204913" y="368300"/>
              <a:ext cx="1" cy="4763"/>
            </a:xfrm>
            <a:custGeom>
              <a:avLst/>
              <a:gdLst>
                <a:gd name="T0" fmla="*/ 0 w 1"/>
                <a:gd name="T1" fmla="*/ 1 h 2"/>
                <a:gd name="T2" fmla="*/ 0 w 1"/>
                <a:gd name="T3" fmla="*/ 0 h 2"/>
                <a:gd name="T4" fmla="*/ 0 w 1"/>
                <a:gd name="T5" fmla="*/ 1 h 2"/>
                <a:gd name="T6" fmla="*/ 0 w 1"/>
                <a:gd name="T7" fmla="*/ 1 h 2"/>
                <a:gd name="T8" fmla="*/ 0 w 1"/>
                <a:gd name="T9" fmla="*/ 1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0" y="1"/>
                  </a:moveTo>
                  <a:cubicBezTo>
                    <a:pt x="0" y="1"/>
                    <a:pt x="0" y="0"/>
                    <a:pt x="0" y="0"/>
                  </a:cubicBezTo>
                  <a:cubicBezTo>
                    <a:pt x="0" y="0"/>
                    <a:pt x="0" y="0"/>
                    <a:pt x="0" y="1"/>
                  </a:cubicBezTo>
                  <a:cubicBezTo>
                    <a:pt x="0" y="1"/>
                    <a:pt x="0" y="1"/>
                    <a:pt x="0" y="1"/>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15" name="Freeform 101"/>
            <p:cNvSpPr>
              <a:spLocks noChangeArrowheads="1"/>
            </p:cNvSpPr>
            <p:nvPr/>
          </p:nvSpPr>
          <p:spPr bwMode="auto">
            <a:xfrm>
              <a:off x="1204913" y="368300"/>
              <a:ext cx="1" cy="3175"/>
            </a:xfrm>
            <a:custGeom>
              <a:avLst/>
              <a:gdLst>
                <a:gd name="T0" fmla="*/ 0 w 1"/>
                <a:gd name="T1" fmla="*/ 1 h 1"/>
                <a:gd name="T2" fmla="*/ 0 w 1"/>
                <a:gd name="T3" fmla="*/ 0 h 1"/>
                <a:gd name="T4" fmla="*/ 0 w 1"/>
                <a:gd name="T5" fmla="*/ 1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16" name="Freeform 102"/>
            <p:cNvSpPr>
              <a:spLocks noChangeArrowheads="1"/>
            </p:cNvSpPr>
            <p:nvPr/>
          </p:nvSpPr>
          <p:spPr bwMode="auto">
            <a:xfrm>
              <a:off x="0" y="671513"/>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17" name="Freeform 103"/>
            <p:cNvSpPr>
              <a:spLocks noChangeArrowheads="1"/>
            </p:cNvSpPr>
            <p:nvPr/>
          </p:nvSpPr>
          <p:spPr bwMode="auto">
            <a:xfrm>
              <a:off x="1420813" y="293688"/>
              <a:ext cx="3175" cy="1"/>
            </a:xfrm>
            <a:custGeom>
              <a:avLst/>
              <a:gdLst>
                <a:gd name="T0" fmla="*/ 1 w 1"/>
                <a:gd name="T1" fmla="*/ 0 h 1"/>
                <a:gd name="T2" fmla="*/ 0 w 1"/>
                <a:gd name="T3" fmla="*/ 0 h 1"/>
                <a:gd name="T4" fmla="*/ 0 w 1"/>
                <a:gd name="T5" fmla="*/ 0 h 1"/>
                <a:gd name="T6" fmla="*/ 1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1"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18" name="Freeform 104"/>
            <p:cNvSpPr>
              <a:spLocks noChangeArrowheads="1"/>
            </p:cNvSpPr>
            <p:nvPr/>
          </p:nvSpPr>
          <p:spPr bwMode="auto">
            <a:xfrm>
              <a:off x="1762125" y="376238"/>
              <a:ext cx="3175" cy="3175"/>
            </a:xfrm>
            <a:custGeom>
              <a:avLst/>
              <a:gdLst>
                <a:gd name="T0" fmla="*/ 1 w 1"/>
                <a:gd name="T1" fmla="*/ 0 h 1"/>
                <a:gd name="T2" fmla="*/ 1 w 1"/>
                <a:gd name="T3" fmla="*/ 1 h 1"/>
                <a:gd name="T4" fmla="*/ 0 w 1"/>
                <a:gd name="T5" fmla="*/ 1 h 1"/>
                <a:gd name="T6" fmla="*/ 1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1" y="1"/>
                    <a:pt x="1" y="1"/>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19" name="Oval 105"/>
            <p:cNvSpPr>
              <a:spLocks noChangeArrowheads="1"/>
            </p:cNvSpPr>
            <p:nvPr/>
          </p:nvSpPr>
          <p:spPr bwMode="auto">
            <a:xfrm>
              <a:off x="4379913" y="282575"/>
              <a:ext cx="1588" cy="158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20" name="Freeform 106"/>
            <p:cNvSpPr>
              <a:spLocks noChangeArrowheads="1"/>
            </p:cNvSpPr>
            <p:nvPr/>
          </p:nvSpPr>
          <p:spPr bwMode="auto">
            <a:xfrm>
              <a:off x="2198688" y="212725"/>
              <a:ext cx="3175" cy="3175"/>
            </a:xfrm>
            <a:custGeom>
              <a:avLst/>
              <a:gdLst>
                <a:gd name="T0" fmla="*/ 0 w 1"/>
                <a:gd name="T1" fmla="*/ 1 h 1"/>
                <a:gd name="T2" fmla="*/ 1 w 1"/>
                <a:gd name="T3" fmla="*/ 1 h 1"/>
                <a:gd name="T4" fmla="*/ 1 w 1"/>
                <a:gd name="T5" fmla="*/ 0 h 1"/>
                <a:gd name="T6" fmla="*/ 0 w 1"/>
                <a:gd name="T7" fmla="*/ 1 h 1"/>
                <a:gd name="T8" fmla="*/ 0 w 1"/>
                <a:gd name="T9" fmla="*/ 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1" y="1"/>
                    <a:pt x="1" y="1"/>
                    <a:pt x="1" y="1"/>
                  </a:cubicBezTo>
                  <a:cubicBezTo>
                    <a:pt x="1" y="1"/>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21" name="Freeform 107"/>
            <p:cNvSpPr>
              <a:spLocks noChangeArrowheads="1"/>
            </p:cNvSpPr>
            <p:nvPr/>
          </p:nvSpPr>
          <p:spPr bwMode="auto">
            <a:xfrm>
              <a:off x="1741488" y="482600"/>
              <a:ext cx="1588" cy="3175"/>
            </a:xfrm>
            <a:custGeom>
              <a:avLst/>
              <a:gdLst>
                <a:gd name="T0" fmla="*/ 1 w 1"/>
                <a:gd name="T1" fmla="*/ 0 h 1"/>
                <a:gd name="T2" fmla="*/ 1 w 1"/>
                <a:gd name="T3" fmla="*/ 0 h 1"/>
                <a:gd name="T4" fmla="*/ 0 w 1"/>
                <a:gd name="T5" fmla="*/ 1 h 1"/>
                <a:gd name="T6" fmla="*/ 0 w 1"/>
                <a:gd name="T7" fmla="*/ 1 h 1"/>
                <a:gd name="T8" fmla="*/ 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0"/>
                  </a:cubicBezTo>
                  <a:cubicBezTo>
                    <a:pt x="0" y="0"/>
                    <a:pt x="0" y="0"/>
                    <a:pt x="0" y="1"/>
                  </a:cubicBezTo>
                  <a:cubicBezTo>
                    <a:pt x="0" y="1"/>
                    <a:pt x="0" y="1"/>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22" name="Freeform 108"/>
            <p:cNvSpPr>
              <a:spLocks noChangeArrowheads="1"/>
            </p:cNvSpPr>
            <p:nvPr/>
          </p:nvSpPr>
          <p:spPr bwMode="auto">
            <a:xfrm>
              <a:off x="3667125" y="862013"/>
              <a:ext cx="234950" cy="228600"/>
            </a:xfrm>
            <a:custGeom>
              <a:avLst/>
              <a:gdLst>
                <a:gd name="T0" fmla="*/ 7 w 88"/>
                <a:gd name="T1" fmla="*/ 50 h 86"/>
                <a:gd name="T2" fmla="*/ 0 w 88"/>
                <a:gd name="T3" fmla="*/ 60 h 86"/>
                <a:gd name="T4" fmla="*/ 2 w 88"/>
                <a:gd name="T5" fmla="*/ 68 h 86"/>
                <a:gd name="T6" fmla="*/ 14 w 88"/>
                <a:gd name="T7" fmla="*/ 72 h 86"/>
                <a:gd name="T8" fmla="*/ 24 w 88"/>
                <a:gd name="T9" fmla="*/ 71 h 86"/>
                <a:gd name="T10" fmla="*/ 26 w 88"/>
                <a:gd name="T11" fmla="*/ 70 h 86"/>
                <a:gd name="T12" fmla="*/ 28 w 88"/>
                <a:gd name="T13" fmla="*/ 69 h 86"/>
                <a:gd name="T14" fmla="*/ 29 w 88"/>
                <a:gd name="T15" fmla="*/ 51 h 86"/>
                <a:gd name="T16" fmla="*/ 32 w 88"/>
                <a:gd name="T17" fmla="*/ 43 h 86"/>
                <a:gd name="T18" fmla="*/ 41 w 88"/>
                <a:gd name="T19" fmla="*/ 43 h 86"/>
                <a:gd name="T20" fmla="*/ 47 w 88"/>
                <a:gd name="T21" fmla="*/ 49 h 86"/>
                <a:gd name="T22" fmla="*/ 44 w 88"/>
                <a:gd name="T23" fmla="*/ 61 h 86"/>
                <a:gd name="T24" fmla="*/ 40 w 88"/>
                <a:gd name="T25" fmla="*/ 67 h 86"/>
                <a:gd name="T26" fmla="*/ 35 w 88"/>
                <a:gd name="T27" fmla="*/ 73 h 86"/>
                <a:gd name="T28" fmla="*/ 38 w 88"/>
                <a:gd name="T29" fmla="*/ 81 h 86"/>
                <a:gd name="T30" fmla="*/ 52 w 88"/>
                <a:gd name="T31" fmla="*/ 86 h 86"/>
                <a:gd name="T32" fmla="*/ 72 w 88"/>
                <a:gd name="T33" fmla="*/ 83 h 86"/>
                <a:gd name="T34" fmla="*/ 86 w 88"/>
                <a:gd name="T35" fmla="*/ 81 h 86"/>
                <a:gd name="T36" fmla="*/ 88 w 88"/>
                <a:gd name="T37" fmla="*/ 75 h 86"/>
                <a:gd name="T38" fmla="*/ 87 w 88"/>
                <a:gd name="T39" fmla="*/ 60 h 86"/>
                <a:gd name="T40" fmla="*/ 82 w 88"/>
                <a:gd name="T41" fmla="*/ 53 h 86"/>
                <a:gd name="T42" fmla="*/ 64 w 88"/>
                <a:gd name="T43" fmla="*/ 35 h 86"/>
                <a:gd name="T44" fmla="*/ 62 w 88"/>
                <a:gd name="T45" fmla="*/ 31 h 86"/>
                <a:gd name="T46" fmla="*/ 54 w 88"/>
                <a:gd name="T47" fmla="*/ 22 h 86"/>
                <a:gd name="T48" fmla="*/ 47 w 88"/>
                <a:gd name="T49" fmla="*/ 4 h 86"/>
                <a:gd name="T50" fmla="*/ 39 w 88"/>
                <a:gd name="T51" fmla="*/ 0 h 86"/>
                <a:gd name="T52" fmla="*/ 39 w 88"/>
                <a:gd name="T53" fmla="*/ 0 h 86"/>
                <a:gd name="T54" fmla="*/ 35 w 88"/>
                <a:gd name="T55" fmla="*/ 7 h 86"/>
                <a:gd name="T56" fmla="*/ 35 w 88"/>
                <a:gd name="T57" fmla="*/ 24 h 86"/>
                <a:gd name="T58" fmla="*/ 34 w 88"/>
                <a:gd name="T59" fmla="*/ 33 h 86"/>
                <a:gd name="T60" fmla="*/ 29 w 88"/>
                <a:gd name="T61" fmla="*/ 33 h 86"/>
                <a:gd name="T62" fmla="*/ 29 w 88"/>
                <a:gd name="T63" fmla="*/ 33 h 86"/>
                <a:gd name="T64" fmla="*/ 29 w 88"/>
                <a:gd name="T65" fmla="*/ 30 h 86"/>
                <a:gd name="T66" fmla="*/ 22 w 88"/>
                <a:gd name="T67" fmla="*/ 31 h 86"/>
                <a:gd name="T68" fmla="*/ 17 w 88"/>
                <a:gd name="T69" fmla="*/ 41 h 86"/>
                <a:gd name="T70" fmla="*/ 7 w 88"/>
                <a:gd name="T71" fmla="*/ 50 h 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8"/>
                <a:gd name="T109" fmla="*/ 0 h 86"/>
                <a:gd name="T110" fmla="*/ 88 w 88"/>
                <a:gd name="T111" fmla="*/ 86 h 8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8" h="86">
                  <a:moveTo>
                    <a:pt x="7" y="50"/>
                  </a:moveTo>
                  <a:cubicBezTo>
                    <a:pt x="3" y="52"/>
                    <a:pt x="0" y="57"/>
                    <a:pt x="0" y="60"/>
                  </a:cubicBezTo>
                  <a:cubicBezTo>
                    <a:pt x="0" y="64"/>
                    <a:pt x="1" y="68"/>
                    <a:pt x="2" y="68"/>
                  </a:cubicBezTo>
                  <a:cubicBezTo>
                    <a:pt x="4" y="69"/>
                    <a:pt x="9" y="71"/>
                    <a:pt x="14" y="72"/>
                  </a:cubicBezTo>
                  <a:cubicBezTo>
                    <a:pt x="18" y="72"/>
                    <a:pt x="23" y="72"/>
                    <a:pt x="24" y="71"/>
                  </a:cubicBezTo>
                  <a:cubicBezTo>
                    <a:pt x="24" y="71"/>
                    <a:pt x="24" y="71"/>
                    <a:pt x="26" y="70"/>
                  </a:cubicBezTo>
                  <a:cubicBezTo>
                    <a:pt x="28" y="69"/>
                    <a:pt x="28" y="69"/>
                    <a:pt x="28" y="69"/>
                  </a:cubicBezTo>
                  <a:cubicBezTo>
                    <a:pt x="29" y="64"/>
                    <a:pt x="29" y="55"/>
                    <a:pt x="29" y="51"/>
                  </a:cubicBezTo>
                  <a:cubicBezTo>
                    <a:pt x="29" y="47"/>
                    <a:pt x="31" y="43"/>
                    <a:pt x="32" y="43"/>
                  </a:cubicBezTo>
                  <a:cubicBezTo>
                    <a:pt x="41" y="43"/>
                    <a:pt x="41" y="43"/>
                    <a:pt x="41" y="43"/>
                  </a:cubicBezTo>
                  <a:cubicBezTo>
                    <a:pt x="44" y="43"/>
                    <a:pt x="47" y="46"/>
                    <a:pt x="47" y="49"/>
                  </a:cubicBezTo>
                  <a:cubicBezTo>
                    <a:pt x="47" y="53"/>
                    <a:pt x="46" y="58"/>
                    <a:pt x="44" y="61"/>
                  </a:cubicBezTo>
                  <a:cubicBezTo>
                    <a:pt x="42" y="64"/>
                    <a:pt x="40" y="66"/>
                    <a:pt x="40" y="67"/>
                  </a:cubicBezTo>
                  <a:cubicBezTo>
                    <a:pt x="39" y="67"/>
                    <a:pt x="36" y="71"/>
                    <a:pt x="35" y="73"/>
                  </a:cubicBezTo>
                  <a:cubicBezTo>
                    <a:pt x="34" y="74"/>
                    <a:pt x="35" y="78"/>
                    <a:pt x="38" y="81"/>
                  </a:cubicBezTo>
                  <a:cubicBezTo>
                    <a:pt x="41" y="84"/>
                    <a:pt x="47" y="86"/>
                    <a:pt x="52" y="86"/>
                  </a:cubicBezTo>
                  <a:cubicBezTo>
                    <a:pt x="57" y="86"/>
                    <a:pt x="66" y="85"/>
                    <a:pt x="72" y="83"/>
                  </a:cubicBezTo>
                  <a:cubicBezTo>
                    <a:pt x="78" y="82"/>
                    <a:pt x="84" y="81"/>
                    <a:pt x="86" y="81"/>
                  </a:cubicBezTo>
                  <a:cubicBezTo>
                    <a:pt x="87" y="81"/>
                    <a:pt x="88" y="78"/>
                    <a:pt x="88" y="75"/>
                  </a:cubicBezTo>
                  <a:cubicBezTo>
                    <a:pt x="88" y="71"/>
                    <a:pt x="88" y="64"/>
                    <a:pt x="87" y="60"/>
                  </a:cubicBezTo>
                  <a:cubicBezTo>
                    <a:pt x="87" y="56"/>
                    <a:pt x="85" y="53"/>
                    <a:pt x="82" y="53"/>
                  </a:cubicBezTo>
                  <a:cubicBezTo>
                    <a:pt x="80" y="53"/>
                    <a:pt x="72" y="45"/>
                    <a:pt x="64" y="35"/>
                  </a:cubicBezTo>
                  <a:cubicBezTo>
                    <a:pt x="64" y="35"/>
                    <a:pt x="64" y="35"/>
                    <a:pt x="62" y="31"/>
                  </a:cubicBezTo>
                  <a:cubicBezTo>
                    <a:pt x="59" y="27"/>
                    <a:pt x="56" y="23"/>
                    <a:pt x="54" y="22"/>
                  </a:cubicBezTo>
                  <a:cubicBezTo>
                    <a:pt x="51" y="21"/>
                    <a:pt x="47" y="6"/>
                    <a:pt x="47" y="4"/>
                  </a:cubicBezTo>
                  <a:cubicBezTo>
                    <a:pt x="46" y="2"/>
                    <a:pt x="43" y="0"/>
                    <a:pt x="39" y="0"/>
                  </a:cubicBezTo>
                  <a:cubicBezTo>
                    <a:pt x="39" y="0"/>
                    <a:pt x="39" y="0"/>
                    <a:pt x="39" y="0"/>
                  </a:cubicBezTo>
                  <a:cubicBezTo>
                    <a:pt x="37" y="0"/>
                    <a:pt x="35" y="4"/>
                    <a:pt x="35" y="7"/>
                  </a:cubicBezTo>
                  <a:cubicBezTo>
                    <a:pt x="35" y="11"/>
                    <a:pt x="35" y="19"/>
                    <a:pt x="35" y="24"/>
                  </a:cubicBezTo>
                  <a:cubicBezTo>
                    <a:pt x="35" y="29"/>
                    <a:pt x="34" y="33"/>
                    <a:pt x="34" y="33"/>
                  </a:cubicBezTo>
                  <a:cubicBezTo>
                    <a:pt x="34" y="33"/>
                    <a:pt x="29" y="34"/>
                    <a:pt x="29" y="33"/>
                  </a:cubicBezTo>
                  <a:cubicBezTo>
                    <a:pt x="29" y="33"/>
                    <a:pt x="29" y="33"/>
                    <a:pt x="29" y="33"/>
                  </a:cubicBezTo>
                  <a:cubicBezTo>
                    <a:pt x="29" y="30"/>
                    <a:pt x="29" y="30"/>
                    <a:pt x="29" y="30"/>
                  </a:cubicBezTo>
                  <a:cubicBezTo>
                    <a:pt x="29" y="29"/>
                    <a:pt x="22" y="30"/>
                    <a:pt x="22" y="31"/>
                  </a:cubicBezTo>
                  <a:cubicBezTo>
                    <a:pt x="21" y="33"/>
                    <a:pt x="19" y="38"/>
                    <a:pt x="17" y="41"/>
                  </a:cubicBezTo>
                  <a:cubicBezTo>
                    <a:pt x="15" y="44"/>
                    <a:pt x="10" y="48"/>
                    <a:pt x="7" y="5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23" name="Freeform 109"/>
            <p:cNvSpPr>
              <a:spLocks noChangeArrowheads="1"/>
            </p:cNvSpPr>
            <p:nvPr/>
          </p:nvSpPr>
          <p:spPr bwMode="auto">
            <a:xfrm>
              <a:off x="4156075" y="212725"/>
              <a:ext cx="157163" cy="104775"/>
            </a:xfrm>
            <a:custGeom>
              <a:avLst/>
              <a:gdLst>
                <a:gd name="T0" fmla="*/ 3 w 59"/>
                <a:gd name="T1" fmla="*/ 12 h 39"/>
                <a:gd name="T2" fmla="*/ 10 w 59"/>
                <a:gd name="T3" fmla="*/ 16 h 39"/>
                <a:gd name="T4" fmla="*/ 21 w 59"/>
                <a:gd name="T5" fmla="*/ 20 h 39"/>
                <a:gd name="T6" fmla="*/ 29 w 59"/>
                <a:gd name="T7" fmla="*/ 24 h 39"/>
                <a:gd name="T8" fmla="*/ 34 w 59"/>
                <a:gd name="T9" fmla="*/ 31 h 39"/>
                <a:gd name="T10" fmla="*/ 37 w 59"/>
                <a:gd name="T11" fmla="*/ 34 h 39"/>
                <a:gd name="T12" fmla="*/ 38 w 59"/>
                <a:gd name="T13" fmla="*/ 36 h 39"/>
                <a:gd name="T14" fmla="*/ 35 w 59"/>
                <a:gd name="T15" fmla="*/ 38 h 39"/>
                <a:gd name="T16" fmla="*/ 35 w 59"/>
                <a:gd name="T17" fmla="*/ 39 h 39"/>
                <a:gd name="T18" fmla="*/ 44 w 59"/>
                <a:gd name="T19" fmla="*/ 39 h 39"/>
                <a:gd name="T20" fmla="*/ 53 w 59"/>
                <a:gd name="T21" fmla="*/ 39 h 39"/>
                <a:gd name="T22" fmla="*/ 53 w 59"/>
                <a:gd name="T23" fmla="*/ 38 h 39"/>
                <a:gd name="T24" fmla="*/ 52 w 59"/>
                <a:gd name="T25" fmla="*/ 34 h 39"/>
                <a:gd name="T26" fmla="*/ 55 w 59"/>
                <a:gd name="T27" fmla="*/ 29 h 39"/>
                <a:gd name="T28" fmla="*/ 58 w 59"/>
                <a:gd name="T29" fmla="*/ 25 h 39"/>
                <a:gd name="T30" fmla="*/ 57 w 59"/>
                <a:gd name="T31" fmla="*/ 20 h 39"/>
                <a:gd name="T32" fmla="*/ 58 w 59"/>
                <a:gd name="T33" fmla="*/ 16 h 39"/>
                <a:gd name="T34" fmla="*/ 59 w 59"/>
                <a:gd name="T35" fmla="*/ 11 h 39"/>
                <a:gd name="T36" fmla="*/ 57 w 59"/>
                <a:gd name="T37" fmla="*/ 7 h 39"/>
                <a:gd name="T38" fmla="*/ 56 w 59"/>
                <a:gd name="T39" fmla="*/ 3 h 39"/>
                <a:gd name="T40" fmla="*/ 51 w 59"/>
                <a:gd name="T41" fmla="*/ 1 h 39"/>
                <a:gd name="T42" fmla="*/ 25 w 59"/>
                <a:gd name="T43" fmla="*/ 1 h 39"/>
                <a:gd name="T44" fmla="*/ 1 w 59"/>
                <a:gd name="T45" fmla="*/ 3 h 39"/>
                <a:gd name="T46" fmla="*/ 3 w 59"/>
                <a:gd name="T47" fmla="*/ 12 h 3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9"/>
                <a:gd name="T73" fmla="*/ 0 h 39"/>
                <a:gd name="T74" fmla="*/ 59 w 59"/>
                <a:gd name="T75" fmla="*/ 39 h 3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9" h="39">
                  <a:moveTo>
                    <a:pt x="3" y="12"/>
                  </a:moveTo>
                  <a:cubicBezTo>
                    <a:pt x="5" y="12"/>
                    <a:pt x="8" y="14"/>
                    <a:pt x="10" y="16"/>
                  </a:cubicBezTo>
                  <a:cubicBezTo>
                    <a:pt x="11" y="18"/>
                    <a:pt x="16" y="20"/>
                    <a:pt x="21" y="20"/>
                  </a:cubicBezTo>
                  <a:cubicBezTo>
                    <a:pt x="26" y="20"/>
                    <a:pt x="29" y="22"/>
                    <a:pt x="29" y="24"/>
                  </a:cubicBezTo>
                  <a:cubicBezTo>
                    <a:pt x="29" y="26"/>
                    <a:pt x="32" y="29"/>
                    <a:pt x="34" y="31"/>
                  </a:cubicBezTo>
                  <a:cubicBezTo>
                    <a:pt x="34" y="31"/>
                    <a:pt x="34" y="31"/>
                    <a:pt x="37" y="34"/>
                  </a:cubicBezTo>
                  <a:cubicBezTo>
                    <a:pt x="38" y="36"/>
                    <a:pt x="38" y="36"/>
                    <a:pt x="38" y="36"/>
                  </a:cubicBezTo>
                  <a:cubicBezTo>
                    <a:pt x="37" y="37"/>
                    <a:pt x="36" y="38"/>
                    <a:pt x="35" y="38"/>
                  </a:cubicBezTo>
                  <a:cubicBezTo>
                    <a:pt x="35" y="38"/>
                    <a:pt x="35" y="38"/>
                    <a:pt x="35" y="39"/>
                  </a:cubicBezTo>
                  <a:cubicBezTo>
                    <a:pt x="35" y="39"/>
                    <a:pt x="39" y="39"/>
                    <a:pt x="44" y="39"/>
                  </a:cubicBezTo>
                  <a:cubicBezTo>
                    <a:pt x="49" y="39"/>
                    <a:pt x="53" y="39"/>
                    <a:pt x="53" y="39"/>
                  </a:cubicBezTo>
                  <a:cubicBezTo>
                    <a:pt x="53" y="39"/>
                    <a:pt x="53" y="38"/>
                    <a:pt x="53" y="38"/>
                  </a:cubicBezTo>
                  <a:cubicBezTo>
                    <a:pt x="53" y="37"/>
                    <a:pt x="52" y="35"/>
                    <a:pt x="52" y="34"/>
                  </a:cubicBezTo>
                  <a:cubicBezTo>
                    <a:pt x="52" y="32"/>
                    <a:pt x="53" y="30"/>
                    <a:pt x="55" y="29"/>
                  </a:cubicBezTo>
                  <a:cubicBezTo>
                    <a:pt x="57" y="28"/>
                    <a:pt x="58" y="26"/>
                    <a:pt x="58" y="25"/>
                  </a:cubicBezTo>
                  <a:cubicBezTo>
                    <a:pt x="58" y="24"/>
                    <a:pt x="57" y="22"/>
                    <a:pt x="57" y="20"/>
                  </a:cubicBezTo>
                  <a:cubicBezTo>
                    <a:pt x="57" y="19"/>
                    <a:pt x="58" y="17"/>
                    <a:pt x="58" y="16"/>
                  </a:cubicBezTo>
                  <a:cubicBezTo>
                    <a:pt x="58" y="14"/>
                    <a:pt x="59" y="13"/>
                    <a:pt x="59" y="11"/>
                  </a:cubicBezTo>
                  <a:cubicBezTo>
                    <a:pt x="59" y="10"/>
                    <a:pt x="58" y="9"/>
                    <a:pt x="57" y="7"/>
                  </a:cubicBezTo>
                  <a:cubicBezTo>
                    <a:pt x="56" y="6"/>
                    <a:pt x="56" y="4"/>
                    <a:pt x="56" y="3"/>
                  </a:cubicBezTo>
                  <a:cubicBezTo>
                    <a:pt x="56" y="1"/>
                    <a:pt x="53" y="1"/>
                    <a:pt x="51" y="1"/>
                  </a:cubicBezTo>
                  <a:cubicBezTo>
                    <a:pt x="49" y="2"/>
                    <a:pt x="37" y="2"/>
                    <a:pt x="25" y="1"/>
                  </a:cubicBezTo>
                  <a:cubicBezTo>
                    <a:pt x="13" y="0"/>
                    <a:pt x="3" y="2"/>
                    <a:pt x="1" y="3"/>
                  </a:cubicBezTo>
                  <a:cubicBezTo>
                    <a:pt x="0" y="5"/>
                    <a:pt x="1" y="11"/>
                    <a:pt x="3"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24" name="Freeform 110"/>
            <p:cNvSpPr>
              <a:spLocks noChangeArrowheads="1"/>
            </p:cNvSpPr>
            <p:nvPr/>
          </p:nvSpPr>
          <p:spPr bwMode="auto">
            <a:xfrm>
              <a:off x="3706813" y="36513"/>
              <a:ext cx="1" cy="3175"/>
            </a:xfrm>
            <a:custGeom>
              <a:avLst/>
              <a:gdLst>
                <a:gd name="T0" fmla="*/ 0 w 1"/>
                <a:gd name="T1" fmla="*/ 0 h 1"/>
                <a:gd name="T2" fmla="*/ 0 w 1"/>
                <a:gd name="T3" fmla="*/ 0 h 1"/>
                <a:gd name="T4" fmla="*/ 0 w 1"/>
                <a:gd name="T5" fmla="*/ 0 h 1"/>
                <a:gd name="T6" fmla="*/ 0 w 1"/>
                <a:gd name="T7" fmla="*/ 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25" name="Freeform 111"/>
            <p:cNvSpPr>
              <a:spLocks noChangeArrowheads="1"/>
            </p:cNvSpPr>
            <p:nvPr/>
          </p:nvSpPr>
          <p:spPr bwMode="auto">
            <a:xfrm>
              <a:off x="2295525" y="120650"/>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26" name="Freeform 112"/>
            <p:cNvSpPr>
              <a:spLocks noChangeArrowheads="1"/>
            </p:cNvSpPr>
            <p:nvPr/>
          </p:nvSpPr>
          <p:spPr bwMode="auto">
            <a:xfrm>
              <a:off x="1455738" y="469900"/>
              <a:ext cx="3175" cy="1588"/>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1"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27" name="Freeform 113"/>
            <p:cNvSpPr>
              <a:spLocks noChangeArrowheads="1"/>
            </p:cNvSpPr>
            <p:nvPr/>
          </p:nvSpPr>
          <p:spPr bwMode="auto">
            <a:xfrm>
              <a:off x="1460500" y="477838"/>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28" name="Freeform 114"/>
            <p:cNvSpPr>
              <a:spLocks noChangeArrowheads="1"/>
            </p:cNvSpPr>
            <p:nvPr/>
          </p:nvSpPr>
          <p:spPr bwMode="auto">
            <a:xfrm>
              <a:off x="1584325" y="498475"/>
              <a:ext cx="4763" cy="1"/>
            </a:xfrm>
            <a:custGeom>
              <a:avLst/>
              <a:gdLst>
                <a:gd name="T0" fmla="*/ 2 w 2"/>
                <a:gd name="T1" fmla="*/ 0 h 1"/>
                <a:gd name="T2" fmla="*/ 0 w 2"/>
                <a:gd name="T3" fmla="*/ 0 h 1"/>
                <a:gd name="T4" fmla="*/ 1 w 2"/>
                <a:gd name="T5" fmla="*/ 0 h 1"/>
                <a:gd name="T6" fmla="*/ 2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2" y="0"/>
                  </a:moveTo>
                  <a:cubicBezTo>
                    <a:pt x="2" y="0"/>
                    <a:pt x="1" y="0"/>
                    <a:pt x="0" y="0"/>
                  </a:cubicBezTo>
                  <a:cubicBezTo>
                    <a:pt x="1" y="0"/>
                    <a:pt x="1"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29" name="Freeform 115"/>
            <p:cNvSpPr>
              <a:spLocks noChangeArrowheads="1"/>
            </p:cNvSpPr>
            <p:nvPr/>
          </p:nvSpPr>
          <p:spPr bwMode="auto">
            <a:xfrm>
              <a:off x="6311900" y="2506663"/>
              <a:ext cx="881063" cy="598488"/>
            </a:xfrm>
            <a:custGeom>
              <a:avLst/>
              <a:gdLst>
                <a:gd name="T0" fmla="*/ 315 w 331"/>
                <a:gd name="T1" fmla="*/ 101 h 224"/>
                <a:gd name="T2" fmla="*/ 275 w 331"/>
                <a:gd name="T3" fmla="*/ 60 h 224"/>
                <a:gd name="T4" fmla="*/ 242 w 331"/>
                <a:gd name="T5" fmla="*/ 35 h 224"/>
                <a:gd name="T6" fmla="*/ 231 w 331"/>
                <a:gd name="T7" fmla="*/ 20 h 224"/>
                <a:gd name="T8" fmla="*/ 221 w 331"/>
                <a:gd name="T9" fmla="*/ 5 h 224"/>
                <a:gd name="T10" fmla="*/ 207 w 331"/>
                <a:gd name="T11" fmla="*/ 24 h 224"/>
                <a:gd name="T12" fmla="*/ 201 w 331"/>
                <a:gd name="T13" fmla="*/ 38 h 224"/>
                <a:gd name="T14" fmla="*/ 182 w 331"/>
                <a:gd name="T15" fmla="*/ 37 h 224"/>
                <a:gd name="T16" fmla="*/ 175 w 331"/>
                <a:gd name="T17" fmla="*/ 15 h 224"/>
                <a:gd name="T18" fmla="*/ 178 w 331"/>
                <a:gd name="T19" fmla="*/ 7 h 224"/>
                <a:gd name="T20" fmla="*/ 178 w 331"/>
                <a:gd name="T21" fmla="*/ 6 h 224"/>
                <a:gd name="T22" fmla="*/ 177 w 331"/>
                <a:gd name="T23" fmla="*/ 5 h 224"/>
                <a:gd name="T24" fmla="*/ 153 w 331"/>
                <a:gd name="T25" fmla="*/ 3 h 224"/>
                <a:gd name="T26" fmla="*/ 123 w 331"/>
                <a:gd name="T27" fmla="*/ 11 h 224"/>
                <a:gd name="T28" fmla="*/ 92 w 331"/>
                <a:gd name="T29" fmla="*/ 18 h 224"/>
                <a:gd name="T30" fmla="*/ 73 w 331"/>
                <a:gd name="T31" fmla="*/ 24 h 224"/>
                <a:gd name="T32" fmla="*/ 59 w 331"/>
                <a:gd name="T33" fmla="*/ 44 h 224"/>
                <a:gd name="T34" fmla="*/ 67 w 331"/>
                <a:gd name="T35" fmla="*/ 59 h 224"/>
                <a:gd name="T36" fmla="*/ 46 w 331"/>
                <a:gd name="T37" fmla="*/ 62 h 224"/>
                <a:gd name="T38" fmla="*/ 30 w 331"/>
                <a:gd name="T39" fmla="*/ 66 h 224"/>
                <a:gd name="T40" fmla="*/ 11 w 331"/>
                <a:gd name="T41" fmla="*/ 81 h 224"/>
                <a:gd name="T42" fmla="*/ 4 w 331"/>
                <a:gd name="T43" fmla="*/ 102 h 224"/>
                <a:gd name="T44" fmla="*/ 3 w 331"/>
                <a:gd name="T45" fmla="*/ 117 h 224"/>
                <a:gd name="T46" fmla="*/ 22 w 331"/>
                <a:gd name="T47" fmla="*/ 161 h 224"/>
                <a:gd name="T48" fmla="*/ 23 w 331"/>
                <a:gd name="T49" fmla="*/ 169 h 224"/>
                <a:gd name="T50" fmla="*/ 19 w 331"/>
                <a:gd name="T51" fmla="*/ 179 h 224"/>
                <a:gd name="T52" fmla="*/ 20 w 331"/>
                <a:gd name="T53" fmla="*/ 191 h 224"/>
                <a:gd name="T54" fmla="*/ 30 w 331"/>
                <a:gd name="T55" fmla="*/ 189 h 224"/>
                <a:gd name="T56" fmla="*/ 36 w 331"/>
                <a:gd name="T57" fmla="*/ 187 h 224"/>
                <a:gd name="T58" fmla="*/ 48 w 331"/>
                <a:gd name="T59" fmla="*/ 181 h 224"/>
                <a:gd name="T60" fmla="*/ 77 w 331"/>
                <a:gd name="T61" fmla="*/ 178 h 224"/>
                <a:gd name="T62" fmla="*/ 125 w 331"/>
                <a:gd name="T63" fmla="*/ 165 h 224"/>
                <a:gd name="T64" fmla="*/ 188 w 331"/>
                <a:gd name="T65" fmla="*/ 189 h 224"/>
                <a:gd name="T66" fmla="*/ 218 w 331"/>
                <a:gd name="T67" fmla="*/ 213 h 224"/>
                <a:gd name="T68" fmla="*/ 252 w 331"/>
                <a:gd name="T69" fmla="*/ 224 h 224"/>
                <a:gd name="T70" fmla="*/ 288 w 331"/>
                <a:gd name="T71" fmla="*/ 210 h 224"/>
                <a:gd name="T72" fmla="*/ 305 w 331"/>
                <a:gd name="T73" fmla="*/ 181 h 224"/>
                <a:gd name="T74" fmla="*/ 322 w 331"/>
                <a:gd name="T75" fmla="*/ 170 h 224"/>
                <a:gd name="T76" fmla="*/ 325 w 331"/>
                <a:gd name="T77" fmla="*/ 124 h 2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31"/>
                <a:gd name="T118" fmla="*/ 0 h 224"/>
                <a:gd name="T119" fmla="*/ 331 w 331"/>
                <a:gd name="T120" fmla="*/ 224 h 2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31" h="224">
                  <a:moveTo>
                    <a:pt x="319" y="110"/>
                  </a:moveTo>
                  <a:cubicBezTo>
                    <a:pt x="319" y="105"/>
                    <a:pt x="317" y="101"/>
                    <a:pt x="315" y="101"/>
                  </a:cubicBezTo>
                  <a:cubicBezTo>
                    <a:pt x="313" y="101"/>
                    <a:pt x="305" y="93"/>
                    <a:pt x="298" y="83"/>
                  </a:cubicBezTo>
                  <a:cubicBezTo>
                    <a:pt x="291" y="74"/>
                    <a:pt x="281" y="63"/>
                    <a:pt x="275" y="60"/>
                  </a:cubicBezTo>
                  <a:cubicBezTo>
                    <a:pt x="269" y="57"/>
                    <a:pt x="259" y="52"/>
                    <a:pt x="253" y="50"/>
                  </a:cubicBezTo>
                  <a:cubicBezTo>
                    <a:pt x="247" y="48"/>
                    <a:pt x="242" y="41"/>
                    <a:pt x="242" y="35"/>
                  </a:cubicBezTo>
                  <a:cubicBezTo>
                    <a:pt x="242" y="30"/>
                    <a:pt x="240" y="25"/>
                    <a:pt x="238" y="25"/>
                  </a:cubicBezTo>
                  <a:cubicBezTo>
                    <a:pt x="235" y="25"/>
                    <a:pt x="232" y="22"/>
                    <a:pt x="231" y="20"/>
                  </a:cubicBezTo>
                  <a:cubicBezTo>
                    <a:pt x="229" y="17"/>
                    <a:pt x="228" y="13"/>
                    <a:pt x="228" y="11"/>
                  </a:cubicBezTo>
                  <a:cubicBezTo>
                    <a:pt x="228" y="9"/>
                    <a:pt x="225" y="7"/>
                    <a:pt x="221" y="5"/>
                  </a:cubicBezTo>
                  <a:cubicBezTo>
                    <a:pt x="217" y="4"/>
                    <a:pt x="213" y="12"/>
                    <a:pt x="207" y="22"/>
                  </a:cubicBezTo>
                  <a:cubicBezTo>
                    <a:pt x="207" y="22"/>
                    <a:pt x="207" y="22"/>
                    <a:pt x="207" y="24"/>
                  </a:cubicBezTo>
                  <a:cubicBezTo>
                    <a:pt x="207" y="26"/>
                    <a:pt x="207" y="26"/>
                    <a:pt x="207" y="26"/>
                  </a:cubicBezTo>
                  <a:cubicBezTo>
                    <a:pt x="201" y="29"/>
                    <a:pt x="201" y="34"/>
                    <a:pt x="201" y="38"/>
                  </a:cubicBezTo>
                  <a:cubicBezTo>
                    <a:pt x="201" y="41"/>
                    <a:pt x="199" y="44"/>
                    <a:pt x="197" y="44"/>
                  </a:cubicBezTo>
                  <a:cubicBezTo>
                    <a:pt x="194" y="44"/>
                    <a:pt x="188" y="40"/>
                    <a:pt x="182" y="37"/>
                  </a:cubicBezTo>
                  <a:cubicBezTo>
                    <a:pt x="176" y="33"/>
                    <a:pt x="172" y="27"/>
                    <a:pt x="172" y="24"/>
                  </a:cubicBezTo>
                  <a:cubicBezTo>
                    <a:pt x="172" y="20"/>
                    <a:pt x="173" y="16"/>
                    <a:pt x="175" y="15"/>
                  </a:cubicBezTo>
                  <a:cubicBezTo>
                    <a:pt x="176" y="13"/>
                    <a:pt x="178" y="11"/>
                    <a:pt x="178" y="10"/>
                  </a:cubicBezTo>
                  <a:cubicBezTo>
                    <a:pt x="178" y="8"/>
                    <a:pt x="178" y="7"/>
                    <a:pt x="178" y="7"/>
                  </a:cubicBezTo>
                  <a:cubicBezTo>
                    <a:pt x="178" y="7"/>
                    <a:pt x="178" y="7"/>
                    <a:pt x="178" y="7"/>
                  </a:cubicBezTo>
                  <a:cubicBezTo>
                    <a:pt x="178" y="7"/>
                    <a:pt x="178" y="7"/>
                    <a:pt x="178" y="6"/>
                  </a:cubicBezTo>
                  <a:cubicBezTo>
                    <a:pt x="178" y="6"/>
                    <a:pt x="178" y="6"/>
                    <a:pt x="178" y="6"/>
                  </a:cubicBezTo>
                  <a:cubicBezTo>
                    <a:pt x="178" y="6"/>
                    <a:pt x="178" y="6"/>
                    <a:pt x="177" y="5"/>
                  </a:cubicBezTo>
                  <a:cubicBezTo>
                    <a:pt x="176" y="4"/>
                    <a:pt x="170" y="4"/>
                    <a:pt x="164" y="6"/>
                  </a:cubicBezTo>
                  <a:cubicBezTo>
                    <a:pt x="164" y="6"/>
                    <a:pt x="164" y="6"/>
                    <a:pt x="153" y="3"/>
                  </a:cubicBezTo>
                  <a:cubicBezTo>
                    <a:pt x="142" y="0"/>
                    <a:pt x="142" y="0"/>
                    <a:pt x="142" y="0"/>
                  </a:cubicBezTo>
                  <a:cubicBezTo>
                    <a:pt x="137" y="1"/>
                    <a:pt x="128" y="6"/>
                    <a:pt x="123" y="11"/>
                  </a:cubicBezTo>
                  <a:cubicBezTo>
                    <a:pt x="118" y="16"/>
                    <a:pt x="109" y="20"/>
                    <a:pt x="104" y="20"/>
                  </a:cubicBezTo>
                  <a:cubicBezTo>
                    <a:pt x="99" y="20"/>
                    <a:pt x="94" y="19"/>
                    <a:pt x="92" y="18"/>
                  </a:cubicBezTo>
                  <a:cubicBezTo>
                    <a:pt x="91" y="16"/>
                    <a:pt x="87" y="16"/>
                    <a:pt x="85" y="16"/>
                  </a:cubicBezTo>
                  <a:cubicBezTo>
                    <a:pt x="82" y="16"/>
                    <a:pt x="77" y="20"/>
                    <a:pt x="73" y="24"/>
                  </a:cubicBezTo>
                  <a:cubicBezTo>
                    <a:pt x="70" y="27"/>
                    <a:pt x="64" y="32"/>
                    <a:pt x="62" y="35"/>
                  </a:cubicBezTo>
                  <a:cubicBezTo>
                    <a:pt x="59" y="37"/>
                    <a:pt x="58" y="41"/>
                    <a:pt x="59" y="44"/>
                  </a:cubicBezTo>
                  <a:cubicBezTo>
                    <a:pt x="60" y="47"/>
                    <a:pt x="63" y="51"/>
                    <a:pt x="65" y="52"/>
                  </a:cubicBezTo>
                  <a:cubicBezTo>
                    <a:pt x="67" y="54"/>
                    <a:pt x="68" y="57"/>
                    <a:pt x="67" y="59"/>
                  </a:cubicBezTo>
                  <a:cubicBezTo>
                    <a:pt x="65" y="61"/>
                    <a:pt x="61" y="63"/>
                    <a:pt x="58" y="63"/>
                  </a:cubicBezTo>
                  <a:cubicBezTo>
                    <a:pt x="54" y="63"/>
                    <a:pt x="49" y="62"/>
                    <a:pt x="46" y="62"/>
                  </a:cubicBezTo>
                  <a:cubicBezTo>
                    <a:pt x="44" y="62"/>
                    <a:pt x="30" y="65"/>
                    <a:pt x="30" y="65"/>
                  </a:cubicBezTo>
                  <a:cubicBezTo>
                    <a:pt x="30" y="66"/>
                    <a:pt x="30" y="66"/>
                    <a:pt x="30" y="66"/>
                  </a:cubicBezTo>
                  <a:cubicBezTo>
                    <a:pt x="30" y="66"/>
                    <a:pt x="27" y="67"/>
                    <a:pt x="25" y="69"/>
                  </a:cubicBezTo>
                  <a:cubicBezTo>
                    <a:pt x="22" y="70"/>
                    <a:pt x="12" y="79"/>
                    <a:pt x="11" y="81"/>
                  </a:cubicBezTo>
                  <a:cubicBezTo>
                    <a:pt x="10" y="83"/>
                    <a:pt x="8" y="92"/>
                    <a:pt x="8" y="96"/>
                  </a:cubicBezTo>
                  <a:cubicBezTo>
                    <a:pt x="8" y="99"/>
                    <a:pt x="6" y="102"/>
                    <a:pt x="4" y="102"/>
                  </a:cubicBezTo>
                  <a:cubicBezTo>
                    <a:pt x="2" y="102"/>
                    <a:pt x="0" y="105"/>
                    <a:pt x="0" y="108"/>
                  </a:cubicBezTo>
                  <a:cubicBezTo>
                    <a:pt x="0" y="112"/>
                    <a:pt x="2" y="116"/>
                    <a:pt x="3" y="117"/>
                  </a:cubicBezTo>
                  <a:cubicBezTo>
                    <a:pt x="5" y="119"/>
                    <a:pt x="8" y="125"/>
                    <a:pt x="10" y="131"/>
                  </a:cubicBezTo>
                  <a:cubicBezTo>
                    <a:pt x="11" y="137"/>
                    <a:pt x="20" y="157"/>
                    <a:pt x="22" y="161"/>
                  </a:cubicBezTo>
                  <a:cubicBezTo>
                    <a:pt x="23" y="165"/>
                    <a:pt x="24" y="169"/>
                    <a:pt x="24" y="169"/>
                  </a:cubicBezTo>
                  <a:cubicBezTo>
                    <a:pt x="24" y="169"/>
                    <a:pt x="24" y="169"/>
                    <a:pt x="23" y="169"/>
                  </a:cubicBezTo>
                  <a:cubicBezTo>
                    <a:pt x="23" y="169"/>
                    <a:pt x="22" y="170"/>
                    <a:pt x="22" y="172"/>
                  </a:cubicBezTo>
                  <a:cubicBezTo>
                    <a:pt x="22" y="174"/>
                    <a:pt x="20" y="177"/>
                    <a:pt x="19" y="179"/>
                  </a:cubicBezTo>
                  <a:cubicBezTo>
                    <a:pt x="17" y="180"/>
                    <a:pt x="16" y="184"/>
                    <a:pt x="16" y="186"/>
                  </a:cubicBezTo>
                  <a:cubicBezTo>
                    <a:pt x="16" y="189"/>
                    <a:pt x="17" y="191"/>
                    <a:pt x="20" y="191"/>
                  </a:cubicBezTo>
                  <a:cubicBezTo>
                    <a:pt x="27" y="191"/>
                    <a:pt x="27" y="191"/>
                    <a:pt x="27" y="191"/>
                  </a:cubicBezTo>
                  <a:cubicBezTo>
                    <a:pt x="28" y="191"/>
                    <a:pt x="30" y="190"/>
                    <a:pt x="30" y="189"/>
                  </a:cubicBezTo>
                  <a:cubicBezTo>
                    <a:pt x="30" y="188"/>
                    <a:pt x="30" y="188"/>
                    <a:pt x="30" y="188"/>
                  </a:cubicBezTo>
                  <a:cubicBezTo>
                    <a:pt x="30" y="188"/>
                    <a:pt x="32" y="187"/>
                    <a:pt x="36" y="187"/>
                  </a:cubicBezTo>
                  <a:cubicBezTo>
                    <a:pt x="39" y="187"/>
                    <a:pt x="42" y="185"/>
                    <a:pt x="42" y="183"/>
                  </a:cubicBezTo>
                  <a:cubicBezTo>
                    <a:pt x="42" y="182"/>
                    <a:pt x="45" y="180"/>
                    <a:pt x="48" y="181"/>
                  </a:cubicBezTo>
                  <a:cubicBezTo>
                    <a:pt x="52" y="181"/>
                    <a:pt x="60" y="181"/>
                    <a:pt x="66" y="181"/>
                  </a:cubicBezTo>
                  <a:cubicBezTo>
                    <a:pt x="72" y="181"/>
                    <a:pt x="77" y="180"/>
                    <a:pt x="77" y="178"/>
                  </a:cubicBezTo>
                  <a:cubicBezTo>
                    <a:pt x="77" y="176"/>
                    <a:pt x="82" y="172"/>
                    <a:pt x="88" y="170"/>
                  </a:cubicBezTo>
                  <a:cubicBezTo>
                    <a:pt x="94" y="168"/>
                    <a:pt x="111" y="166"/>
                    <a:pt x="125" y="165"/>
                  </a:cubicBezTo>
                  <a:cubicBezTo>
                    <a:pt x="139" y="164"/>
                    <a:pt x="157" y="169"/>
                    <a:pt x="166" y="175"/>
                  </a:cubicBezTo>
                  <a:cubicBezTo>
                    <a:pt x="175" y="181"/>
                    <a:pt x="185" y="187"/>
                    <a:pt x="188" y="189"/>
                  </a:cubicBezTo>
                  <a:cubicBezTo>
                    <a:pt x="192" y="191"/>
                    <a:pt x="198" y="196"/>
                    <a:pt x="202" y="200"/>
                  </a:cubicBezTo>
                  <a:cubicBezTo>
                    <a:pt x="206" y="204"/>
                    <a:pt x="213" y="210"/>
                    <a:pt x="218" y="213"/>
                  </a:cubicBezTo>
                  <a:cubicBezTo>
                    <a:pt x="223" y="215"/>
                    <a:pt x="228" y="219"/>
                    <a:pt x="229" y="221"/>
                  </a:cubicBezTo>
                  <a:cubicBezTo>
                    <a:pt x="230" y="223"/>
                    <a:pt x="240" y="224"/>
                    <a:pt x="252" y="224"/>
                  </a:cubicBezTo>
                  <a:cubicBezTo>
                    <a:pt x="263" y="224"/>
                    <a:pt x="275" y="221"/>
                    <a:pt x="277" y="217"/>
                  </a:cubicBezTo>
                  <a:cubicBezTo>
                    <a:pt x="279" y="213"/>
                    <a:pt x="284" y="210"/>
                    <a:pt x="288" y="210"/>
                  </a:cubicBezTo>
                  <a:cubicBezTo>
                    <a:pt x="292" y="210"/>
                    <a:pt x="296" y="204"/>
                    <a:pt x="296" y="196"/>
                  </a:cubicBezTo>
                  <a:cubicBezTo>
                    <a:pt x="296" y="189"/>
                    <a:pt x="300" y="182"/>
                    <a:pt x="305" y="181"/>
                  </a:cubicBezTo>
                  <a:cubicBezTo>
                    <a:pt x="309" y="180"/>
                    <a:pt x="313" y="177"/>
                    <a:pt x="313" y="175"/>
                  </a:cubicBezTo>
                  <a:cubicBezTo>
                    <a:pt x="313" y="174"/>
                    <a:pt x="317" y="171"/>
                    <a:pt x="322" y="170"/>
                  </a:cubicBezTo>
                  <a:cubicBezTo>
                    <a:pt x="327" y="169"/>
                    <a:pt x="331" y="159"/>
                    <a:pt x="331" y="148"/>
                  </a:cubicBezTo>
                  <a:cubicBezTo>
                    <a:pt x="331" y="137"/>
                    <a:pt x="329" y="126"/>
                    <a:pt x="325" y="124"/>
                  </a:cubicBezTo>
                  <a:cubicBezTo>
                    <a:pt x="322" y="121"/>
                    <a:pt x="319" y="115"/>
                    <a:pt x="319" y="11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30" name="Freeform 116"/>
            <p:cNvSpPr>
              <a:spLocks noChangeArrowheads="1"/>
            </p:cNvSpPr>
            <p:nvPr/>
          </p:nvSpPr>
          <p:spPr bwMode="auto">
            <a:xfrm>
              <a:off x="6988175" y="3168650"/>
              <a:ext cx="46038" cy="50800"/>
            </a:xfrm>
            <a:custGeom>
              <a:avLst/>
              <a:gdLst>
                <a:gd name="T0" fmla="*/ 16 w 17"/>
                <a:gd name="T1" fmla="*/ 13 h 19"/>
                <a:gd name="T2" fmla="*/ 15 w 17"/>
                <a:gd name="T3" fmla="*/ 6 h 19"/>
                <a:gd name="T4" fmla="*/ 11 w 17"/>
                <a:gd name="T5" fmla="*/ 5 h 19"/>
                <a:gd name="T6" fmla="*/ 8 w 17"/>
                <a:gd name="T7" fmla="*/ 2 h 19"/>
                <a:gd name="T8" fmla="*/ 3 w 17"/>
                <a:gd name="T9" fmla="*/ 0 h 19"/>
                <a:gd name="T10" fmla="*/ 0 w 17"/>
                <a:gd name="T11" fmla="*/ 2 h 19"/>
                <a:gd name="T12" fmla="*/ 0 w 17"/>
                <a:gd name="T13" fmla="*/ 7 h 19"/>
                <a:gd name="T14" fmla="*/ 2 w 17"/>
                <a:gd name="T15" fmla="*/ 9 h 19"/>
                <a:gd name="T16" fmla="*/ 4 w 17"/>
                <a:gd name="T17" fmla="*/ 10 h 19"/>
                <a:gd name="T18" fmla="*/ 7 w 17"/>
                <a:gd name="T19" fmla="*/ 10 h 19"/>
                <a:gd name="T20" fmla="*/ 5 w 17"/>
                <a:gd name="T21" fmla="*/ 14 h 19"/>
                <a:gd name="T22" fmla="*/ 6 w 17"/>
                <a:gd name="T23" fmla="*/ 17 h 19"/>
                <a:gd name="T24" fmla="*/ 9 w 17"/>
                <a:gd name="T25" fmla="*/ 19 h 19"/>
                <a:gd name="T26" fmla="*/ 14 w 17"/>
                <a:gd name="T27" fmla="*/ 18 h 19"/>
                <a:gd name="T28" fmla="*/ 17 w 17"/>
                <a:gd name="T29" fmla="*/ 15 h 19"/>
                <a:gd name="T30" fmla="*/ 17 w 17"/>
                <a:gd name="T31" fmla="*/ 14 h 19"/>
                <a:gd name="T32" fmla="*/ 16 w 17"/>
                <a:gd name="T33" fmla="*/ 1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9"/>
                <a:gd name="T53" fmla="*/ 17 w 17"/>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9">
                  <a:moveTo>
                    <a:pt x="16" y="13"/>
                  </a:moveTo>
                  <a:cubicBezTo>
                    <a:pt x="16" y="9"/>
                    <a:pt x="16" y="6"/>
                    <a:pt x="15" y="6"/>
                  </a:cubicBezTo>
                  <a:cubicBezTo>
                    <a:pt x="14" y="6"/>
                    <a:pt x="12" y="6"/>
                    <a:pt x="11" y="5"/>
                  </a:cubicBezTo>
                  <a:cubicBezTo>
                    <a:pt x="10" y="5"/>
                    <a:pt x="8" y="4"/>
                    <a:pt x="8" y="2"/>
                  </a:cubicBezTo>
                  <a:cubicBezTo>
                    <a:pt x="7" y="1"/>
                    <a:pt x="5" y="0"/>
                    <a:pt x="3" y="0"/>
                  </a:cubicBezTo>
                  <a:cubicBezTo>
                    <a:pt x="1" y="0"/>
                    <a:pt x="0" y="1"/>
                    <a:pt x="0" y="2"/>
                  </a:cubicBezTo>
                  <a:cubicBezTo>
                    <a:pt x="0" y="3"/>
                    <a:pt x="0" y="5"/>
                    <a:pt x="0" y="7"/>
                  </a:cubicBezTo>
                  <a:cubicBezTo>
                    <a:pt x="0" y="8"/>
                    <a:pt x="1" y="9"/>
                    <a:pt x="2" y="9"/>
                  </a:cubicBezTo>
                  <a:cubicBezTo>
                    <a:pt x="2" y="9"/>
                    <a:pt x="2" y="9"/>
                    <a:pt x="4" y="10"/>
                  </a:cubicBezTo>
                  <a:cubicBezTo>
                    <a:pt x="7" y="10"/>
                    <a:pt x="7" y="10"/>
                    <a:pt x="7" y="10"/>
                  </a:cubicBezTo>
                  <a:cubicBezTo>
                    <a:pt x="6" y="11"/>
                    <a:pt x="5" y="13"/>
                    <a:pt x="5" y="14"/>
                  </a:cubicBezTo>
                  <a:cubicBezTo>
                    <a:pt x="5" y="15"/>
                    <a:pt x="6" y="16"/>
                    <a:pt x="6" y="17"/>
                  </a:cubicBezTo>
                  <a:cubicBezTo>
                    <a:pt x="7" y="18"/>
                    <a:pt x="8" y="19"/>
                    <a:pt x="9" y="19"/>
                  </a:cubicBezTo>
                  <a:cubicBezTo>
                    <a:pt x="10" y="19"/>
                    <a:pt x="12" y="18"/>
                    <a:pt x="14" y="18"/>
                  </a:cubicBezTo>
                  <a:cubicBezTo>
                    <a:pt x="15" y="17"/>
                    <a:pt x="17" y="16"/>
                    <a:pt x="17" y="15"/>
                  </a:cubicBezTo>
                  <a:cubicBezTo>
                    <a:pt x="17" y="15"/>
                    <a:pt x="17" y="15"/>
                    <a:pt x="17" y="14"/>
                  </a:cubicBezTo>
                  <a:cubicBezTo>
                    <a:pt x="16" y="13"/>
                    <a:pt x="16" y="13"/>
                    <a:pt x="16" y="1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31" name="Freeform 117"/>
            <p:cNvSpPr>
              <a:spLocks noChangeArrowheads="1"/>
            </p:cNvSpPr>
            <p:nvPr/>
          </p:nvSpPr>
          <p:spPr bwMode="auto">
            <a:xfrm>
              <a:off x="6419850" y="1889125"/>
              <a:ext cx="112713" cy="87313"/>
            </a:xfrm>
            <a:custGeom>
              <a:avLst/>
              <a:gdLst>
                <a:gd name="T0" fmla="*/ 32 w 42"/>
                <a:gd name="T1" fmla="*/ 12 h 33"/>
                <a:gd name="T2" fmla="*/ 22 w 42"/>
                <a:gd name="T3" fmla="*/ 21 h 33"/>
                <a:gd name="T4" fmla="*/ 19 w 42"/>
                <a:gd name="T5" fmla="*/ 23 h 33"/>
                <a:gd name="T6" fmla="*/ 16 w 42"/>
                <a:gd name="T7" fmla="*/ 24 h 33"/>
                <a:gd name="T8" fmla="*/ 8 w 42"/>
                <a:gd name="T9" fmla="*/ 15 h 33"/>
                <a:gd name="T10" fmla="*/ 6 w 42"/>
                <a:gd name="T11" fmla="*/ 16 h 33"/>
                <a:gd name="T12" fmla="*/ 5 w 42"/>
                <a:gd name="T13" fmla="*/ 16 h 33"/>
                <a:gd name="T14" fmla="*/ 2 w 42"/>
                <a:gd name="T15" fmla="*/ 19 h 33"/>
                <a:gd name="T16" fmla="*/ 4 w 42"/>
                <a:gd name="T17" fmla="*/ 22 h 33"/>
                <a:gd name="T18" fmla="*/ 7 w 42"/>
                <a:gd name="T19" fmla="*/ 25 h 33"/>
                <a:gd name="T20" fmla="*/ 15 w 42"/>
                <a:gd name="T21" fmla="*/ 30 h 33"/>
                <a:gd name="T22" fmla="*/ 23 w 42"/>
                <a:gd name="T23" fmla="*/ 33 h 33"/>
                <a:gd name="T24" fmla="*/ 29 w 42"/>
                <a:gd name="T25" fmla="*/ 29 h 33"/>
                <a:gd name="T26" fmla="*/ 31 w 42"/>
                <a:gd name="T27" fmla="*/ 22 h 33"/>
                <a:gd name="T28" fmla="*/ 39 w 42"/>
                <a:gd name="T29" fmla="*/ 16 h 33"/>
                <a:gd name="T30" fmla="*/ 40 w 42"/>
                <a:gd name="T31" fmla="*/ 15 h 33"/>
                <a:gd name="T32" fmla="*/ 42 w 42"/>
                <a:gd name="T33" fmla="*/ 14 h 33"/>
                <a:gd name="T34" fmla="*/ 42 w 42"/>
                <a:gd name="T35" fmla="*/ 6 h 33"/>
                <a:gd name="T36" fmla="*/ 40 w 42"/>
                <a:gd name="T37" fmla="*/ 0 h 33"/>
                <a:gd name="T38" fmla="*/ 37 w 42"/>
                <a:gd name="T39" fmla="*/ 0 h 33"/>
                <a:gd name="T40" fmla="*/ 36 w 42"/>
                <a:gd name="T41" fmla="*/ 0 h 33"/>
                <a:gd name="T42" fmla="*/ 36 w 42"/>
                <a:gd name="T43" fmla="*/ 4 h 33"/>
                <a:gd name="T44" fmla="*/ 32 w 42"/>
                <a:gd name="T45" fmla="*/ 12 h 3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
                <a:gd name="T70" fmla="*/ 0 h 33"/>
                <a:gd name="T71" fmla="*/ 42 w 42"/>
                <a:gd name="T72" fmla="*/ 33 h 3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 h="33">
                  <a:moveTo>
                    <a:pt x="32" y="12"/>
                  </a:moveTo>
                  <a:cubicBezTo>
                    <a:pt x="30" y="14"/>
                    <a:pt x="25" y="18"/>
                    <a:pt x="22" y="21"/>
                  </a:cubicBezTo>
                  <a:cubicBezTo>
                    <a:pt x="22" y="21"/>
                    <a:pt x="22" y="21"/>
                    <a:pt x="19" y="23"/>
                  </a:cubicBezTo>
                  <a:cubicBezTo>
                    <a:pt x="16" y="24"/>
                    <a:pt x="16" y="24"/>
                    <a:pt x="16" y="24"/>
                  </a:cubicBezTo>
                  <a:cubicBezTo>
                    <a:pt x="15" y="21"/>
                    <a:pt x="11" y="17"/>
                    <a:pt x="8" y="15"/>
                  </a:cubicBezTo>
                  <a:cubicBezTo>
                    <a:pt x="8" y="15"/>
                    <a:pt x="8" y="15"/>
                    <a:pt x="6" y="16"/>
                  </a:cubicBezTo>
                  <a:cubicBezTo>
                    <a:pt x="5" y="16"/>
                    <a:pt x="5" y="16"/>
                    <a:pt x="5" y="16"/>
                  </a:cubicBezTo>
                  <a:cubicBezTo>
                    <a:pt x="1" y="16"/>
                    <a:pt x="0" y="17"/>
                    <a:pt x="2" y="19"/>
                  </a:cubicBezTo>
                  <a:cubicBezTo>
                    <a:pt x="2" y="19"/>
                    <a:pt x="2" y="19"/>
                    <a:pt x="4" y="22"/>
                  </a:cubicBezTo>
                  <a:cubicBezTo>
                    <a:pt x="7" y="25"/>
                    <a:pt x="7" y="25"/>
                    <a:pt x="7" y="25"/>
                  </a:cubicBezTo>
                  <a:cubicBezTo>
                    <a:pt x="9" y="26"/>
                    <a:pt x="13" y="28"/>
                    <a:pt x="15" y="30"/>
                  </a:cubicBezTo>
                  <a:cubicBezTo>
                    <a:pt x="17" y="32"/>
                    <a:pt x="20" y="33"/>
                    <a:pt x="23" y="33"/>
                  </a:cubicBezTo>
                  <a:cubicBezTo>
                    <a:pt x="25" y="33"/>
                    <a:pt x="28" y="31"/>
                    <a:pt x="29" y="29"/>
                  </a:cubicBezTo>
                  <a:cubicBezTo>
                    <a:pt x="30" y="26"/>
                    <a:pt x="31" y="23"/>
                    <a:pt x="31" y="22"/>
                  </a:cubicBezTo>
                  <a:cubicBezTo>
                    <a:pt x="32" y="21"/>
                    <a:pt x="35" y="18"/>
                    <a:pt x="39" y="16"/>
                  </a:cubicBezTo>
                  <a:cubicBezTo>
                    <a:pt x="39" y="16"/>
                    <a:pt x="39" y="16"/>
                    <a:pt x="40" y="15"/>
                  </a:cubicBezTo>
                  <a:cubicBezTo>
                    <a:pt x="42" y="14"/>
                    <a:pt x="42" y="14"/>
                    <a:pt x="42" y="14"/>
                  </a:cubicBezTo>
                  <a:cubicBezTo>
                    <a:pt x="42" y="12"/>
                    <a:pt x="42" y="8"/>
                    <a:pt x="42" y="6"/>
                  </a:cubicBezTo>
                  <a:cubicBezTo>
                    <a:pt x="42" y="4"/>
                    <a:pt x="41" y="5"/>
                    <a:pt x="40" y="0"/>
                  </a:cubicBezTo>
                  <a:cubicBezTo>
                    <a:pt x="40" y="0"/>
                    <a:pt x="40" y="0"/>
                    <a:pt x="37" y="0"/>
                  </a:cubicBezTo>
                  <a:cubicBezTo>
                    <a:pt x="36" y="0"/>
                    <a:pt x="36" y="0"/>
                    <a:pt x="36" y="0"/>
                  </a:cubicBezTo>
                  <a:cubicBezTo>
                    <a:pt x="36" y="0"/>
                    <a:pt x="36" y="2"/>
                    <a:pt x="36" y="4"/>
                  </a:cubicBezTo>
                  <a:cubicBezTo>
                    <a:pt x="36" y="6"/>
                    <a:pt x="34" y="10"/>
                    <a:pt x="32"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32" name="Freeform 118"/>
            <p:cNvSpPr>
              <a:spLocks noChangeArrowheads="1"/>
            </p:cNvSpPr>
            <p:nvPr/>
          </p:nvSpPr>
          <p:spPr bwMode="auto">
            <a:xfrm>
              <a:off x="6516688" y="1866900"/>
              <a:ext cx="4763" cy="22225"/>
            </a:xfrm>
            <a:custGeom>
              <a:avLst/>
              <a:gdLst>
                <a:gd name="T0" fmla="*/ 1 w 2"/>
                <a:gd name="T1" fmla="*/ 7 h 8"/>
                <a:gd name="T2" fmla="*/ 1 w 2"/>
                <a:gd name="T3" fmla="*/ 2 h 8"/>
                <a:gd name="T4" fmla="*/ 0 w 2"/>
                <a:gd name="T5" fmla="*/ 4 h 8"/>
                <a:gd name="T6" fmla="*/ 1 w 2"/>
                <a:gd name="T7" fmla="*/ 7 h 8"/>
                <a:gd name="T8" fmla="*/ 0 60000 65536"/>
                <a:gd name="T9" fmla="*/ 0 60000 65536"/>
                <a:gd name="T10" fmla="*/ 0 60000 65536"/>
                <a:gd name="T11" fmla="*/ 0 60000 65536"/>
                <a:gd name="T12" fmla="*/ 0 w 2"/>
                <a:gd name="T13" fmla="*/ 0 h 8"/>
                <a:gd name="T14" fmla="*/ 2 w 2"/>
                <a:gd name="T15" fmla="*/ 8 h 8"/>
              </a:gdLst>
              <a:ahLst/>
              <a:cxnLst>
                <a:cxn ang="T8">
                  <a:pos x="T0" y="T1"/>
                </a:cxn>
                <a:cxn ang="T9">
                  <a:pos x="T2" y="T3"/>
                </a:cxn>
                <a:cxn ang="T10">
                  <a:pos x="T4" y="T5"/>
                </a:cxn>
                <a:cxn ang="T11">
                  <a:pos x="T6" y="T7"/>
                </a:cxn>
              </a:cxnLst>
              <a:rect l="T12" t="T13" r="T14" b="T15"/>
              <a:pathLst>
                <a:path w="2" h="8">
                  <a:moveTo>
                    <a:pt x="1" y="7"/>
                  </a:moveTo>
                  <a:cubicBezTo>
                    <a:pt x="2" y="6"/>
                    <a:pt x="2" y="3"/>
                    <a:pt x="1" y="2"/>
                  </a:cubicBezTo>
                  <a:cubicBezTo>
                    <a:pt x="1" y="0"/>
                    <a:pt x="0" y="1"/>
                    <a:pt x="0" y="4"/>
                  </a:cubicBezTo>
                  <a:cubicBezTo>
                    <a:pt x="0" y="7"/>
                    <a:pt x="1" y="8"/>
                    <a:pt x="1" y="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33" name="Freeform 119"/>
            <p:cNvSpPr>
              <a:spLocks noChangeArrowheads="1"/>
            </p:cNvSpPr>
            <p:nvPr/>
          </p:nvSpPr>
          <p:spPr bwMode="auto">
            <a:xfrm>
              <a:off x="6170613" y="2117725"/>
              <a:ext cx="188913" cy="214313"/>
            </a:xfrm>
            <a:custGeom>
              <a:avLst/>
              <a:gdLst>
                <a:gd name="T0" fmla="*/ 59 w 71"/>
                <a:gd name="T1" fmla="*/ 78 h 80"/>
                <a:gd name="T2" fmla="*/ 62 w 71"/>
                <a:gd name="T3" fmla="*/ 74 h 80"/>
                <a:gd name="T4" fmla="*/ 65 w 71"/>
                <a:gd name="T5" fmla="*/ 62 h 80"/>
                <a:gd name="T6" fmla="*/ 68 w 71"/>
                <a:gd name="T7" fmla="*/ 51 h 80"/>
                <a:gd name="T8" fmla="*/ 71 w 71"/>
                <a:gd name="T9" fmla="*/ 24 h 80"/>
                <a:gd name="T10" fmla="*/ 67 w 71"/>
                <a:gd name="T11" fmla="*/ 0 h 80"/>
                <a:gd name="T12" fmla="*/ 59 w 71"/>
                <a:gd name="T13" fmla="*/ 1 h 80"/>
                <a:gd name="T14" fmla="*/ 56 w 71"/>
                <a:gd name="T15" fmla="*/ 6 h 80"/>
                <a:gd name="T16" fmla="*/ 51 w 71"/>
                <a:gd name="T17" fmla="*/ 11 h 80"/>
                <a:gd name="T18" fmla="*/ 44 w 71"/>
                <a:gd name="T19" fmla="*/ 14 h 80"/>
                <a:gd name="T20" fmla="*/ 36 w 71"/>
                <a:gd name="T21" fmla="*/ 20 h 80"/>
                <a:gd name="T22" fmla="*/ 23 w 71"/>
                <a:gd name="T23" fmla="*/ 30 h 80"/>
                <a:gd name="T24" fmla="*/ 14 w 71"/>
                <a:gd name="T25" fmla="*/ 36 h 80"/>
                <a:gd name="T26" fmla="*/ 6 w 71"/>
                <a:gd name="T27" fmla="*/ 38 h 80"/>
                <a:gd name="T28" fmla="*/ 0 w 71"/>
                <a:gd name="T29" fmla="*/ 43 h 80"/>
                <a:gd name="T30" fmla="*/ 3 w 71"/>
                <a:gd name="T31" fmla="*/ 51 h 80"/>
                <a:gd name="T32" fmla="*/ 6 w 71"/>
                <a:gd name="T33" fmla="*/ 61 h 80"/>
                <a:gd name="T34" fmla="*/ 10 w 71"/>
                <a:gd name="T35" fmla="*/ 71 h 80"/>
                <a:gd name="T36" fmla="*/ 17 w 71"/>
                <a:gd name="T37" fmla="*/ 73 h 80"/>
                <a:gd name="T38" fmla="*/ 23 w 71"/>
                <a:gd name="T39" fmla="*/ 75 h 80"/>
                <a:gd name="T40" fmla="*/ 36 w 71"/>
                <a:gd name="T41" fmla="*/ 76 h 80"/>
                <a:gd name="T42" fmla="*/ 47 w 71"/>
                <a:gd name="T43" fmla="*/ 78 h 80"/>
                <a:gd name="T44" fmla="*/ 53 w 71"/>
                <a:gd name="T45" fmla="*/ 80 h 80"/>
                <a:gd name="T46" fmla="*/ 59 w 71"/>
                <a:gd name="T47" fmla="*/ 78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1"/>
                <a:gd name="T73" fmla="*/ 0 h 80"/>
                <a:gd name="T74" fmla="*/ 71 w 71"/>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1" h="80">
                  <a:moveTo>
                    <a:pt x="59" y="78"/>
                  </a:moveTo>
                  <a:cubicBezTo>
                    <a:pt x="59" y="76"/>
                    <a:pt x="60" y="74"/>
                    <a:pt x="62" y="74"/>
                  </a:cubicBezTo>
                  <a:cubicBezTo>
                    <a:pt x="64" y="73"/>
                    <a:pt x="65" y="68"/>
                    <a:pt x="65" y="62"/>
                  </a:cubicBezTo>
                  <a:cubicBezTo>
                    <a:pt x="65" y="57"/>
                    <a:pt x="66" y="52"/>
                    <a:pt x="68" y="51"/>
                  </a:cubicBezTo>
                  <a:cubicBezTo>
                    <a:pt x="70" y="49"/>
                    <a:pt x="71" y="37"/>
                    <a:pt x="71" y="24"/>
                  </a:cubicBezTo>
                  <a:cubicBezTo>
                    <a:pt x="71" y="11"/>
                    <a:pt x="69" y="0"/>
                    <a:pt x="67" y="0"/>
                  </a:cubicBezTo>
                  <a:cubicBezTo>
                    <a:pt x="64" y="0"/>
                    <a:pt x="61" y="0"/>
                    <a:pt x="59" y="1"/>
                  </a:cubicBezTo>
                  <a:cubicBezTo>
                    <a:pt x="58" y="2"/>
                    <a:pt x="56" y="4"/>
                    <a:pt x="56" y="6"/>
                  </a:cubicBezTo>
                  <a:cubicBezTo>
                    <a:pt x="55" y="7"/>
                    <a:pt x="53" y="10"/>
                    <a:pt x="51" y="11"/>
                  </a:cubicBezTo>
                  <a:cubicBezTo>
                    <a:pt x="48" y="13"/>
                    <a:pt x="45" y="14"/>
                    <a:pt x="44" y="14"/>
                  </a:cubicBezTo>
                  <a:cubicBezTo>
                    <a:pt x="42" y="14"/>
                    <a:pt x="38" y="16"/>
                    <a:pt x="36" y="20"/>
                  </a:cubicBezTo>
                  <a:cubicBezTo>
                    <a:pt x="33" y="23"/>
                    <a:pt x="27" y="27"/>
                    <a:pt x="23" y="30"/>
                  </a:cubicBezTo>
                  <a:cubicBezTo>
                    <a:pt x="19" y="32"/>
                    <a:pt x="15" y="35"/>
                    <a:pt x="14" y="36"/>
                  </a:cubicBezTo>
                  <a:cubicBezTo>
                    <a:pt x="13" y="37"/>
                    <a:pt x="9" y="38"/>
                    <a:pt x="6" y="38"/>
                  </a:cubicBezTo>
                  <a:cubicBezTo>
                    <a:pt x="3" y="38"/>
                    <a:pt x="0" y="40"/>
                    <a:pt x="0" y="43"/>
                  </a:cubicBezTo>
                  <a:cubicBezTo>
                    <a:pt x="0" y="47"/>
                    <a:pt x="1" y="50"/>
                    <a:pt x="3" y="51"/>
                  </a:cubicBezTo>
                  <a:cubicBezTo>
                    <a:pt x="5" y="52"/>
                    <a:pt x="6" y="57"/>
                    <a:pt x="6" y="61"/>
                  </a:cubicBezTo>
                  <a:cubicBezTo>
                    <a:pt x="6" y="66"/>
                    <a:pt x="8" y="70"/>
                    <a:pt x="10" y="71"/>
                  </a:cubicBezTo>
                  <a:cubicBezTo>
                    <a:pt x="12" y="73"/>
                    <a:pt x="15" y="73"/>
                    <a:pt x="17" y="73"/>
                  </a:cubicBezTo>
                  <a:cubicBezTo>
                    <a:pt x="19" y="73"/>
                    <a:pt x="21" y="74"/>
                    <a:pt x="23" y="75"/>
                  </a:cubicBezTo>
                  <a:cubicBezTo>
                    <a:pt x="24" y="75"/>
                    <a:pt x="30" y="76"/>
                    <a:pt x="36" y="76"/>
                  </a:cubicBezTo>
                  <a:cubicBezTo>
                    <a:pt x="42" y="76"/>
                    <a:pt x="47" y="77"/>
                    <a:pt x="47" y="78"/>
                  </a:cubicBezTo>
                  <a:cubicBezTo>
                    <a:pt x="47" y="79"/>
                    <a:pt x="50" y="80"/>
                    <a:pt x="53" y="80"/>
                  </a:cubicBezTo>
                  <a:cubicBezTo>
                    <a:pt x="57" y="80"/>
                    <a:pt x="59" y="79"/>
                    <a:pt x="59" y="78"/>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34" name="Freeform 120"/>
            <p:cNvSpPr>
              <a:spLocks noChangeArrowheads="1"/>
            </p:cNvSpPr>
            <p:nvPr/>
          </p:nvSpPr>
          <p:spPr bwMode="auto">
            <a:xfrm>
              <a:off x="6445250" y="1984375"/>
              <a:ext cx="92075" cy="138113"/>
            </a:xfrm>
            <a:custGeom>
              <a:avLst/>
              <a:gdLst>
                <a:gd name="T0" fmla="*/ 8 w 35"/>
                <a:gd name="T1" fmla="*/ 36 h 52"/>
                <a:gd name="T2" fmla="*/ 7 w 35"/>
                <a:gd name="T3" fmla="*/ 39 h 52"/>
                <a:gd name="T4" fmla="*/ 12 w 35"/>
                <a:gd name="T5" fmla="*/ 41 h 52"/>
                <a:gd name="T6" fmla="*/ 18 w 35"/>
                <a:gd name="T7" fmla="*/ 45 h 52"/>
                <a:gd name="T8" fmla="*/ 22 w 35"/>
                <a:gd name="T9" fmla="*/ 51 h 52"/>
                <a:gd name="T10" fmla="*/ 25 w 35"/>
                <a:gd name="T11" fmla="*/ 51 h 52"/>
                <a:gd name="T12" fmla="*/ 35 w 35"/>
                <a:gd name="T13" fmla="*/ 46 h 52"/>
                <a:gd name="T14" fmla="*/ 34 w 35"/>
                <a:gd name="T15" fmla="*/ 45 h 52"/>
                <a:gd name="T16" fmla="*/ 33 w 35"/>
                <a:gd name="T17" fmla="*/ 43 h 52"/>
                <a:gd name="T18" fmla="*/ 31 w 35"/>
                <a:gd name="T19" fmla="*/ 22 h 52"/>
                <a:gd name="T20" fmla="*/ 22 w 35"/>
                <a:gd name="T21" fmla="*/ 17 h 52"/>
                <a:gd name="T22" fmla="*/ 14 w 35"/>
                <a:gd name="T23" fmla="*/ 11 h 52"/>
                <a:gd name="T24" fmla="*/ 9 w 35"/>
                <a:gd name="T25" fmla="*/ 5 h 52"/>
                <a:gd name="T26" fmla="*/ 3 w 35"/>
                <a:gd name="T27" fmla="*/ 1 h 52"/>
                <a:gd name="T28" fmla="*/ 3 w 35"/>
                <a:gd name="T29" fmla="*/ 12 h 52"/>
                <a:gd name="T30" fmla="*/ 4 w 35"/>
                <a:gd name="T31" fmla="*/ 15 h 52"/>
                <a:gd name="T32" fmla="*/ 7 w 35"/>
                <a:gd name="T33" fmla="*/ 22 h 52"/>
                <a:gd name="T34" fmla="*/ 11 w 35"/>
                <a:gd name="T35" fmla="*/ 24 h 52"/>
                <a:gd name="T36" fmla="*/ 9 w 35"/>
                <a:gd name="T37" fmla="*/ 34 h 52"/>
                <a:gd name="T38" fmla="*/ 8 w 35"/>
                <a:gd name="T39" fmla="*/ 36 h 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
                <a:gd name="T61" fmla="*/ 0 h 52"/>
                <a:gd name="T62" fmla="*/ 35 w 35"/>
                <a:gd name="T63" fmla="*/ 52 h 5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 h="52">
                  <a:moveTo>
                    <a:pt x="8" y="36"/>
                  </a:moveTo>
                  <a:cubicBezTo>
                    <a:pt x="7" y="36"/>
                    <a:pt x="7" y="38"/>
                    <a:pt x="7" y="39"/>
                  </a:cubicBezTo>
                  <a:cubicBezTo>
                    <a:pt x="8" y="40"/>
                    <a:pt x="10" y="41"/>
                    <a:pt x="12" y="41"/>
                  </a:cubicBezTo>
                  <a:cubicBezTo>
                    <a:pt x="14" y="41"/>
                    <a:pt x="17" y="43"/>
                    <a:pt x="18" y="45"/>
                  </a:cubicBezTo>
                  <a:cubicBezTo>
                    <a:pt x="19" y="47"/>
                    <a:pt x="21" y="49"/>
                    <a:pt x="22" y="51"/>
                  </a:cubicBezTo>
                  <a:cubicBezTo>
                    <a:pt x="22" y="52"/>
                    <a:pt x="24" y="52"/>
                    <a:pt x="25" y="51"/>
                  </a:cubicBezTo>
                  <a:cubicBezTo>
                    <a:pt x="26" y="50"/>
                    <a:pt x="31" y="47"/>
                    <a:pt x="35" y="46"/>
                  </a:cubicBezTo>
                  <a:cubicBezTo>
                    <a:pt x="35" y="46"/>
                    <a:pt x="35" y="46"/>
                    <a:pt x="34" y="45"/>
                  </a:cubicBezTo>
                  <a:cubicBezTo>
                    <a:pt x="33" y="43"/>
                    <a:pt x="33" y="43"/>
                    <a:pt x="33" y="43"/>
                  </a:cubicBezTo>
                  <a:cubicBezTo>
                    <a:pt x="33" y="34"/>
                    <a:pt x="32" y="24"/>
                    <a:pt x="31" y="22"/>
                  </a:cubicBezTo>
                  <a:cubicBezTo>
                    <a:pt x="30" y="20"/>
                    <a:pt x="26" y="18"/>
                    <a:pt x="22" y="17"/>
                  </a:cubicBezTo>
                  <a:cubicBezTo>
                    <a:pt x="19" y="15"/>
                    <a:pt x="15" y="13"/>
                    <a:pt x="14" y="11"/>
                  </a:cubicBezTo>
                  <a:cubicBezTo>
                    <a:pt x="13" y="10"/>
                    <a:pt x="10" y="7"/>
                    <a:pt x="9" y="5"/>
                  </a:cubicBezTo>
                  <a:cubicBezTo>
                    <a:pt x="8" y="3"/>
                    <a:pt x="5" y="1"/>
                    <a:pt x="3" y="1"/>
                  </a:cubicBezTo>
                  <a:cubicBezTo>
                    <a:pt x="1" y="0"/>
                    <a:pt x="0" y="5"/>
                    <a:pt x="3" y="12"/>
                  </a:cubicBezTo>
                  <a:cubicBezTo>
                    <a:pt x="3" y="12"/>
                    <a:pt x="3" y="12"/>
                    <a:pt x="4" y="15"/>
                  </a:cubicBezTo>
                  <a:cubicBezTo>
                    <a:pt x="4" y="17"/>
                    <a:pt x="4" y="20"/>
                    <a:pt x="7" y="22"/>
                  </a:cubicBezTo>
                  <a:cubicBezTo>
                    <a:pt x="11" y="24"/>
                    <a:pt x="11" y="24"/>
                    <a:pt x="11" y="24"/>
                  </a:cubicBezTo>
                  <a:cubicBezTo>
                    <a:pt x="10" y="29"/>
                    <a:pt x="9" y="33"/>
                    <a:pt x="9" y="34"/>
                  </a:cubicBezTo>
                  <a:cubicBezTo>
                    <a:pt x="9" y="35"/>
                    <a:pt x="9" y="36"/>
                    <a:pt x="8" y="36"/>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35" name="Freeform 121"/>
            <p:cNvSpPr>
              <a:spLocks noChangeArrowheads="1"/>
            </p:cNvSpPr>
            <p:nvPr/>
          </p:nvSpPr>
          <p:spPr bwMode="auto">
            <a:xfrm>
              <a:off x="4808538" y="2524125"/>
              <a:ext cx="149225" cy="239713"/>
            </a:xfrm>
            <a:custGeom>
              <a:avLst/>
              <a:gdLst>
                <a:gd name="T0" fmla="*/ 52 w 56"/>
                <a:gd name="T1" fmla="*/ 0 h 90"/>
                <a:gd name="T2" fmla="*/ 47 w 56"/>
                <a:gd name="T3" fmla="*/ 0 h 90"/>
                <a:gd name="T4" fmla="*/ 46 w 56"/>
                <a:gd name="T5" fmla="*/ 5 h 90"/>
                <a:gd name="T6" fmla="*/ 45 w 56"/>
                <a:gd name="T7" fmla="*/ 8 h 90"/>
                <a:gd name="T8" fmla="*/ 45 w 56"/>
                <a:gd name="T9" fmla="*/ 8 h 90"/>
                <a:gd name="T10" fmla="*/ 42 w 56"/>
                <a:gd name="T11" fmla="*/ 9 h 90"/>
                <a:gd name="T12" fmla="*/ 39 w 56"/>
                <a:gd name="T13" fmla="*/ 9 h 90"/>
                <a:gd name="T14" fmla="*/ 38 w 56"/>
                <a:gd name="T15" fmla="*/ 13 h 90"/>
                <a:gd name="T16" fmla="*/ 34 w 56"/>
                <a:gd name="T17" fmla="*/ 18 h 90"/>
                <a:gd name="T18" fmla="*/ 26 w 56"/>
                <a:gd name="T19" fmla="*/ 21 h 90"/>
                <a:gd name="T20" fmla="*/ 22 w 56"/>
                <a:gd name="T21" fmla="*/ 26 h 90"/>
                <a:gd name="T22" fmla="*/ 18 w 56"/>
                <a:gd name="T23" fmla="*/ 36 h 90"/>
                <a:gd name="T24" fmla="*/ 19 w 56"/>
                <a:gd name="T25" fmla="*/ 37 h 90"/>
                <a:gd name="T26" fmla="*/ 19 w 56"/>
                <a:gd name="T27" fmla="*/ 38 h 90"/>
                <a:gd name="T28" fmla="*/ 13 w 56"/>
                <a:gd name="T29" fmla="*/ 42 h 90"/>
                <a:gd name="T30" fmla="*/ 9 w 56"/>
                <a:gd name="T31" fmla="*/ 47 h 90"/>
                <a:gd name="T32" fmla="*/ 9 w 56"/>
                <a:gd name="T33" fmla="*/ 58 h 90"/>
                <a:gd name="T34" fmla="*/ 8 w 56"/>
                <a:gd name="T35" fmla="*/ 59 h 90"/>
                <a:gd name="T36" fmla="*/ 7 w 56"/>
                <a:gd name="T37" fmla="*/ 60 h 90"/>
                <a:gd name="T38" fmla="*/ 3 w 56"/>
                <a:gd name="T39" fmla="*/ 62 h 90"/>
                <a:gd name="T40" fmla="*/ 1 w 56"/>
                <a:gd name="T41" fmla="*/ 66 h 90"/>
                <a:gd name="T42" fmla="*/ 1 w 56"/>
                <a:gd name="T43" fmla="*/ 73 h 90"/>
                <a:gd name="T44" fmla="*/ 4 w 56"/>
                <a:gd name="T45" fmla="*/ 81 h 90"/>
                <a:gd name="T46" fmla="*/ 6 w 56"/>
                <a:gd name="T47" fmla="*/ 89 h 90"/>
                <a:gd name="T48" fmla="*/ 13 w 56"/>
                <a:gd name="T49" fmla="*/ 89 h 90"/>
                <a:gd name="T50" fmla="*/ 21 w 56"/>
                <a:gd name="T51" fmla="*/ 84 h 90"/>
                <a:gd name="T52" fmla="*/ 26 w 56"/>
                <a:gd name="T53" fmla="*/ 80 h 90"/>
                <a:gd name="T54" fmla="*/ 31 w 56"/>
                <a:gd name="T55" fmla="*/ 78 h 90"/>
                <a:gd name="T56" fmla="*/ 34 w 56"/>
                <a:gd name="T57" fmla="*/ 77 h 90"/>
                <a:gd name="T58" fmla="*/ 37 w 56"/>
                <a:gd name="T59" fmla="*/ 76 h 90"/>
                <a:gd name="T60" fmla="*/ 39 w 56"/>
                <a:gd name="T61" fmla="*/ 68 h 90"/>
                <a:gd name="T62" fmla="*/ 40 w 56"/>
                <a:gd name="T63" fmla="*/ 58 h 90"/>
                <a:gd name="T64" fmla="*/ 40 w 56"/>
                <a:gd name="T65" fmla="*/ 55 h 90"/>
                <a:gd name="T66" fmla="*/ 40 w 56"/>
                <a:gd name="T67" fmla="*/ 55 h 90"/>
                <a:gd name="T68" fmla="*/ 41 w 56"/>
                <a:gd name="T69" fmla="*/ 54 h 90"/>
                <a:gd name="T70" fmla="*/ 41 w 56"/>
                <a:gd name="T71" fmla="*/ 50 h 90"/>
                <a:gd name="T72" fmla="*/ 45 w 56"/>
                <a:gd name="T73" fmla="*/ 47 h 90"/>
                <a:gd name="T74" fmla="*/ 50 w 56"/>
                <a:gd name="T75" fmla="*/ 43 h 90"/>
                <a:gd name="T76" fmla="*/ 53 w 56"/>
                <a:gd name="T77" fmla="*/ 37 h 90"/>
                <a:gd name="T78" fmla="*/ 56 w 56"/>
                <a:gd name="T79" fmla="*/ 17 h 90"/>
                <a:gd name="T80" fmla="*/ 52 w 56"/>
                <a:gd name="T81" fmla="*/ 0 h 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6"/>
                <a:gd name="T124" fmla="*/ 0 h 90"/>
                <a:gd name="T125" fmla="*/ 56 w 56"/>
                <a:gd name="T126" fmla="*/ 90 h 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6" h="90">
                  <a:moveTo>
                    <a:pt x="52" y="0"/>
                  </a:moveTo>
                  <a:cubicBezTo>
                    <a:pt x="49" y="0"/>
                    <a:pt x="47" y="0"/>
                    <a:pt x="47" y="0"/>
                  </a:cubicBezTo>
                  <a:cubicBezTo>
                    <a:pt x="47" y="1"/>
                    <a:pt x="47" y="3"/>
                    <a:pt x="46" y="5"/>
                  </a:cubicBezTo>
                  <a:cubicBezTo>
                    <a:pt x="46" y="7"/>
                    <a:pt x="45" y="8"/>
                    <a:pt x="45" y="8"/>
                  </a:cubicBezTo>
                  <a:cubicBezTo>
                    <a:pt x="45" y="8"/>
                    <a:pt x="45" y="8"/>
                    <a:pt x="45" y="8"/>
                  </a:cubicBezTo>
                  <a:cubicBezTo>
                    <a:pt x="45" y="9"/>
                    <a:pt x="44" y="9"/>
                    <a:pt x="42" y="9"/>
                  </a:cubicBezTo>
                  <a:cubicBezTo>
                    <a:pt x="41" y="9"/>
                    <a:pt x="39" y="9"/>
                    <a:pt x="39" y="9"/>
                  </a:cubicBezTo>
                  <a:cubicBezTo>
                    <a:pt x="39" y="9"/>
                    <a:pt x="38" y="11"/>
                    <a:pt x="38" y="13"/>
                  </a:cubicBezTo>
                  <a:cubicBezTo>
                    <a:pt x="38" y="15"/>
                    <a:pt x="36" y="18"/>
                    <a:pt x="34" y="18"/>
                  </a:cubicBezTo>
                  <a:cubicBezTo>
                    <a:pt x="32" y="18"/>
                    <a:pt x="28" y="20"/>
                    <a:pt x="26" y="21"/>
                  </a:cubicBezTo>
                  <a:cubicBezTo>
                    <a:pt x="24" y="23"/>
                    <a:pt x="22" y="25"/>
                    <a:pt x="22" y="26"/>
                  </a:cubicBezTo>
                  <a:cubicBezTo>
                    <a:pt x="22" y="27"/>
                    <a:pt x="21" y="32"/>
                    <a:pt x="18" y="36"/>
                  </a:cubicBezTo>
                  <a:cubicBezTo>
                    <a:pt x="18" y="36"/>
                    <a:pt x="18" y="36"/>
                    <a:pt x="19" y="37"/>
                  </a:cubicBezTo>
                  <a:cubicBezTo>
                    <a:pt x="19" y="38"/>
                    <a:pt x="19" y="38"/>
                    <a:pt x="19" y="38"/>
                  </a:cubicBezTo>
                  <a:cubicBezTo>
                    <a:pt x="18" y="40"/>
                    <a:pt x="15" y="42"/>
                    <a:pt x="13" y="42"/>
                  </a:cubicBezTo>
                  <a:cubicBezTo>
                    <a:pt x="11" y="42"/>
                    <a:pt x="9" y="44"/>
                    <a:pt x="9" y="47"/>
                  </a:cubicBezTo>
                  <a:cubicBezTo>
                    <a:pt x="9" y="49"/>
                    <a:pt x="9" y="54"/>
                    <a:pt x="9" y="58"/>
                  </a:cubicBezTo>
                  <a:cubicBezTo>
                    <a:pt x="9" y="58"/>
                    <a:pt x="9" y="58"/>
                    <a:pt x="8" y="59"/>
                  </a:cubicBezTo>
                  <a:cubicBezTo>
                    <a:pt x="7" y="60"/>
                    <a:pt x="7" y="60"/>
                    <a:pt x="7" y="60"/>
                  </a:cubicBezTo>
                  <a:cubicBezTo>
                    <a:pt x="5" y="61"/>
                    <a:pt x="3" y="62"/>
                    <a:pt x="3" y="62"/>
                  </a:cubicBezTo>
                  <a:cubicBezTo>
                    <a:pt x="3" y="62"/>
                    <a:pt x="2" y="64"/>
                    <a:pt x="1" y="66"/>
                  </a:cubicBezTo>
                  <a:cubicBezTo>
                    <a:pt x="0" y="68"/>
                    <a:pt x="0" y="71"/>
                    <a:pt x="1" y="73"/>
                  </a:cubicBezTo>
                  <a:cubicBezTo>
                    <a:pt x="2" y="74"/>
                    <a:pt x="3" y="78"/>
                    <a:pt x="4" y="81"/>
                  </a:cubicBezTo>
                  <a:cubicBezTo>
                    <a:pt x="4" y="84"/>
                    <a:pt x="5" y="87"/>
                    <a:pt x="6" y="89"/>
                  </a:cubicBezTo>
                  <a:cubicBezTo>
                    <a:pt x="6" y="90"/>
                    <a:pt x="10" y="90"/>
                    <a:pt x="13" y="89"/>
                  </a:cubicBezTo>
                  <a:cubicBezTo>
                    <a:pt x="16" y="87"/>
                    <a:pt x="20" y="85"/>
                    <a:pt x="21" y="84"/>
                  </a:cubicBezTo>
                  <a:cubicBezTo>
                    <a:pt x="23" y="83"/>
                    <a:pt x="25" y="81"/>
                    <a:pt x="26" y="80"/>
                  </a:cubicBezTo>
                  <a:cubicBezTo>
                    <a:pt x="27" y="79"/>
                    <a:pt x="29" y="78"/>
                    <a:pt x="31" y="78"/>
                  </a:cubicBezTo>
                  <a:cubicBezTo>
                    <a:pt x="32" y="78"/>
                    <a:pt x="34" y="77"/>
                    <a:pt x="34" y="77"/>
                  </a:cubicBezTo>
                  <a:cubicBezTo>
                    <a:pt x="35" y="76"/>
                    <a:pt x="36" y="76"/>
                    <a:pt x="37" y="76"/>
                  </a:cubicBezTo>
                  <a:cubicBezTo>
                    <a:pt x="38" y="76"/>
                    <a:pt x="39" y="72"/>
                    <a:pt x="39" y="68"/>
                  </a:cubicBezTo>
                  <a:cubicBezTo>
                    <a:pt x="40" y="63"/>
                    <a:pt x="40" y="59"/>
                    <a:pt x="40" y="58"/>
                  </a:cubicBezTo>
                  <a:cubicBezTo>
                    <a:pt x="40" y="56"/>
                    <a:pt x="40" y="55"/>
                    <a:pt x="40" y="55"/>
                  </a:cubicBezTo>
                  <a:cubicBezTo>
                    <a:pt x="40" y="55"/>
                    <a:pt x="40" y="55"/>
                    <a:pt x="40" y="55"/>
                  </a:cubicBezTo>
                  <a:cubicBezTo>
                    <a:pt x="40" y="54"/>
                    <a:pt x="41" y="54"/>
                    <a:pt x="41" y="54"/>
                  </a:cubicBezTo>
                  <a:cubicBezTo>
                    <a:pt x="41" y="53"/>
                    <a:pt x="41" y="52"/>
                    <a:pt x="41" y="50"/>
                  </a:cubicBezTo>
                  <a:cubicBezTo>
                    <a:pt x="42" y="49"/>
                    <a:pt x="44" y="47"/>
                    <a:pt x="45" y="47"/>
                  </a:cubicBezTo>
                  <a:cubicBezTo>
                    <a:pt x="47" y="46"/>
                    <a:pt x="49" y="45"/>
                    <a:pt x="50" y="43"/>
                  </a:cubicBezTo>
                  <a:cubicBezTo>
                    <a:pt x="50" y="41"/>
                    <a:pt x="52" y="39"/>
                    <a:pt x="53" y="37"/>
                  </a:cubicBezTo>
                  <a:cubicBezTo>
                    <a:pt x="55" y="36"/>
                    <a:pt x="56" y="27"/>
                    <a:pt x="56" y="17"/>
                  </a:cubicBezTo>
                  <a:cubicBezTo>
                    <a:pt x="56" y="7"/>
                    <a:pt x="54" y="0"/>
                    <a:pt x="52"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36" name="Freeform 122"/>
            <p:cNvSpPr>
              <a:spLocks noChangeArrowheads="1"/>
            </p:cNvSpPr>
            <p:nvPr/>
          </p:nvSpPr>
          <p:spPr bwMode="auto">
            <a:xfrm>
              <a:off x="2398713" y="0"/>
              <a:ext cx="1306513" cy="736600"/>
            </a:xfrm>
            <a:custGeom>
              <a:avLst/>
              <a:gdLst>
                <a:gd name="T0" fmla="*/ 385 w 490"/>
                <a:gd name="T1" fmla="*/ 166 h 276"/>
                <a:gd name="T2" fmla="*/ 387 w 490"/>
                <a:gd name="T3" fmla="*/ 152 h 276"/>
                <a:gd name="T4" fmla="*/ 409 w 490"/>
                <a:gd name="T5" fmla="*/ 153 h 276"/>
                <a:gd name="T6" fmla="*/ 401 w 490"/>
                <a:gd name="T7" fmla="*/ 146 h 276"/>
                <a:gd name="T8" fmla="*/ 389 w 490"/>
                <a:gd name="T9" fmla="*/ 132 h 276"/>
                <a:gd name="T10" fmla="*/ 417 w 490"/>
                <a:gd name="T11" fmla="*/ 123 h 276"/>
                <a:gd name="T12" fmla="*/ 417 w 490"/>
                <a:gd name="T13" fmla="*/ 124 h 276"/>
                <a:gd name="T14" fmla="*/ 416 w 490"/>
                <a:gd name="T15" fmla="*/ 126 h 276"/>
                <a:gd name="T16" fmla="*/ 417 w 490"/>
                <a:gd name="T17" fmla="*/ 126 h 276"/>
                <a:gd name="T18" fmla="*/ 428 w 490"/>
                <a:gd name="T19" fmla="*/ 102 h 276"/>
                <a:gd name="T20" fmla="*/ 428 w 490"/>
                <a:gd name="T21" fmla="*/ 75 h 276"/>
                <a:gd name="T22" fmla="*/ 429 w 490"/>
                <a:gd name="T23" fmla="*/ 49 h 276"/>
                <a:gd name="T24" fmla="*/ 463 w 490"/>
                <a:gd name="T25" fmla="*/ 34 h 276"/>
                <a:gd name="T26" fmla="*/ 477 w 490"/>
                <a:gd name="T27" fmla="*/ 15 h 276"/>
                <a:gd name="T28" fmla="*/ 435 w 490"/>
                <a:gd name="T29" fmla="*/ 20 h 276"/>
                <a:gd name="T30" fmla="*/ 399 w 490"/>
                <a:gd name="T31" fmla="*/ 28 h 276"/>
                <a:gd name="T32" fmla="*/ 399 w 490"/>
                <a:gd name="T33" fmla="*/ 28 h 276"/>
                <a:gd name="T34" fmla="*/ 399 w 490"/>
                <a:gd name="T35" fmla="*/ 27 h 276"/>
                <a:gd name="T36" fmla="*/ 402 w 490"/>
                <a:gd name="T37" fmla="*/ 4 h 276"/>
                <a:gd name="T38" fmla="*/ 344 w 490"/>
                <a:gd name="T39" fmla="*/ 6 h 276"/>
                <a:gd name="T40" fmla="*/ 320 w 490"/>
                <a:gd name="T41" fmla="*/ 7 h 276"/>
                <a:gd name="T42" fmla="*/ 249 w 490"/>
                <a:gd name="T43" fmla="*/ 10 h 276"/>
                <a:gd name="T44" fmla="*/ 180 w 490"/>
                <a:gd name="T45" fmla="*/ 16 h 276"/>
                <a:gd name="T46" fmla="*/ 172 w 490"/>
                <a:gd name="T47" fmla="*/ 29 h 276"/>
                <a:gd name="T48" fmla="*/ 149 w 490"/>
                <a:gd name="T49" fmla="*/ 15 h 276"/>
                <a:gd name="T50" fmla="*/ 98 w 490"/>
                <a:gd name="T51" fmla="*/ 29 h 276"/>
                <a:gd name="T52" fmla="*/ 71 w 490"/>
                <a:gd name="T53" fmla="*/ 34 h 276"/>
                <a:gd name="T54" fmla="*/ 40 w 490"/>
                <a:gd name="T55" fmla="*/ 34 h 276"/>
                <a:gd name="T56" fmla="*/ 66 w 490"/>
                <a:gd name="T57" fmla="*/ 38 h 276"/>
                <a:gd name="T58" fmla="*/ 69 w 490"/>
                <a:gd name="T59" fmla="*/ 43 h 276"/>
                <a:gd name="T60" fmla="*/ 70 w 490"/>
                <a:gd name="T61" fmla="*/ 44 h 276"/>
                <a:gd name="T62" fmla="*/ 62 w 490"/>
                <a:gd name="T63" fmla="*/ 56 h 276"/>
                <a:gd name="T64" fmla="*/ 15 w 490"/>
                <a:gd name="T65" fmla="*/ 58 h 276"/>
                <a:gd name="T66" fmla="*/ 24 w 490"/>
                <a:gd name="T67" fmla="*/ 67 h 276"/>
                <a:gd name="T68" fmla="*/ 44 w 490"/>
                <a:gd name="T69" fmla="*/ 77 h 276"/>
                <a:gd name="T70" fmla="*/ 31 w 490"/>
                <a:gd name="T71" fmla="*/ 85 h 276"/>
                <a:gd name="T72" fmla="*/ 75 w 490"/>
                <a:gd name="T73" fmla="*/ 95 h 276"/>
                <a:gd name="T74" fmla="*/ 160 w 490"/>
                <a:gd name="T75" fmla="*/ 167 h 276"/>
                <a:gd name="T76" fmla="*/ 174 w 490"/>
                <a:gd name="T77" fmla="*/ 180 h 276"/>
                <a:gd name="T78" fmla="*/ 163 w 490"/>
                <a:gd name="T79" fmla="*/ 197 h 276"/>
                <a:gd name="T80" fmla="*/ 162 w 490"/>
                <a:gd name="T81" fmla="*/ 200 h 276"/>
                <a:gd name="T82" fmla="*/ 175 w 490"/>
                <a:gd name="T83" fmla="*/ 212 h 276"/>
                <a:gd name="T84" fmla="*/ 175 w 490"/>
                <a:gd name="T85" fmla="*/ 214 h 276"/>
                <a:gd name="T86" fmla="*/ 180 w 490"/>
                <a:gd name="T87" fmla="*/ 228 h 276"/>
                <a:gd name="T88" fmla="*/ 207 w 490"/>
                <a:gd name="T89" fmla="*/ 266 h 276"/>
                <a:gd name="T90" fmla="*/ 234 w 490"/>
                <a:gd name="T91" fmla="*/ 273 h 276"/>
                <a:gd name="T92" fmla="*/ 262 w 490"/>
                <a:gd name="T93" fmla="*/ 236 h 276"/>
                <a:gd name="T94" fmla="*/ 280 w 490"/>
                <a:gd name="T95" fmla="*/ 213 h 276"/>
                <a:gd name="T96" fmla="*/ 315 w 490"/>
                <a:gd name="T97" fmla="*/ 209 h 276"/>
                <a:gd name="T98" fmla="*/ 344 w 490"/>
                <a:gd name="T99" fmla="*/ 195 h 276"/>
                <a:gd name="T100" fmla="*/ 384 w 490"/>
                <a:gd name="T101" fmla="*/ 186 h 2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276"/>
                <a:gd name="T155" fmla="*/ 490 w 490"/>
                <a:gd name="T156" fmla="*/ 276 h 2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276">
                  <a:moveTo>
                    <a:pt x="384" y="186"/>
                  </a:moveTo>
                  <a:cubicBezTo>
                    <a:pt x="389" y="181"/>
                    <a:pt x="393" y="175"/>
                    <a:pt x="393" y="172"/>
                  </a:cubicBezTo>
                  <a:cubicBezTo>
                    <a:pt x="393" y="169"/>
                    <a:pt x="389" y="167"/>
                    <a:pt x="385" y="166"/>
                  </a:cubicBezTo>
                  <a:cubicBezTo>
                    <a:pt x="381" y="165"/>
                    <a:pt x="380" y="162"/>
                    <a:pt x="382" y="158"/>
                  </a:cubicBezTo>
                  <a:cubicBezTo>
                    <a:pt x="385" y="155"/>
                    <a:pt x="387" y="152"/>
                    <a:pt x="387" y="152"/>
                  </a:cubicBezTo>
                  <a:cubicBezTo>
                    <a:pt x="387" y="152"/>
                    <a:pt x="387" y="152"/>
                    <a:pt x="387" y="152"/>
                  </a:cubicBezTo>
                  <a:cubicBezTo>
                    <a:pt x="387" y="152"/>
                    <a:pt x="390" y="153"/>
                    <a:pt x="394" y="153"/>
                  </a:cubicBezTo>
                  <a:cubicBezTo>
                    <a:pt x="397" y="154"/>
                    <a:pt x="402" y="154"/>
                    <a:pt x="404" y="154"/>
                  </a:cubicBezTo>
                  <a:cubicBezTo>
                    <a:pt x="407" y="153"/>
                    <a:pt x="409" y="153"/>
                    <a:pt x="409" y="153"/>
                  </a:cubicBezTo>
                  <a:cubicBezTo>
                    <a:pt x="409" y="153"/>
                    <a:pt x="409" y="153"/>
                    <a:pt x="408" y="152"/>
                  </a:cubicBezTo>
                  <a:cubicBezTo>
                    <a:pt x="407" y="150"/>
                    <a:pt x="405" y="147"/>
                    <a:pt x="404" y="147"/>
                  </a:cubicBezTo>
                  <a:cubicBezTo>
                    <a:pt x="401" y="146"/>
                    <a:pt x="401" y="146"/>
                    <a:pt x="401" y="146"/>
                  </a:cubicBezTo>
                  <a:cubicBezTo>
                    <a:pt x="394" y="141"/>
                    <a:pt x="389" y="136"/>
                    <a:pt x="389" y="135"/>
                  </a:cubicBezTo>
                  <a:cubicBezTo>
                    <a:pt x="389" y="135"/>
                    <a:pt x="389" y="135"/>
                    <a:pt x="389" y="134"/>
                  </a:cubicBezTo>
                  <a:cubicBezTo>
                    <a:pt x="389" y="134"/>
                    <a:pt x="389" y="133"/>
                    <a:pt x="389" y="132"/>
                  </a:cubicBezTo>
                  <a:cubicBezTo>
                    <a:pt x="389" y="130"/>
                    <a:pt x="389" y="129"/>
                    <a:pt x="390" y="127"/>
                  </a:cubicBezTo>
                  <a:cubicBezTo>
                    <a:pt x="392" y="124"/>
                    <a:pt x="393" y="121"/>
                    <a:pt x="395" y="121"/>
                  </a:cubicBezTo>
                  <a:cubicBezTo>
                    <a:pt x="398" y="121"/>
                    <a:pt x="417" y="121"/>
                    <a:pt x="417" y="123"/>
                  </a:cubicBezTo>
                  <a:cubicBezTo>
                    <a:pt x="417" y="124"/>
                    <a:pt x="417" y="124"/>
                    <a:pt x="417" y="124"/>
                  </a:cubicBezTo>
                  <a:cubicBezTo>
                    <a:pt x="417" y="124"/>
                    <a:pt x="417" y="124"/>
                    <a:pt x="417" y="124"/>
                  </a:cubicBezTo>
                  <a:cubicBezTo>
                    <a:pt x="417" y="124"/>
                    <a:pt x="417" y="124"/>
                    <a:pt x="417" y="124"/>
                  </a:cubicBezTo>
                  <a:cubicBezTo>
                    <a:pt x="417" y="125"/>
                    <a:pt x="417" y="125"/>
                    <a:pt x="417" y="125"/>
                  </a:cubicBezTo>
                  <a:cubicBezTo>
                    <a:pt x="417" y="125"/>
                    <a:pt x="414" y="125"/>
                    <a:pt x="414" y="125"/>
                  </a:cubicBezTo>
                  <a:cubicBezTo>
                    <a:pt x="415" y="125"/>
                    <a:pt x="416" y="126"/>
                    <a:pt x="416" y="126"/>
                  </a:cubicBezTo>
                  <a:cubicBezTo>
                    <a:pt x="416" y="126"/>
                    <a:pt x="416" y="126"/>
                    <a:pt x="416" y="126"/>
                  </a:cubicBezTo>
                  <a:cubicBezTo>
                    <a:pt x="416" y="126"/>
                    <a:pt x="416" y="126"/>
                    <a:pt x="416" y="126"/>
                  </a:cubicBezTo>
                  <a:cubicBezTo>
                    <a:pt x="416" y="126"/>
                    <a:pt x="416" y="126"/>
                    <a:pt x="417" y="126"/>
                  </a:cubicBezTo>
                  <a:cubicBezTo>
                    <a:pt x="421" y="126"/>
                    <a:pt x="421" y="126"/>
                    <a:pt x="421" y="126"/>
                  </a:cubicBezTo>
                  <a:cubicBezTo>
                    <a:pt x="423" y="124"/>
                    <a:pt x="425" y="121"/>
                    <a:pt x="426" y="118"/>
                  </a:cubicBezTo>
                  <a:cubicBezTo>
                    <a:pt x="427" y="116"/>
                    <a:pt x="428" y="109"/>
                    <a:pt x="428" y="102"/>
                  </a:cubicBezTo>
                  <a:cubicBezTo>
                    <a:pt x="428" y="95"/>
                    <a:pt x="427" y="89"/>
                    <a:pt x="425" y="87"/>
                  </a:cubicBezTo>
                  <a:cubicBezTo>
                    <a:pt x="423" y="86"/>
                    <a:pt x="423" y="83"/>
                    <a:pt x="425" y="81"/>
                  </a:cubicBezTo>
                  <a:cubicBezTo>
                    <a:pt x="427" y="79"/>
                    <a:pt x="428" y="76"/>
                    <a:pt x="428" y="75"/>
                  </a:cubicBezTo>
                  <a:cubicBezTo>
                    <a:pt x="428" y="73"/>
                    <a:pt x="426" y="72"/>
                    <a:pt x="422" y="72"/>
                  </a:cubicBezTo>
                  <a:cubicBezTo>
                    <a:pt x="419" y="72"/>
                    <a:pt x="417" y="68"/>
                    <a:pt x="417" y="63"/>
                  </a:cubicBezTo>
                  <a:cubicBezTo>
                    <a:pt x="417" y="58"/>
                    <a:pt x="422" y="51"/>
                    <a:pt x="429" y="49"/>
                  </a:cubicBezTo>
                  <a:cubicBezTo>
                    <a:pt x="436" y="46"/>
                    <a:pt x="443" y="43"/>
                    <a:pt x="446" y="42"/>
                  </a:cubicBezTo>
                  <a:cubicBezTo>
                    <a:pt x="446" y="42"/>
                    <a:pt x="446" y="42"/>
                    <a:pt x="450" y="40"/>
                  </a:cubicBezTo>
                  <a:cubicBezTo>
                    <a:pt x="455" y="38"/>
                    <a:pt x="462" y="35"/>
                    <a:pt x="463" y="34"/>
                  </a:cubicBezTo>
                  <a:cubicBezTo>
                    <a:pt x="466" y="33"/>
                    <a:pt x="478" y="30"/>
                    <a:pt x="485" y="27"/>
                  </a:cubicBezTo>
                  <a:cubicBezTo>
                    <a:pt x="489" y="25"/>
                    <a:pt x="489" y="25"/>
                    <a:pt x="489" y="25"/>
                  </a:cubicBezTo>
                  <a:cubicBezTo>
                    <a:pt x="490" y="19"/>
                    <a:pt x="485" y="15"/>
                    <a:pt x="477" y="15"/>
                  </a:cubicBezTo>
                  <a:cubicBezTo>
                    <a:pt x="470" y="15"/>
                    <a:pt x="453" y="15"/>
                    <a:pt x="440" y="15"/>
                  </a:cubicBezTo>
                  <a:cubicBezTo>
                    <a:pt x="440" y="15"/>
                    <a:pt x="440" y="15"/>
                    <a:pt x="437" y="17"/>
                  </a:cubicBezTo>
                  <a:cubicBezTo>
                    <a:pt x="434" y="20"/>
                    <a:pt x="435" y="20"/>
                    <a:pt x="435" y="20"/>
                  </a:cubicBezTo>
                  <a:cubicBezTo>
                    <a:pt x="424" y="23"/>
                    <a:pt x="411" y="28"/>
                    <a:pt x="399" y="30"/>
                  </a:cubicBezTo>
                  <a:cubicBezTo>
                    <a:pt x="399" y="30"/>
                    <a:pt x="399" y="30"/>
                    <a:pt x="399" y="28"/>
                  </a:cubicBezTo>
                  <a:cubicBezTo>
                    <a:pt x="399" y="28"/>
                    <a:pt x="399" y="28"/>
                    <a:pt x="399" y="28"/>
                  </a:cubicBezTo>
                  <a:cubicBezTo>
                    <a:pt x="399" y="28"/>
                    <a:pt x="399" y="28"/>
                    <a:pt x="399" y="28"/>
                  </a:cubicBezTo>
                  <a:cubicBezTo>
                    <a:pt x="399" y="28"/>
                    <a:pt x="399" y="28"/>
                    <a:pt x="399" y="28"/>
                  </a:cubicBezTo>
                  <a:cubicBezTo>
                    <a:pt x="399" y="28"/>
                    <a:pt x="399" y="28"/>
                    <a:pt x="399" y="28"/>
                  </a:cubicBezTo>
                  <a:cubicBezTo>
                    <a:pt x="399" y="27"/>
                    <a:pt x="399" y="27"/>
                    <a:pt x="399" y="27"/>
                  </a:cubicBezTo>
                  <a:cubicBezTo>
                    <a:pt x="399" y="27"/>
                    <a:pt x="399" y="27"/>
                    <a:pt x="399" y="27"/>
                  </a:cubicBezTo>
                  <a:cubicBezTo>
                    <a:pt x="399" y="27"/>
                    <a:pt x="399" y="27"/>
                    <a:pt x="399" y="27"/>
                  </a:cubicBezTo>
                  <a:cubicBezTo>
                    <a:pt x="399" y="25"/>
                    <a:pt x="399" y="25"/>
                    <a:pt x="399" y="25"/>
                  </a:cubicBezTo>
                  <a:cubicBezTo>
                    <a:pt x="403" y="16"/>
                    <a:pt x="405" y="7"/>
                    <a:pt x="404" y="6"/>
                  </a:cubicBezTo>
                  <a:cubicBezTo>
                    <a:pt x="403" y="5"/>
                    <a:pt x="402" y="4"/>
                    <a:pt x="402" y="4"/>
                  </a:cubicBezTo>
                  <a:cubicBezTo>
                    <a:pt x="402" y="3"/>
                    <a:pt x="398" y="3"/>
                    <a:pt x="393" y="2"/>
                  </a:cubicBezTo>
                  <a:cubicBezTo>
                    <a:pt x="389" y="1"/>
                    <a:pt x="376" y="0"/>
                    <a:pt x="366" y="0"/>
                  </a:cubicBezTo>
                  <a:cubicBezTo>
                    <a:pt x="355" y="0"/>
                    <a:pt x="345" y="3"/>
                    <a:pt x="344" y="6"/>
                  </a:cubicBezTo>
                  <a:cubicBezTo>
                    <a:pt x="342" y="9"/>
                    <a:pt x="339" y="9"/>
                    <a:pt x="337" y="6"/>
                  </a:cubicBezTo>
                  <a:cubicBezTo>
                    <a:pt x="335" y="3"/>
                    <a:pt x="331" y="0"/>
                    <a:pt x="328" y="0"/>
                  </a:cubicBezTo>
                  <a:cubicBezTo>
                    <a:pt x="325" y="0"/>
                    <a:pt x="322" y="3"/>
                    <a:pt x="320" y="7"/>
                  </a:cubicBezTo>
                  <a:cubicBezTo>
                    <a:pt x="318" y="10"/>
                    <a:pt x="312" y="12"/>
                    <a:pt x="306" y="11"/>
                  </a:cubicBezTo>
                  <a:cubicBezTo>
                    <a:pt x="301" y="11"/>
                    <a:pt x="293" y="10"/>
                    <a:pt x="289" y="10"/>
                  </a:cubicBezTo>
                  <a:cubicBezTo>
                    <a:pt x="249" y="10"/>
                    <a:pt x="249" y="10"/>
                    <a:pt x="249" y="10"/>
                  </a:cubicBezTo>
                  <a:cubicBezTo>
                    <a:pt x="231" y="10"/>
                    <a:pt x="216" y="12"/>
                    <a:pt x="214" y="14"/>
                  </a:cubicBezTo>
                  <a:cubicBezTo>
                    <a:pt x="213" y="16"/>
                    <a:pt x="207" y="18"/>
                    <a:pt x="202" y="17"/>
                  </a:cubicBezTo>
                  <a:cubicBezTo>
                    <a:pt x="197" y="16"/>
                    <a:pt x="186" y="16"/>
                    <a:pt x="180" y="16"/>
                  </a:cubicBezTo>
                  <a:cubicBezTo>
                    <a:pt x="180" y="16"/>
                    <a:pt x="180" y="16"/>
                    <a:pt x="180" y="20"/>
                  </a:cubicBezTo>
                  <a:cubicBezTo>
                    <a:pt x="180" y="24"/>
                    <a:pt x="180" y="24"/>
                    <a:pt x="180" y="24"/>
                  </a:cubicBezTo>
                  <a:cubicBezTo>
                    <a:pt x="180" y="26"/>
                    <a:pt x="176" y="29"/>
                    <a:pt x="172" y="29"/>
                  </a:cubicBezTo>
                  <a:cubicBezTo>
                    <a:pt x="167" y="29"/>
                    <a:pt x="163" y="27"/>
                    <a:pt x="161" y="24"/>
                  </a:cubicBezTo>
                  <a:cubicBezTo>
                    <a:pt x="160" y="22"/>
                    <a:pt x="159" y="20"/>
                    <a:pt x="158" y="19"/>
                  </a:cubicBezTo>
                  <a:cubicBezTo>
                    <a:pt x="157" y="19"/>
                    <a:pt x="153" y="17"/>
                    <a:pt x="149" y="15"/>
                  </a:cubicBezTo>
                  <a:cubicBezTo>
                    <a:pt x="145" y="14"/>
                    <a:pt x="133" y="13"/>
                    <a:pt x="124" y="13"/>
                  </a:cubicBezTo>
                  <a:cubicBezTo>
                    <a:pt x="115" y="14"/>
                    <a:pt x="105" y="17"/>
                    <a:pt x="103" y="20"/>
                  </a:cubicBezTo>
                  <a:cubicBezTo>
                    <a:pt x="101" y="24"/>
                    <a:pt x="99" y="28"/>
                    <a:pt x="98" y="29"/>
                  </a:cubicBezTo>
                  <a:cubicBezTo>
                    <a:pt x="97" y="30"/>
                    <a:pt x="96" y="31"/>
                    <a:pt x="95" y="31"/>
                  </a:cubicBezTo>
                  <a:cubicBezTo>
                    <a:pt x="95" y="32"/>
                    <a:pt x="90" y="32"/>
                    <a:pt x="85" y="33"/>
                  </a:cubicBezTo>
                  <a:cubicBezTo>
                    <a:pt x="79" y="33"/>
                    <a:pt x="73" y="34"/>
                    <a:pt x="71" y="34"/>
                  </a:cubicBezTo>
                  <a:cubicBezTo>
                    <a:pt x="69" y="34"/>
                    <a:pt x="63" y="33"/>
                    <a:pt x="59" y="33"/>
                  </a:cubicBezTo>
                  <a:cubicBezTo>
                    <a:pt x="54" y="32"/>
                    <a:pt x="49" y="32"/>
                    <a:pt x="46" y="32"/>
                  </a:cubicBezTo>
                  <a:cubicBezTo>
                    <a:pt x="43" y="33"/>
                    <a:pt x="40" y="34"/>
                    <a:pt x="40" y="34"/>
                  </a:cubicBezTo>
                  <a:cubicBezTo>
                    <a:pt x="40" y="34"/>
                    <a:pt x="40" y="34"/>
                    <a:pt x="41" y="34"/>
                  </a:cubicBezTo>
                  <a:cubicBezTo>
                    <a:pt x="47" y="34"/>
                    <a:pt x="55" y="38"/>
                    <a:pt x="61" y="38"/>
                  </a:cubicBezTo>
                  <a:cubicBezTo>
                    <a:pt x="66" y="38"/>
                    <a:pt x="66" y="38"/>
                    <a:pt x="66" y="38"/>
                  </a:cubicBezTo>
                  <a:cubicBezTo>
                    <a:pt x="68" y="38"/>
                    <a:pt x="68" y="43"/>
                    <a:pt x="68" y="43"/>
                  </a:cubicBezTo>
                  <a:cubicBezTo>
                    <a:pt x="68" y="43"/>
                    <a:pt x="68" y="43"/>
                    <a:pt x="68" y="43"/>
                  </a:cubicBezTo>
                  <a:cubicBezTo>
                    <a:pt x="68" y="43"/>
                    <a:pt x="69" y="43"/>
                    <a:pt x="69" y="43"/>
                  </a:cubicBezTo>
                  <a:cubicBezTo>
                    <a:pt x="69" y="43"/>
                    <a:pt x="69" y="44"/>
                    <a:pt x="69" y="44"/>
                  </a:cubicBezTo>
                  <a:cubicBezTo>
                    <a:pt x="69" y="44"/>
                    <a:pt x="69" y="44"/>
                    <a:pt x="69" y="44"/>
                  </a:cubicBezTo>
                  <a:cubicBezTo>
                    <a:pt x="69" y="44"/>
                    <a:pt x="70" y="44"/>
                    <a:pt x="70" y="44"/>
                  </a:cubicBezTo>
                  <a:cubicBezTo>
                    <a:pt x="70" y="44"/>
                    <a:pt x="69" y="45"/>
                    <a:pt x="68" y="47"/>
                  </a:cubicBezTo>
                  <a:cubicBezTo>
                    <a:pt x="67" y="49"/>
                    <a:pt x="66" y="50"/>
                    <a:pt x="66" y="50"/>
                  </a:cubicBezTo>
                  <a:cubicBezTo>
                    <a:pt x="66" y="50"/>
                    <a:pt x="64" y="52"/>
                    <a:pt x="62" y="56"/>
                  </a:cubicBezTo>
                  <a:cubicBezTo>
                    <a:pt x="59" y="59"/>
                    <a:pt x="51" y="62"/>
                    <a:pt x="44" y="62"/>
                  </a:cubicBezTo>
                  <a:cubicBezTo>
                    <a:pt x="37" y="62"/>
                    <a:pt x="28" y="61"/>
                    <a:pt x="23" y="59"/>
                  </a:cubicBezTo>
                  <a:cubicBezTo>
                    <a:pt x="19" y="57"/>
                    <a:pt x="15" y="57"/>
                    <a:pt x="15" y="58"/>
                  </a:cubicBezTo>
                  <a:cubicBezTo>
                    <a:pt x="15" y="59"/>
                    <a:pt x="8" y="62"/>
                    <a:pt x="0" y="67"/>
                  </a:cubicBezTo>
                  <a:cubicBezTo>
                    <a:pt x="0" y="67"/>
                    <a:pt x="0" y="67"/>
                    <a:pt x="6" y="67"/>
                  </a:cubicBezTo>
                  <a:cubicBezTo>
                    <a:pt x="13" y="67"/>
                    <a:pt x="20" y="66"/>
                    <a:pt x="24" y="67"/>
                  </a:cubicBezTo>
                  <a:cubicBezTo>
                    <a:pt x="24" y="67"/>
                    <a:pt x="25" y="67"/>
                    <a:pt x="25" y="67"/>
                  </a:cubicBezTo>
                  <a:cubicBezTo>
                    <a:pt x="30" y="69"/>
                    <a:pt x="30" y="68"/>
                    <a:pt x="30" y="68"/>
                  </a:cubicBezTo>
                  <a:cubicBezTo>
                    <a:pt x="38" y="73"/>
                    <a:pt x="44" y="77"/>
                    <a:pt x="44" y="77"/>
                  </a:cubicBezTo>
                  <a:cubicBezTo>
                    <a:pt x="44" y="77"/>
                    <a:pt x="43" y="78"/>
                    <a:pt x="41" y="79"/>
                  </a:cubicBezTo>
                  <a:cubicBezTo>
                    <a:pt x="39" y="80"/>
                    <a:pt x="36" y="81"/>
                    <a:pt x="35" y="82"/>
                  </a:cubicBezTo>
                  <a:cubicBezTo>
                    <a:pt x="34" y="83"/>
                    <a:pt x="32" y="84"/>
                    <a:pt x="31" y="85"/>
                  </a:cubicBezTo>
                  <a:cubicBezTo>
                    <a:pt x="31" y="86"/>
                    <a:pt x="32" y="88"/>
                    <a:pt x="35" y="89"/>
                  </a:cubicBezTo>
                  <a:cubicBezTo>
                    <a:pt x="37" y="90"/>
                    <a:pt x="39" y="92"/>
                    <a:pt x="40" y="93"/>
                  </a:cubicBezTo>
                  <a:cubicBezTo>
                    <a:pt x="40" y="94"/>
                    <a:pt x="56" y="95"/>
                    <a:pt x="75" y="95"/>
                  </a:cubicBezTo>
                  <a:cubicBezTo>
                    <a:pt x="93" y="95"/>
                    <a:pt x="121" y="107"/>
                    <a:pt x="135" y="122"/>
                  </a:cubicBezTo>
                  <a:cubicBezTo>
                    <a:pt x="150" y="137"/>
                    <a:pt x="162" y="153"/>
                    <a:pt x="162" y="158"/>
                  </a:cubicBezTo>
                  <a:cubicBezTo>
                    <a:pt x="162" y="163"/>
                    <a:pt x="161" y="167"/>
                    <a:pt x="160" y="167"/>
                  </a:cubicBezTo>
                  <a:cubicBezTo>
                    <a:pt x="159" y="167"/>
                    <a:pt x="160" y="169"/>
                    <a:pt x="162" y="171"/>
                  </a:cubicBezTo>
                  <a:cubicBezTo>
                    <a:pt x="163" y="174"/>
                    <a:pt x="167" y="176"/>
                    <a:pt x="169" y="176"/>
                  </a:cubicBezTo>
                  <a:cubicBezTo>
                    <a:pt x="172" y="176"/>
                    <a:pt x="174" y="178"/>
                    <a:pt x="174" y="180"/>
                  </a:cubicBezTo>
                  <a:cubicBezTo>
                    <a:pt x="174" y="182"/>
                    <a:pt x="172" y="186"/>
                    <a:pt x="169" y="189"/>
                  </a:cubicBezTo>
                  <a:cubicBezTo>
                    <a:pt x="166" y="192"/>
                    <a:pt x="163" y="194"/>
                    <a:pt x="163" y="194"/>
                  </a:cubicBezTo>
                  <a:cubicBezTo>
                    <a:pt x="163" y="195"/>
                    <a:pt x="163" y="196"/>
                    <a:pt x="163" y="197"/>
                  </a:cubicBezTo>
                  <a:cubicBezTo>
                    <a:pt x="163" y="198"/>
                    <a:pt x="162" y="199"/>
                    <a:pt x="162" y="199"/>
                  </a:cubicBezTo>
                  <a:cubicBezTo>
                    <a:pt x="162" y="200"/>
                    <a:pt x="162" y="200"/>
                    <a:pt x="162" y="200"/>
                  </a:cubicBezTo>
                  <a:cubicBezTo>
                    <a:pt x="162" y="200"/>
                    <a:pt x="162" y="200"/>
                    <a:pt x="162" y="200"/>
                  </a:cubicBezTo>
                  <a:cubicBezTo>
                    <a:pt x="162" y="200"/>
                    <a:pt x="164" y="200"/>
                    <a:pt x="166" y="200"/>
                  </a:cubicBezTo>
                  <a:cubicBezTo>
                    <a:pt x="169" y="200"/>
                    <a:pt x="172" y="203"/>
                    <a:pt x="173" y="206"/>
                  </a:cubicBezTo>
                  <a:cubicBezTo>
                    <a:pt x="174" y="209"/>
                    <a:pt x="175" y="212"/>
                    <a:pt x="175" y="212"/>
                  </a:cubicBezTo>
                  <a:cubicBezTo>
                    <a:pt x="175" y="212"/>
                    <a:pt x="175" y="212"/>
                    <a:pt x="175" y="213"/>
                  </a:cubicBezTo>
                  <a:cubicBezTo>
                    <a:pt x="175" y="213"/>
                    <a:pt x="175" y="213"/>
                    <a:pt x="175" y="213"/>
                  </a:cubicBezTo>
                  <a:cubicBezTo>
                    <a:pt x="175" y="214"/>
                    <a:pt x="175" y="214"/>
                    <a:pt x="175" y="214"/>
                  </a:cubicBezTo>
                  <a:cubicBezTo>
                    <a:pt x="175" y="214"/>
                    <a:pt x="174" y="216"/>
                    <a:pt x="173" y="219"/>
                  </a:cubicBezTo>
                  <a:cubicBezTo>
                    <a:pt x="172" y="223"/>
                    <a:pt x="172" y="226"/>
                    <a:pt x="173" y="227"/>
                  </a:cubicBezTo>
                  <a:cubicBezTo>
                    <a:pt x="174" y="228"/>
                    <a:pt x="177" y="228"/>
                    <a:pt x="180" y="228"/>
                  </a:cubicBezTo>
                  <a:cubicBezTo>
                    <a:pt x="184" y="228"/>
                    <a:pt x="186" y="234"/>
                    <a:pt x="186" y="241"/>
                  </a:cubicBezTo>
                  <a:cubicBezTo>
                    <a:pt x="186" y="247"/>
                    <a:pt x="189" y="256"/>
                    <a:pt x="192" y="259"/>
                  </a:cubicBezTo>
                  <a:cubicBezTo>
                    <a:pt x="195" y="262"/>
                    <a:pt x="202" y="265"/>
                    <a:pt x="207" y="266"/>
                  </a:cubicBezTo>
                  <a:cubicBezTo>
                    <a:pt x="212" y="267"/>
                    <a:pt x="216" y="270"/>
                    <a:pt x="216" y="272"/>
                  </a:cubicBezTo>
                  <a:cubicBezTo>
                    <a:pt x="216" y="274"/>
                    <a:pt x="219" y="276"/>
                    <a:pt x="224" y="276"/>
                  </a:cubicBezTo>
                  <a:cubicBezTo>
                    <a:pt x="228" y="276"/>
                    <a:pt x="233" y="275"/>
                    <a:pt x="234" y="273"/>
                  </a:cubicBezTo>
                  <a:cubicBezTo>
                    <a:pt x="235" y="272"/>
                    <a:pt x="238" y="266"/>
                    <a:pt x="241" y="261"/>
                  </a:cubicBezTo>
                  <a:cubicBezTo>
                    <a:pt x="244" y="255"/>
                    <a:pt x="250" y="249"/>
                    <a:pt x="253" y="247"/>
                  </a:cubicBezTo>
                  <a:cubicBezTo>
                    <a:pt x="256" y="245"/>
                    <a:pt x="260" y="240"/>
                    <a:pt x="262" y="236"/>
                  </a:cubicBezTo>
                  <a:cubicBezTo>
                    <a:pt x="265" y="232"/>
                    <a:pt x="268" y="226"/>
                    <a:pt x="269" y="222"/>
                  </a:cubicBezTo>
                  <a:cubicBezTo>
                    <a:pt x="270" y="218"/>
                    <a:pt x="272" y="214"/>
                    <a:pt x="273" y="214"/>
                  </a:cubicBezTo>
                  <a:cubicBezTo>
                    <a:pt x="274" y="214"/>
                    <a:pt x="280" y="213"/>
                    <a:pt x="280" y="213"/>
                  </a:cubicBezTo>
                  <a:cubicBezTo>
                    <a:pt x="280" y="213"/>
                    <a:pt x="291" y="209"/>
                    <a:pt x="304" y="209"/>
                  </a:cubicBezTo>
                  <a:cubicBezTo>
                    <a:pt x="304" y="209"/>
                    <a:pt x="304" y="209"/>
                    <a:pt x="308" y="209"/>
                  </a:cubicBezTo>
                  <a:cubicBezTo>
                    <a:pt x="315" y="209"/>
                    <a:pt x="315" y="209"/>
                    <a:pt x="315" y="209"/>
                  </a:cubicBezTo>
                  <a:cubicBezTo>
                    <a:pt x="319" y="205"/>
                    <a:pt x="326" y="195"/>
                    <a:pt x="332" y="195"/>
                  </a:cubicBezTo>
                  <a:cubicBezTo>
                    <a:pt x="332" y="195"/>
                    <a:pt x="332" y="195"/>
                    <a:pt x="338" y="195"/>
                  </a:cubicBezTo>
                  <a:cubicBezTo>
                    <a:pt x="344" y="195"/>
                    <a:pt x="344" y="195"/>
                    <a:pt x="344" y="195"/>
                  </a:cubicBezTo>
                  <a:cubicBezTo>
                    <a:pt x="351" y="190"/>
                    <a:pt x="361" y="186"/>
                    <a:pt x="366" y="186"/>
                  </a:cubicBezTo>
                  <a:cubicBezTo>
                    <a:pt x="366" y="186"/>
                    <a:pt x="366" y="186"/>
                    <a:pt x="375" y="186"/>
                  </a:cubicBezTo>
                  <a:cubicBezTo>
                    <a:pt x="384" y="186"/>
                    <a:pt x="384" y="186"/>
                    <a:pt x="384" y="186"/>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37" name="Freeform 123"/>
            <p:cNvSpPr>
              <a:spLocks noChangeArrowheads="1"/>
            </p:cNvSpPr>
            <p:nvPr/>
          </p:nvSpPr>
          <p:spPr bwMode="auto">
            <a:xfrm>
              <a:off x="2479675" y="2179638"/>
              <a:ext cx="4763" cy="4763"/>
            </a:xfrm>
            <a:custGeom>
              <a:avLst/>
              <a:gdLst>
                <a:gd name="T0" fmla="*/ 2 w 2"/>
                <a:gd name="T1" fmla="*/ 2 h 2"/>
                <a:gd name="T2" fmla="*/ 1 w 2"/>
                <a:gd name="T3" fmla="*/ 0 h 2"/>
                <a:gd name="T4" fmla="*/ 0 w 2"/>
                <a:gd name="T5" fmla="*/ 1 h 2"/>
                <a:gd name="T6" fmla="*/ 2 w 2"/>
                <a:gd name="T7" fmla="*/ 2 h 2"/>
                <a:gd name="T8" fmla="*/ 2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2"/>
                  </a:moveTo>
                  <a:cubicBezTo>
                    <a:pt x="2" y="1"/>
                    <a:pt x="2" y="0"/>
                    <a:pt x="1" y="0"/>
                  </a:cubicBezTo>
                  <a:cubicBezTo>
                    <a:pt x="0" y="0"/>
                    <a:pt x="0" y="1"/>
                    <a:pt x="0" y="1"/>
                  </a:cubicBezTo>
                  <a:cubicBezTo>
                    <a:pt x="1" y="1"/>
                    <a:pt x="1" y="2"/>
                    <a:pt x="2"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38" name="Freeform 124"/>
            <p:cNvSpPr>
              <a:spLocks noChangeArrowheads="1"/>
            </p:cNvSpPr>
            <p:nvPr/>
          </p:nvSpPr>
          <p:spPr bwMode="auto">
            <a:xfrm>
              <a:off x="3395663" y="639763"/>
              <a:ext cx="228600" cy="80963"/>
            </a:xfrm>
            <a:custGeom>
              <a:avLst/>
              <a:gdLst>
                <a:gd name="T0" fmla="*/ 43 w 86"/>
                <a:gd name="T1" fmla="*/ 23 h 30"/>
                <a:gd name="T2" fmla="*/ 43 w 86"/>
                <a:gd name="T3" fmla="*/ 22 h 30"/>
                <a:gd name="T4" fmla="*/ 43 w 86"/>
                <a:gd name="T5" fmla="*/ 22 h 30"/>
                <a:gd name="T6" fmla="*/ 43 w 86"/>
                <a:gd name="T7" fmla="*/ 22 h 30"/>
                <a:gd name="T8" fmla="*/ 43 w 86"/>
                <a:gd name="T9" fmla="*/ 22 h 30"/>
                <a:gd name="T10" fmla="*/ 43 w 86"/>
                <a:gd name="T11" fmla="*/ 22 h 30"/>
                <a:gd name="T12" fmla="*/ 56 w 86"/>
                <a:gd name="T13" fmla="*/ 23 h 30"/>
                <a:gd name="T14" fmla="*/ 58 w 86"/>
                <a:gd name="T15" fmla="*/ 23 h 30"/>
                <a:gd name="T16" fmla="*/ 69 w 86"/>
                <a:gd name="T17" fmla="*/ 25 h 30"/>
                <a:gd name="T18" fmla="*/ 70 w 86"/>
                <a:gd name="T19" fmla="*/ 25 h 30"/>
                <a:gd name="T20" fmla="*/ 72 w 86"/>
                <a:gd name="T21" fmla="*/ 19 h 30"/>
                <a:gd name="T22" fmla="*/ 79 w 86"/>
                <a:gd name="T23" fmla="*/ 10 h 30"/>
                <a:gd name="T24" fmla="*/ 86 w 86"/>
                <a:gd name="T25" fmla="*/ 8 h 30"/>
                <a:gd name="T26" fmla="*/ 85 w 86"/>
                <a:gd name="T27" fmla="*/ 7 h 30"/>
                <a:gd name="T28" fmla="*/ 83 w 86"/>
                <a:gd name="T29" fmla="*/ 6 h 30"/>
                <a:gd name="T30" fmla="*/ 82 w 86"/>
                <a:gd name="T31" fmla="*/ 6 h 30"/>
                <a:gd name="T32" fmla="*/ 82 w 86"/>
                <a:gd name="T33" fmla="*/ 6 h 30"/>
                <a:gd name="T34" fmla="*/ 80 w 86"/>
                <a:gd name="T35" fmla="*/ 5 h 30"/>
                <a:gd name="T36" fmla="*/ 79 w 86"/>
                <a:gd name="T37" fmla="*/ 3 h 30"/>
                <a:gd name="T38" fmla="*/ 79 w 86"/>
                <a:gd name="T39" fmla="*/ 3 h 30"/>
                <a:gd name="T40" fmla="*/ 70 w 86"/>
                <a:gd name="T41" fmla="*/ 1 h 30"/>
                <a:gd name="T42" fmla="*/ 55 w 86"/>
                <a:gd name="T43" fmla="*/ 3 h 30"/>
                <a:gd name="T44" fmla="*/ 53 w 86"/>
                <a:gd name="T45" fmla="*/ 3 h 30"/>
                <a:gd name="T46" fmla="*/ 42 w 86"/>
                <a:gd name="T47" fmla="*/ 3 h 30"/>
                <a:gd name="T48" fmla="*/ 31 w 86"/>
                <a:gd name="T49" fmla="*/ 5 h 30"/>
                <a:gd name="T50" fmla="*/ 21 w 86"/>
                <a:gd name="T51" fmla="*/ 7 h 30"/>
                <a:gd name="T52" fmla="*/ 14 w 86"/>
                <a:gd name="T53" fmla="*/ 4 h 30"/>
                <a:gd name="T54" fmla="*/ 10 w 86"/>
                <a:gd name="T55" fmla="*/ 0 h 30"/>
                <a:gd name="T56" fmla="*/ 8 w 86"/>
                <a:gd name="T57" fmla="*/ 0 h 30"/>
                <a:gd name="T58" fmla="*/ 0 w 86"/>
                <a:gd name="T59" fmla="*/ 7 h 30"/>
                <a:gd name="T60" fmla="*/ 0 w 86"/>
                <a:gd name="T61" fmla="*/ 8 h 30"/>
                <a:gd name="T62" fmla="*/ 3 w 86"/>
                <a:gd name="T63" fmla="*/ 14 h 30"/>
                <a:gd name="T64" fmla="*/ 4 w 86"/>
                <a:gd name="T65" fmla="*/ 16 h 30"/>
                <a:gd name="T66" fmla="*/ 13 w 86"/>
                <a:gd name="T67" fmla="*/ 22 h 30"/>
                <a:gd name="T68" fmla="*/ 14 w 86"/>
                <a:gd name="T69" fmla="*/ 23 h 30"/>
                <a:gd name="T70" fmla="*/ 26 w 86"/>
                <a:gd name="T71" fmla="*/ 29 h 30"/>
                <a:gd name="T72" fmla="*/ 32 w 86"/>
                <a:gd name="T73" fmla="*/ 28 h 30"/>
                <a:gd name="T74" fmla="*/ 38 w 86"/>
                <a:gd name="T75" fmla="*/ 27 h 30"/>
                <a:gd name="T76" fmla="*/ 44 w 86"/>
                <a:gd name="T77" fmla="*/ 27 h 30"/>
                <a:gd name="T78" fmla="*/ 44 w 86"/>
                <a:gd name="T79" fmla="*/ 26 h 30"/>
                <a:gd name="T80" fmla="*/ 44 w 86"/>
                <a:gd name="T81" fmla="*/ 25 h 30"/>
                <a:gd name="T82" fmla="*/ 43 w 86"/>
                <a:gd name="T83" fmla="*/ 23 h 30"/>
                <a:gd name="T84" fmla="*/ 43 w 86"/>
                <a:gd name="T85" fmla="*/ 23 h 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
                <a:gd name="T130" fmla="*/ 0 h 30"/>
                <a:gd name="T131" fmla="*/ 86 w 86"/>
                <a:gd name="T132" fmla="*/ 30 h 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 h="30">
                  <a:moveTo>
                    <a:pt x="43" y="23"/>
                  </a:moveTo>
                  <a:cubicBezTo>
                    <a:pt x="43" y="22"/>
                    <a:pt x="43" y="22"/>
                    <a:pt x="43" y="22"/>
                  </a:cubicBezTo>
                  <a:cubicBezTo>
                    <a:pt x="43" y="22"/>
                    <a:pt x="43" y="22"/>
                    <a:pt x="43" y="22"/>
                  </a:cubicBezTo>
                  <a:cubicBezTo>
                    <a:pt x="43" y="22"/>
                    <a:pt x="43" y="22"/>
                    <a:pt x="43" y="22"/>
                  </a:cubicBezTo>
                  <a:cubicBezTo>
                    <a:pt x="43" y="22"/>
                    <a:pt x="43" y="22"/>
                    <a:pt x="43" y="22"/>
                  </a:cubicBezTo>
                  <a:cubicBezTo>
                    <a:pt x="43" y="22"/>
                    <a:pt x="43" y="22"/>
                    <a:pt x="43" y="22"/>
                  </a:cubicBezTo>
                  <a:cubicBezTo>
                    <a:pt x="44" y="22"/>
                    <a:pt x="49" y="22"/>
                    <a:pt x="56" y="23"/>
                  </a:cubicBezTo>
                  <a:cubicBezTo>
                    <a:pt x="56" y="23"/>
                    <a:pt x="56" y="23"/>
                    <a:pt x="58" y="23"/>
                  </a:cubicBezTo>
                  <a:cubicBezTo>
                    <a:pt x="59" y="23"/>
                    <a:pt x="65" y="24"/>
                    <a:pt x="69" y="25"/>
                  </a:cubicBezTo>
                  <a:cubicBezTo>
                    <a:pt x="70" y="25"/>
                    <a:pt x="70" y="25"/>
                    <a:pt x="70" y="25"/>
                  </a:cubicBezTo>
                  <a:cubicBezTo>
                    <a:pt x="71" y="25"/>
                    <a:pt x="72" y="22"/>
                    <a:pt x="72" y="19"/>
                  </a:cubicBezTo>
                  <a:cubicBezTo>
                    <a:pt x="72" y="16"/>
                    <a:pt x="75" y="12"/>
                    <a:pt x="79" y="10"/>
                  </a:cubicBezTo>
                  <a:cubicBezTo>
                    <a:pt x="83" y="9"/>
                    <a:pt x="86" y="8"/>
                    <a:pt x="86" y="8"/>
                  </a:cubicBezTo>
                  <a:cubicBezTo>
                    <a:pt x="86" y="8"/>
                    <a:pt x="85" y="7"/>
                    <a:pt x="85" y="7"/>
                  </a:cubicBezTo>
                  <a:cubicBezTo>
                    <a:pt x="85" y="7"/>
                    <a:pt x="83" y="6"/>
                    <a:pt x="83" y="6"/>
                  </a:cubicBezTo>
                  <a:cubicBezTo>
                    <a:pt x="83" y="6"/>
                    <a:pt x="83" y="6"/>
                    <a:pt x="82" y="6"/>
                  </a:cubicBezTo>
                  <a:cubicBezTo>
                    <a:pt x="82" y="6"/>
                    <a:pt x="82" y="6"/>
                    <a:pt x="82" y="6"/>
                  </a:cubicBezTo>
                  <a:cubicBezTo>
                    <a:pt x="81" y="6"/>
                    <a:pt x="81" y="5"/>
                    <a:pt x="80" y="5"/>
                  </a:cubicBezTo>
                  <a:cubicBezTo>
                    <a:pt x="80" y="4"/>
                    <a:pt x="79" y="3"/>
                    <a:pt x="79" y="3"/>
                  </a:cubicBezTo>
                  <a:cubicBezTo>
                    <a:pt x="79" y="3"/>
                    <a:pt x="79" y="3"/>
                    <a:pt x="79" y="3"/>
                  </a:cubicBezTo>
                  <a:cubicBezTo>
                    <a:pt x="77" y="3"/>
                    <a:pt x="71" y="0"/>
                    <a:pt x="70" y="1"/>
                  </a:cubicBezTo>
                  <a:cubicBezTo>
                    <a:pt x="69" y="2"/>
                    <a:pt x="59" y="3"/>
                    <a:pt x="55" y="3"/>
                  </a:cubicBezTo>
                  <a:cubicBezTo>
                    <a:pt x="53" y="3"/>
                    <a:pt x="53" y="3"/>
                    <a:pt x="53" y="3"/>
                  </a:cubicBezTo>
                  <a:cubicBezTo>
                    <a:pt x="52" y="3"/>
                    <a:pt x="47" y="3"/>
                    <a:pt x="42" y="3"/>
                  </a:cubicBezTo>
                  <a:cubicBezTo>
                    <a:pt x="36" y="3"/>
                    <a:pt x="31" y="4"/>
                    <a:pt x="31" y="5"/>
                  </a:cubicBezTo>
                  <a:cubicBezTo>
                    <a:pt x="30" y="6"/>
                    <a:pt x="24" y="7"/>
                    <a:pt x="21" y="7"/>
                  </a:cubicBezTo>
                  <a:cubicBezTo>
                    <a:pt x="18" y="7"/>
                    <a:pt x="15" y="6"/>
                    <a:pt x="14" y="4"/>
                  </a:cubicBezTo>
                  <a:cubicBezTo>
                    <a:pt x="14" y="2"/>
                    <a:pt x="12" y="1"/>
                    <a:pt x="10" y="0"/>
                  </a:cubicBezTo>
                  <a:cubicBezTo>
                    <a:pt x="10" y="0"/>
                    <a:pt x="10" y="0"/>
                    <a:pt x="8" y="0"/>
                  </a:cubicBezTo>
                  <a:cubicBezTo>
                    <a:pt x="5" y="1"/>
                    <a:pt x="2" y="5"/>
                    <a:pt x="0" y="7"/>
                  </a:cubicBezTo>
                  <a:cubicBezTo>
                    <a:pt x="0" y="8"/>
                    <a:pt x="0" y="8"/>
                    <a:pt x="0" y="8"/>
                  </a:cubicBezTo>
                  <a:cubicBezTo>
                    <a:pt x="0" y="8"/>
                    <a:pt x="1" y="11"/>
                    <a:pt x="3" y="14"/>
                  </a:cubicBezTo>
                  <a:cubicBezTo>
                    <a:pt x="3" y="14"/>
                    <a:pt x="3" y="14"/>
                    <a:pt x="4" y="16"/>
                  </a:cubicBezTo>
                  <a:cubicBezTo>
                    <a:pt x="5" y="18"/>
                    <a:pt x="12" y="21"/>
                    <a:pt x="13" y="22"/>
                  </a:cubicBezTo>
                  <a:cubicBezTo>
                    <a:pt x="14" y="23"/>
                    <a:pt x="14" y="23"/>
                    <a:pt x="14" y="23"/>
                  </a:cubicBezTo>
                  <a:cubicBezTo>
                    <a:pt x="18" y="27"/>
                    <a:pt x="23" y="30"/>
                    <a:pt x="26" y="29"/>
                  </a:cubicBezTo>
                  <a:cubicBezTo>
                    <a:pt x="29" y="28"/>
                    <a:pt x="32" y="28"/>
                    <a:pt x="32" y="28"/>
                  </a:cubicBezTo>
                  <a:cubicBezTo>
                    <a:pt x="32" y="28"/>
                    <a:pt x="35" y="28"/>
                    <a:pt x="38" y="27"/>
                  </a:cubicBezTo>
                  <a:cubicBezTo>
                    <a:pt x="41" y="27"/>
                    <a:pt x="44" y="27"/>
                    <a:pt x="44" y="27"/>
                  </a:cubicBezTo>
                  <a:cubicBezTo>
                    <a:pt x="44" y="27"/>
                    <a:pt x="44" y="27"/>
                    <a:pt x="44" y="26"/>
                  </a:cubicBezTo>
                  <a:cubicBezTo>
                    <a:pt x="44" y="25"/>
                    <a:pt x="44" y="25"/>
                    <a:pt x="44" y="25"/>
                  </a:cubicBezTo>
                  <a:cubicBezTo>
                    <a:pt x="44" y="24"/>
                    <a:pt x="43" y="23"/>
                    <a:pt x="43" y="23"/>
                  </a:cubicBezTo>
                  <a:cubicBezTo>
                    <a:pt x="43" y="23"/>
                    <a:pt x="43" y="23"/>
                    <a:pt x="43" y="2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39" name="Freeform 125"/>
            <p:cNvSpPr>
              <a:spLocks noChangeArrowheads="1"/>
            </p:cNvSpPr>
            <p:nvPr/>
          </p:nvSpPr>
          <p:spPr bwMode="auto">
            <a:xfrm>
              <a:off x="6875463" y="2438400"/>
              <a:ext cx="3175" cy="4763"/>
            </a:xfrm>
            <a:custGeom>
              <a:avLst/>
              <a:gdLst>
                <a:gd name="T0" fmla="*/ 1 w 1"/>
                <a:gd name="T1" fmla="*/ 0 h 2"/>
                <a:gd name="T2" fmla="*/ 0 w 1"/>
                <a:gd name="T3" fmla="*/ 0 h 2"/>
                <a:gd name="T4" fmla="*/ 1 w 1"/>
                <a:gd name="T5" fmla="*/ 0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0"/>
                  </a:moveTo>
                  <a:cubicBezTo>
                    <a:pt x="0" y="0"/>
                    <a:pt x="0" y="0"/>
                    <a:pt x="0" y="0"/>
                  </a:cubicBezTo>
                  <a:cubicBezTo>
                    <a:pt x="0" y="0"/>
                    <a:pt x="1" y="2"/>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40" name="Freeform 126"/>
            <p:cNvSpPr>
              <a:spLocks noChangeArrowheads="1"/>
            </p:cNvSpPr>
            <p:nvPr/>
          </p:nvSpPr>
          <p:spPr bwMode="auto">
            <a:xfrm>
              <a:off x="4349750" y="973138"/>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41" name="Freeform 127"/>
            <p:cNvSpPr>
              <a:spLocks noChangeArrowheads="1"/>
            </p:cNvSpPr>
            <p:nvPr/>
          </p:nvSpPr>
          <p:spPr bwMode="auto">
            <a:xfrm>
              <a:off x="4749800" y="576263"/>
              <a:ext cx="1" cy="3175"/>
            </a:xfrm>
            <a:custGeom>
              <a:avLst/>
              <a:gdLst>
                <a:gd name="T0" fmla="*/ 0 w 1"/>
                <a:gd name="T1" fmla="*/ 1 h 1"/>
                <a:gd name="T2" fmla="*/ 0 w 1"/>
                <a:gd name="T3" fmla="*/ 1 h 1"/>
                <a:gd name="T4" fmla="*/ 0 w 1"/>
                <a:gd name="T5" fmla="*/ 1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0"/>
                    <a:pt x="0" y="0"/>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42" name="Freeform 128"/>
            <p:cNvSpPr>
              <a:spLocks noChangeArrowheads="1"/>
            </p:cNvSpPr>
            <p:nvPr/>
          </p:nvSpPr>
          <p:spPr bwMode="auto">
            <a:xfrm>
              <a:off x="4652963" y="1533525"/>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43" name="Freeform 129"/>
            <p:cNvSpPr>
              <a:spLocks noChangeArrowheads="1"/>
            </p:cNvSpPr>
            <p:nvPr/>
          </p:nvSpPr>
          <p:spPr bwMode="auto">
            <a:xfrm>
              <a:off x="3509963" y="1408113"/>
              <a:ext cx="1466850" cy="1576388"/>
            </a:xfrm>
            <a:custGeom>
              <a:avLst/>
              <a:gdLst>
                <a:gd name="T0" fmla="*/ 528 w 550"/>
                <a:gd name="T1" fmla="*/ 218 h 591"/>
                <a:gd name="T2" fmla="*/ 511 w 550"/>
                <a:gd name="T3" fmla="*/ 222 h 591"/>
                <a:gd name="T4" fmla="*/ 499 w 550"/>
                <a:gd name="T5" fmla="*/ 218 h 591"/>
                <a:gd name="T6" fmla="*/ 496 w 550"/>
                <a:gd name="T7" fmla="*/ 209 h 591"/>
                <a:gd name="T8" fmla="*/ 484 w 550"/>
                <a:gd name="T9" fmla="*/ 205 h 591"/>
                <a:gd name="T10" fmla="*/ 469 w 550"/>
                <a:gd name="T11" fmla="*/ 199 h 591"/>
                <a:gd name="T12" fmla="*/ 465 w 550"/>
                <a:gd name="T13" fmla="*/ 195 h 591"/>
                <a:gd name="T14" fmla="*/ 461 w 550"/>
                <a:gd name="T15" fmla="*/ 191 h 591"/>
                <a:gd name="T16" fmla="*/ 454 w 550"/>
                <a:gd name="T17" fmla="*/ 179 h 591"/>
                <a:gd name="T18" fmla="*/ 431 w 550"/>
                <a:gd name="T19" fmla="*/ 144 h 591"/>
                <a:gd name="T20" fmla="*/ 420 w 550"/>
                <a:gd name="T21" fmla="*/ 98 h 591"/>
                <a:gd name="T22" fmla="*/ 406 w 550"/>
                <a:gd name="T23" fmla="*/ 67 h 591"/>
                <a:gd name="T24" fmla="*/ 395 w 550"/>
                <a:gd name="T25" fmla="*/ 63 h 591"/>
                <a:gd name="T26" fmla="*/ 348 w 550"/>
                <a:gd name="T27" fmla="*/ 55 h 591"/>
                <a:gd name="T28" fmla="*/ 298 w 550"/>
                <a:gd name="T29" fmla="*/ 50 h 591"/>
                <a:gd name="T30" fmla="*/ 297 w 550"/>
                <a:gd name="T31" fmla="*/ 59 h 591"/>
                <a:gd name="T32" fmla="*/ 297 w 550"/>
                <a:gd name="T33" fmla="*/ 59 h 591"/>
                <a:gd name="T34" fmla="*/ 293 w 550"/>
                <a:gd name="T35" fmla="*/ 62 h 591"/>
                <a:gd name="T36" fmla="*/ 277 w 550"/>
                <a:gd name="T37" fmla="*/ 53 h 591"/>
                <a:gd name="T38" fmla="*/ 253 w 550"/>
                <a:gd name="T39" fmla="*/ 44 h 591"/>
                <a:gd name="T40" fmla="*/ 219 w 550"/>
                <a:gd name="T41" fmla="*/ 22 h 591"/>
                <a:gd name="T42" fmla="*/ 181 w 550"/>
                <a:gd name="T43" fmla="*/ 0 h 591"/>
                <a:gd name="T44" fmla="*/ 126 w 550"/>
                <a:gd name="T45" fmla="*/ 12 h 591"/>
                <a:gd name="T46" fmla="*/ 108 w 550"/>
                <a:gd name="T47" fmla="*/ 18 h 591"/>
                <a:gd name="T48" fmla="*/ 95 w 550"/>
                <a:gd name="T49" fmla="*/ 20 h 591"/>
                <a:gd name="T50" fmla="*/ 83 w 550"/>
                <a:gd name="T51" fmla="*/ 23 h 591"/>
                <a:gd name="T52" fmla="*/ 53 w 550"/>
                <a:gd name="T53" fmla="*/ 59 h 591"/>
                <a:gd name="T54" fmla="*/ 0 w 550"/>
                <a:gd name="T55" fmla="*/ 153 h 591"/>
                <a:gd name="T56" fmla="*/ 29 w 550"/>
                <a:gd name="T57" fmla="*/ 224 h 591"/>
                <a:gd name="T58" fmla="*/ 44 w 550"/>
                <a:gd name="T59" fmla="*/ 242 h 591"/>
                <a:gd name="T60" fmla="*/ 62 w 550"/>
                <a:gd name="T61" fmla="*/ 264 h 591"/>
                <a:gd name="T62" fmla="*/ 122 w 550"/>
                <a:gd name="T63" fmla="*/ 272 h 591"/>
                <a:gd name="T64" fmla="*/ 157 w 550"/>
                <a:gd name="T65" fmla="*/ 260 h 591"/>
                <a:gd name="T66" fmla="*/ 215 w 550"/>
                <a:gd name="T67" fmla="*/ 277 h 591"/>
                <a:gd name="T68" fmla="*/ 231 w 550"/>
                <a:gd name="T69" fmla="*/ 332 h 591"/>
                <a:gd name="T70" fmla="*/ 249 w 550"/>
                <a:gd name="T71" fmla="*/ 371 h 591"/>
                <a:gd name="T72" fmla="*/ 255 w 550"/>
                <a:gd name="T73" fmla="*/ 377 h 591"/>
                <a:gd name="T74" fmla="*/ 255 w 550"/>
                <a:gd name="T75" fmla="*/ 403 h 591"/>
                <a:gd name="T76" fmla="*/ 237 w 550"/>
                <a:gd name="T77" fmla="*/ 443 h 591"/>
                <a:gd name="T78" fmla="*/ 254 w 550"/>
                <a:gd name="T79" fmla="*/ 511 h 591"/>
                <a:gd name="T80" fmla="*/ 269 w 550"/>
                <a:gd name="T81" fmla="*/ 580 h 591"/>
                <a:gd name="T82" fmla="*/ 287 w 550"/>
                <a:gd name="T83" fmla="*/ 590 h 591"/>
                <a:gd name="T84" fmla="*/ 370 w 550"/>
                <a:gd name="T85" fmla="*/ 562 h 591"/>
                <a:gd name="T86" fmla="*/ 395 w 550"/>
                <a:gd name="T87" fmla="*/ 535 h 591"/>
                <a:gd name="T88" fmla="*/ 395 w 550"/>
                <a:gd name="T89" fmla="*/ 525 h 591"/>
                <a:gd name="T90" fmla="*/ 414 w 550"/>
                <a:gd name="T91" fmla="*/ 485 h 591"/>
                <a:gd name="T92" fmla="*/ 461 w 550"/>
                <a:gd name="T93" fmla="*/ 415 h 591"/>
                <a:gd name="T94" fmla="*/ 453 w 550"/>
                <a:gd name="T95" fmla="*/ 375 h 591"/>
                <a:gd name="T96" fmla="*/ 454 w 550"/>
                <a:gd name="T97" fmla="*/ 363 h 591"/>
                <a:gd name="T98" fmla="*/ 462 w 550"/>
                <a:gd name="T99" fmla="*/ 348 h 591"/>
                <a:gd name="T100" fmla="*/ 477 w 550"/>
                <a:gd name="T101" fmla="*/ 326 h 591"/>
                <a:gd name="T102" fmla="*/ 508 w 550"/>
                <a:gd name="T103" fmla="*/ 300 h 591"/>
                <a:gd name="T104" fmla="*/ 550 w 550"/>
                <a:gd name="T105" fmla="*/ 228 h 5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50"/>
                <a:gd name="T160" fmla="*/ 0 h 591"/>
                <a:gd name="T161" fmla="*/ 550 w 550"/>
                <a:gd name="T162" fmla="*/ 591 h 5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50" h="591">
                  <a:moveTo>
                    <a:pt x="545" y="217"/>
                  </a:moveTo>
                  <a:cubicBezTo>
                    <a:pt x="543" y="215"/>
                    <a:pt x="535" y="216"/>
                    <a:pt x="528" y="218"/>
                  </a:cubicBezTo>
                  <a:cubicBezTo>
                    <a:pt x="522" y="220"/>
                    <a:pt x="516" y="221"/>
                    <a:pt x="516" y="222"/>
                  </a:cubicBezTo>
                  <a:cubicBezTo>
                    <a:pt x="516" y="222"/>
                    <a:pt x="514" y="222"/>
                    <a:pt x="511" y="222"/>
                  </a:cubicBezTo>
                  <a:cubicBezTo>
                    <a:pt x="508" y="223"/>
                    <a:pt x="505" y="222"/>
                    <a:pt x="503" y="221"/>
                  </a:cubicBezTo>
                  <a:cubicBezTo>
                    <a:pt x="501" y="219"/>
                    <a:pt x="499" y="218"/>
                    <a:pt x="499" y="218"/>
                  </a:cubicBezTo>
                  <a:cubicBezTo>
                    <a:pt x="499" y="218"/>
                    <a:pt x="500" y="217"/>
                    <a:pt x="500" y="216"/>
                  </a:cubicBezTo>
                  <a:cubicBezTo>
                    <a:pt x="501" y="214"/>
                    <a:pt x="499" y="211"/>
                    <a:pt x="496" y="209"/>
                  </a:cubicBezTo>
                  <a:cubicBezTo>
                    <a:pt x="494" y="207"/>
                    <a:pt x="493" y="205"/>
                    <a:pt x="492" y="204"/>
                  </a:cubicBezTo>
                  <a:cubicBezTo>
                    <a:pt x="490" y="205"/>
                    <a:pt x="487" y="205"/>
                    <a:pt x="484" y="205"/>
                  </a:cubicBezTo>
                  <a:cubicBezTo>
                    <a:pt x="479" y="205"/>
                    <a:pt x="474" y="204"/>
                    <a:pt x="473" y="203"/>
                  </a:cubicBezTo>
                  <a:cubicBezTo>
                    <a:pt x="472" y="202"/>
                    <a:pt x="470" y="200"/>
                    <a:pt x="469" y="199"/>
                  </a:cubicBezTo>
                  <a:cubicBezTo>
                    <a:pt x="467" y="198"/>
                    <a:pt x="466" y="197"/>
                    <a:pt x="466" y="196"/>
                  </a:cubicBezTo>
                  <a:cubicBezTo>
                    <a:pt x="466" y="196"/>
                    <a:pt x="466" y="195"/>
                    <a:pt x="465" y="195"/>
                  </a:cubicBezTo>
                  <a:cubicBezTo>
                    <a:pt x="465" y="194"/>
                    <a:pt x="464" y="194"/>
                    <a:pt x="464" y="194"/>
                  </a:cubicBezTo>
                  <a:cubicBezTo>
                    <a:pt x="464" y="194"/>
                    <a:pt x="463" y="193"/>
                    <a:pt x="461" y="191"/>
                  </a:cubicBezTo>
                  <a:cubicBezTo>
                    <a:pt x="460" y="190"/>
                    <a:pt x="459" y="188"/>
                    <a:pt x="459" y="188"/>
                  </a:cubicBezTo>
                  <a:cubicBezTo>
                    <a:pt x="459" y="188"/>
                    <a:pt x="456" y="184"/>
                    <a:pt x="454" y="179"/>
                  </a:cubicBezTo>
                  <a:cubicBezTo>
                    <a:pt x="451" y="174"/>
                    <a:pt x="446" y="166"/>
                    <a:pt x="443" y="162"/>
                  </a:cubicBezTo>
                  <a:cubicBezTo>
                    <a:pt x="441" y="157"/>
                    <a:pt x="435" y="149"/>
                    <a:pt x="431" y="144"/>
                  </a:cubicBezTo>
                  <a:cubicBezTo>
                    <a:pt x="427" y="139"/>
                    <a:pt x="423" y="128"/>
                    <a:pt x="423" y="120"/>
                  </a:cubicBezTo>
                  <a:cubicBezTo>
                    <a:pt x="422" y="112"/>
                    <a:pt x="421" y="102"/>
                    <a:pt x="420" y="98"/>
                  </a:cubicBezTo>
                  <a:cubicBezTo>
                    <a:pt x="418" y="94"/>
                    <a:pt x="416" y="89"/>
                    <a:pt x="414" y="87"/>
                  </a:cubicBezTo>
                  <a:cubicBezTo>
                    <a:pt x="412" y="86"/>
                    <a:pt x="408" y="76"/>
                    <a:pt x="406" y="67"/>
                  </a:cubicBezTo>
                  <a:cubicBezTo>
                    <a:pt x="405" y="66"/>
                    <a:pt x="405" y="63"/>
                    <a:pt x="405" y="63"/>
                  </a:cubicBezTo>
                  <a:cubicBezTo>
                    <a:pt x="395" y="63"/>
                    <a:pt x="395" y="63"/>
                    <a:pt x="395" y="63"/>
                  </a:cubicBezTo>
                  <a:cubicBezTo>
                    <a:pt x="389" y="63"/>
                    <a:pt x="382" y="62"/>
                    <a:pt x="380" y="59"/>
                  </a:cubicBezTo>
                  <a:cubicBezTo>
                    <a:pt x="377" y="56"/>
                    <a:pt x="362" y="55"/>
                    <a:pt x="348" y="55"/>
                  </a:cubicBezTo>
                  <a:cubicBezTo>
                    <a:pt x="313" y="55"/>
                    <a:pt x="313" y="55"/>
                    <a:pt x="313" y="55"/>
                  </a:cubicBezTo>
                  <a:cubicBezTo>
                    <a:pt x="309" y="55"/>
                    <a:pt x="303" y="52"/>
                    <a:pt x="298" y="50"/>
                  </a:cubicBezTo>
                  <a:cubicBezTo>
                    <a:pt x="293" y="48"/>
                    <a:pt x="291" y="49"/>
                    <a:pt x="293" y="53"/>
                  </a:cubicBezTo>
                  <a:cubicBezTo>
                    <a:pt x="295" y="57"/>
                    <a:pt x="297" y="59"/>
                    <a:pt x="297" y="59"/>
                  </a:cubicBezTo>
                  <a:cubicBezTo>
                    <a:pt x="297" y="59"/>
                    <a:pt x="297" y="59"/>
                    <a:pt x="297" y="59"/>
                  </a:cubicBezTo>
                  <a:cubicBezTo>
                    <a:pt x="297" y="59"/>
                    <a:pt x="297" y="59"/>
                    <a:pt x="297" y="59"/>
                  </a:cubicBezTo>
                  <a:cubicBezTo>
                    <a:pt x="297" y="59"/>
                    <a:pt x="297" y="60"/>
                    <a:pt x="295" y="61"/>
                  </a:cubicBezTo>
                  <a:cubicBezTo>
                    <a:pt x="293" y="62"/>
                    <a:pt x="293" y="62"/>
                    <a:pt x="293" y="62"/>
                  </a:cubicBezTo>
                  <a:cubicBezTo>
                    <a:pt x="293" y="58"/>
                    <a:pt x="293" y="58"/>
                    <a:pt x="293" y="58"/>
                  </a:cubicBezTo>
                  <a:cubicBezTo>
                    <a:pt x="293" y="57"/>
                    <a:pt x="285" y="54"/>
                    <a:pt x="277" y="53"/>
                  </a:cubicBezTo>
                  <a:cubicBezTo>
                    <a:pt x="269" y="52"/>
                    <a:pt x="261" y="50"/>
                    <a:pt x="261" y="49"/>
                  </a:cubicBezTo>
                  <a:cubicBezTo>
                    <a:pt x="261" y="47"/>
                    <a:pt x="257" y="45"/>
                    <a:pt x="253" y="44"/>
                  </a:cubicBezTo>
                  <a:cubicBezTo>
                    <a:pt x="249" y="43"/>
                    <a:pt x="240" y="42"/>
                    <a:pt x="233" y="42"/>
                  </a:cubicBezTo>
                  <a:cubicBezTo>
                    <a:pt x="225" y="42"/>
                    <a:pt x="219" y="33"/>
                    <a:pt x="219" y="22"/>
                  </a:cubicBezTo>
                  <a:cubicBezTo>
                    <a:pt x="219" y="11"/>
                    <a:pt x="217" y="1"/>
                    <a:pt x="214" y="1"/>
                  </a:cubicBezTo>
                  <a:cubicBezTo>
                    <a:pt x="211" y="0"/>
                    <a:pt x="197" y="0"/>
                    <a:pt x="181" y="0"/>
                  </a:cubicBezTo>
                  <a:cubicBezTo>
                    <a:pt x="166" y="0"/>
                    <a:pt x="149" y="2"/>
                    <a:pt x="144" y="5"/>
                  </a:cubicBezTo>
                  <a:cubicBezTo>
                    <a:pt x="139" y="8"/>
                    <a:pt x="131" y="11"/>
                    <a:pt x="126" y="12"/>
                  </a:cubicBezTo>
                  <a:cubicBezTo>
                    <a:pt x="122" y="13"/>
                    <a:pt x="117" y="14"/>
                    <a:pt x="116" y="14"/>
                  </a:cubicBezTo>
                  <a:cubicBezTo>
                    <a:pt x="115" y="15"/>
                    <a:pt x="111" y="16"/>
                    <a:pt x="108" y="18"/>
                  </a:cubicBezTo>
                  <a:cubicBezTo>
                    <a:pt x="104" y="19"/>
                    <a:pt x="101" y="21"/>
                    <a:pt x="101" y="20"/>
                  </a:cubicBezTo>
                  <a:cubicBezTo>
                    <a:pt x="101" y="20"/>
                    <a:pt x="98" y="20"/>
                    <a:pt x="95" y="20"/>
                  </a:cubicBezTo>
                  <a:cubicBezTo>
                    <a:pt x="92" y="21"/>
                    <a:pt x="89" y="20"/>
                    <a:pt x="89" y="19"/>
                  </a:cubicBezTo>
                  <a:cubicBezTo>
                    <a:pt x="89" y="18"/>
                    <a:pt x="86" y="20"/>
                    <a:pt x="83" y="23"/>
                  </a:cubicBezTo>
                  <a:cubicBezTo>
                    <a:pt x="81" y="27"/>
                    <a:pt x="73" y="32"/>
                    <a:pt x="66" y="35"/>
                  </a:cubicBezTo>
                  <a:cubicBezTo>
                    <a:pt x="59" y="38"/>
                    <a:pt x="53" y="49"/>
                    <a:pt x="53" y="59"/>
                  </a:cubicBezTo>
                  <a:cubicBezTo>
                    <a:pt x="53" y="69"/>
                    <a:pt x="41" y="83"/>
                    <a:pt x="27" y="92"/>
                  </a:cubicBezTo>
                  <a:cubicBezTo>
                    <a:pt x="12" y="100"/>
                    <a:pt x="0" y="128"/>
                    <a:pt x="0" y="153"/>
                  </a:cubicBezTo>
                  <a:cubicBezTo>
                    <a:pt x="0" y="178"/>
                    <a:pt x="4" y="203"/>
                    <a:pt x="9" y="207"/>
                  </a:cubicBezTo>
                  <a:cubicBezTo>
                    <a:pt x="13" y="211"/>
                    <a:pt x="23" y="219"/>
                    <a:pt x="29" y="224"/>
                  </a:cubicBezTo>
                  <a:cubicBezTo>
                    <a:pt x="36" y="230"/>
                    <a:pt x="42" y="235"/>
                    <a:pt x="42" y="235"/>
                  </a:cubicBezTo>
                  <a:cubicBezTo>
                    <a:pt x="43" y="235"/>
                    <a:pt x="43" y="239"/>
                    <a:pt x="44" y="242"/>
                  </a:cubicBezTo>
                  <a:cubicBezTo>
                    <a:pt x="44" y="246"/>
                    <a:pt x="48" y="251"/>
                    <a:pt x="53" y="254"/>
                  </a:cubicBezTo>
                  <a:cubicBezTo>
                    <a:pt x="58" y="257"/>
                    <a:pt x="62" y="261"/>
                    <a:pt x="62" y="264"/>
                  </a:cubicBezTo>
                  <a:cubicBezTo>
                    <a:pt x="63" y="267"/>
                    <a:pt x="76" y="270"/>
                    <a:pt x="93" y="271"/>
                  </a:cubicBezTo>
                  <a:cubicBezTo>
                    <a:pt x="109" y="272"/>
                    <a:pt x="122" y="272"/>
                    <a:pt x="122" y="272"/>
                  </a:cubicBezTo>
                  <a:cubicBezTo>
                    <a:pt x="122" y="272"/>
                    <a:pt x="126" y="270"/>
                    <a:pt x="131" y="267"/>
                  </a:cubicBezTo>
                  <a:cubicBezTo>
                    <a:pt x="136" y="264"/>
                    <a:pt x="148" y="261"/>
                    <a:pt x="157" y="260"/>
                  </a:cubicBezTo>
                  <a:cubicBezTo>
                    <a:pt x="167" y="259"/>
                    <a:pt x="184" y="261"/>
                    <a:pt x="195" y="265"/>
                  </a:cubicBezTo>
                  <a:cubicBezTo>
                    <a:pt x="205" y="269"/>
                    <a:pt x="215" y="274"/>
                    <a:pt x="215" y="277"/>
                  </a:cubicBezTo>
                  <a:cubicBezTo>
                    <a:pt x="215" y="281"/>
                    <a:pt x="217" y="292"/>
                    <a:pt x="218" y="302"/>
                  </a:cubicBezTo>
                  <a:cubicBezTo>
                    <a:pt x="219" y="312"/>
                    <a:pt x="225" y="325"/>
                    <a:pt x="231" y="332"/>
                  </a:cubicBezTo>
                  <a:cubicBezTo>
                    <a:pt x="236" y="339"/>
                    <a:pt x="241" y="349"/>
                    <a:pt x="242" y="355"/>
                  </a:cubicBezTo>
                  <a:cubicBezTo>
                    <a:pt x="243" y="361"/>
                    <a:pt x="248" y="368"/>
                    <a:pt x="249" y="371"/>
                  </a:cubicBezTo>
                  <a:cubicBezTo>
                    <a:pt x="251" y="374"/>
                    <a:pt x="255" y="377"/>
                    <a:pt x="255" y="377"/>
                  </a:cubicBezTo>
                  <a:cubicBezTo>
                    <a:pt x="255" y="377"/>
                    <a:pt x="255" y="377"/>
                    <a:pt x="255" y="377"/>
                  </a:cubicBezTo>
                  <a:cubicBezTo>
                    <a:pt x="255" y="377"/>
                    <a:pt x="255" y="381"/>
                    <a:pt x="255" y="385"/>
                  </a:cubicBezTo>
                  <a:cubicBezTo>
                    <a:pt x="255" y="403"/>
                    <a:pt x="255" y="403"/>
                    <a:pt x="255" y="403"/>
                  </a:cubicBezTo>
                  <a:cubicBezTo>
                    <a:pt x="255" y="408"/>
                    <a:pt x="248" y="414"/>
                    <a:pt x="244" y="417"/>
                  </a:cubicBezTo>
                  <a:cubicBezTo>
                    <a:pt x="239" y="420"/>
                    <a:pt x="235" y="431"/>
                    <a:pt x="237" y="443"/>
                  </a:cubicBezTo>
                  <a:cubicBezTo>
                    <a:pt x="239" y="454"/>
                    <a:pt x="242" y="469"/>
                    <a:pt x="246" y="476"/>
                  </a:cubicBezTo>
                  <a:cubicBezTo>
                    <a:pt x="249" y="483"/>
                    <a:pt x="252" y="498"/>
                    <a:pt x="254" y="511"/>
                  </a:cubicBezTo>
                  <a:cubicBezTo>
                    <a:pt x="256" y="524"/>
                    <a:pt x="259" y="542"/>
                    <a:pt x="260" y="553"/>
                  </a:cubicBezTo>
                  <a:cubicBezTo>
                    <a:pt x="262" y="563"/>
                    <a:pt x="266" y="575"/>
                    <a:pt x="269" y="580"/>
                  </a:cubicBezTo>
                  <a:cubicBezTo>
                    <a:pt x="272" y="584"/>
                    <a:pt x="277" y="589"/>
                    <a:pt x="280" y="590"/>
                  </a:cubicBezTo>
                  <a:cubicBezTo>
                    <a:pt x="283" y="591"/>
                    <a:pt x="286" y="591"/>
                    <a:pt x="287" y="590"/>
                  </a:cubicBezTo>
                  <a:cubicBezTo>
                    <a:pt x="288" y="589"/>
                    <a:pt x="301" y="589"/>
                    <a:pt x="316" y="589"/>
                  </a:cubicBezTo>
                  <a:cubicBezTo>
                    <a:pt x="331" y="589"/>
                    <a:pt x="355" y="577"/>
                    <a:pt x="370" y="562"/>
                  </a:cubicBezTo>
                  <a:cubicBezTo>
                    <a:pt x="384" y="548"/>
                    <a:pt x="396" y="536"/>
                    <a:pt x="396" y="535"/>
                  </a:cubicBezTo>
                  <a:cubicBezTo>
                    <a:pt x="396" y="535"/>
                    <a:pt x="396" y="535"/>
                    <a:pt x="395" y="535"/>
                  </a:cubicBezTo>
                  <a:cubicBezTo>
                    <a:pt x="394" y="535"/>
                    <a:pt x="394" y="535"/>
                    <a:pt x="393" y="535"/>
                  </a:cubicBezTo>
                  <a:cubicBezTo>
                    <a:pt x="393" y="535"/>
                    <a:pt x="394" y="530"/>
                    <a:pt x="395" y="525"/>
                  </a:cubicBezTo>
                  <a:cubicBezTo>
                    <a:pt x="397" y="518"/>
                    <a:pt x="402" y="511"/>
                    <a:pt x="406" y="507"/>
                  </a:cubicBezTo>
                  <a:cubicBezTo>
                    <a:pt x="410" y="503"/>
                    <a:pt x="414" y="494"/>
                    <a:pt x="414" y="485"/>
                  </a:cubicBezTo>
                  <a:cubicBezTo>
                    <a:pt x="414" y="477"/>
                    <a:pt x="424" y="464"/>
                    <a:pt x="437" y="456"/>
                  </a:cubicBezTo>
                  <a:cubicBezTo>
                    <a:pt x="450" y="449"/>
                    <a:pt x="461" y="430"/>
                    <a:pt x="461" y="415"/>
                  </a:cubicBezTo>
                  <a:cubicBezTo>
                    <a:pt x="461" y="399"/>
                    <a:pt x="459" y="386"/>
                    <a:pt x="456" y="384"/>
                  </a:cubicBezTo>
                  <a:cubicBezTo>
                    <a:pt x="454" y="383"/>
                    <a:pt x="452" y="379"/>
                    <a:pt x="453" y="375"/>
                  </a:cubicBezTo>
                  <a:cubicBezTo>
                    <a:pt x="453" y="372"/>
                    <a:pt x="454" y="368"/>
                    <a:pt x="454" y="367"/>
                  </a:cubicBezTo>
                  <a:cubicBezTo>
                    <a:pt x="454" y="365"/>
                    <a:pt x="454" y="364"/>
                    <a:pt x="454" y="363"/>
                  </a:cubicBezTo>
                  <a:cubicBezTo>
                    <a:pt x="454" y="363"/>
                    <a:pt x="455" y="361"/>
                    <a:pt x="456" y="359"/>
                  </a:cubicBezTo>
                  <a:cubicBezTo>
                    <a:pt x="457" y="357"/>
                    <a:pt x="460" y="352"/>
                    <a:pt x="462" y="348"/>
                  </a:cubicBezTo>
                  <a:cubicBezTo>
                    <a:pt x="464" y="345"/>
                    <a:pt x="466" y="341"/>
                    <a:pt x="466" y="340"/>
                  </a:cubicBezTo>
                  <a:cubicBezTo>
                    <a:pt x="467" y="339"/>
                    <a:pt x="472" y="333"/>
                    <a:pt x="477" y="326"/>
                  </a:cubicBezTo>
                  <a:cubicBezTo>
                    <a:pt x="482" y="319"/>
                    <a:pt x="490" y="313"/>
                    <a:pt x="493" y="313"/>
                  </a:cubicBezTo>
                  <a:cubicBezTo>
                    <a:pt x="497" y="313"/>
                    <a:pt x="503" y="307"/>
                    <a:pt x="508" y="300"/>
                  </a:cubicBezTo>
                  <a:cubicBezTo>
                    <a:pt x="513" y="293"/>
                    <a:pt x="525" y="276"/>
                    <a:pt x="534" y="262"/>
                  </a:cubicBezTo>
                  <a:cubicBezTo>
                    <a:pt x="542" y="249"/>
                    <a:pt x="550" y="233"/>
                    <a:pt x="550" y="228"/>
                  </a:cubicBezTo>
                  <a:cubicBezTo>
                    <a:pt x="550" y="223"/>
                    <a:pt x="548" y="218"/>
                    <a:pt x="545" y="21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44" name="Freeform 130"/>
            <p:cNvSpPr>
              <a:spLocks noEditPoints="1" noChangeArrowheads="1"/>
            </p:cNvSpPr>
            <p:nvPr/>
          </p:nvSpPr>
          <p:spPr bwMode="auto">
            <a:xfrm>
              <a:off x="3670300" y="314325"/>
              <a:ext cx="4271963" cy="2132013"/>
            </a:xfrm>
            <a:custGeom>
              <a:avLst/>
              <a:gdLst>
                <a:gd name="T0" fmla="*/ 1487 w 1603"/>
                <a:gd name="T1" fmla="*/ 96 h 799"/>
                <a:gd name="T2" fmla="*/ 1262 w 1603"/>
                <a:gd name="T3" fmla="*/ 66 h 799"/>
                <a:gd name="T4" fmla="*/ 1050 w 1603"/>
                <a:gd name="T5" fmla="*/ 56 h 799"/>
                <a:gd name="T6" fmla="*/ 990 w 1603"/>
                <a:gd name="T7" fmla="*/ 39 h 799"/>
                <a:gd name="T8" fmla="*/ 959 w 1603"/>
                <a:gd name="T9" fmla="*/ 11 h 799"/>
                <a:gd name="T10" fmla="*/ 818 w 1603"/>
                <a:gd name="T11" fmla="*/ 31 h 799"/>
                <a:gd name="T12" fmla="*/ 744 w 1603"/>
                <a:gd name="T13" fmla="*/ 68 h 799"/>
                <a:gd name="T14" fmla="*/ 692 w 1603"/>
                <a:gd name="T15" fmla="*/ 115 h 799"/>
                <a:gd name="T16" fmla="*/ 640 w 1603"/>
                <a:gd name="T17" fmla="*/ 92 h 799"/>
                <a:gd name="T18" fmla="*/ 570 w 1603"/>
                <a:gd name="T19" fmla="*/ 92 h 799"/>
                <a:gd name="T20" fmla="*/ 469 w 1603"/>
                <a:gd name="T21" fmla="*/ 120 h 799"/>
                <a:gd name="T22" fmla="*/ 423 w 1603"/>
                <a:gd name="T23" fmla="*/ 127 h 799"/>
                <a:gd name="T24" fmla="*/ 401 w 1603"/>
                <a:gd name="T25" fmla="*/ 99 h 799"/>
                <a:gd name="T26" fmla="*/ 213 w 1603"/>
                <a:gd name="T27" fmla="*/ 102 h 799"/>
                <a:gd name="T28" fmla="*/ 146 w 1603"/>
                <a:gd name="T29" fmla="*/ 205 h 799"/>
                <a:gd name="T30" fmla="*/ 225 w 1603"/>
                <a:gd name="T31" fmla="*/ 205 h 799"/>
                <a:gd name="T32" fmla="*/ 271 w 1603"/>
                <a:gd name="T33" fmla="*/ 131 h 799"/>
                <a:gd name="T34" fmla="*/ 296 w 1603"/>
                <a:gd name="T35" fmla="*/ 191 h 799"/>
                <a:gd name="T36" fmla="*/ 274 w 1603"/>
                <a:gd name="T37" fmla="*/ 223 h 799"/>
                <a:gd name="T38" fmla="*/ 247 w 1603"/>
                <a:gd name="T39" fmla="*/ 241 h 799"/>
                <a:gd name="T40" fmla="*/ 147 w 1603"/>
                <a:gd name="T41" fmla="*/ 237 h 799"/>
                <a:gd name="T42" fmla="*/ 68 w 1603"/>
                <a:gd name="T43" fmla="*/ 343 h 799"/>
                <a:gd name="T44" fmla="*/ 28 w 1603"/>
                <a:gd name="T45" fmla="*/ 410 h 799"/>
                <a:gd name="T46" fmla="*/ 68 w 1603"/>
                <a:gd name="T47" fmla="*/ 403 h 799"/>
                <a:gd name="T48" fmla="*/ 96 w 1603"/>
                <a:gd name="T49" fmla="*/ 375 h 799"/>
                <a:gd name="T50" fmla="*/ 176 w 1603"/>
                <a:gd name="T51" fmla="*/ 365 h 799"/>
                <a:gd name="T52" fmla="*/ 196 w 1603"/>
                <a:gd name="T53" fmla="*/ 336 h 799"/>
                <a:gd name="T54" fmla="*/ 232 w 1603"/>
                <a:gd name="T55" fmla="*/ 391 h 799"/>
                <a:gd name="T56" fmla="*/ 243 w 1603"/>
                <a:gd name="T57" fmla="*/ 408 h 799"/>
                <a:gd name="T58" fmla="*/ 252 w 1603"/>
                <a:gd name="T59" fmla="*/ 408 h 799"/>
                <a:gd name="T60" fmla="*/ 260 w 1603"/>
                <a:gd name="T61" fmla="*/ 400 h 799"/>
                <a:gd name="T62" fmla="*/ 269 w 1603"/>
                <a:gd name="T63" fmla="*/ 386 h 799"/>
                <a:gd name="T64" fmla="*/ 300 w 1603"/>
                <a:gd name="T65" fmla="*/ 423 h 799"/>
                <a:gd name="T66" fmla="*/ 351 w 1603"/>
                <a:gd name="T67" fmla="*/ 462 h 799"/>
                <a:gd name="T68" fmla="*/ 407 w 1603"/>
                <a:gd name="T69" fmla="*/ 562 h 799"/>
                <a:gd name="T70" fmla="*/ 431 w 1603"/>
                <a:gd name="T71" fmla="*/ 610 h 799"/>
                <a:gd name="T72" fmla="*/ 478 w 1603"/>
                <a:gd name="T73" fmla="*/ 610 h 799"/>
                <a:gd name="T74" fmla="*/ 514 w 1603"/>
                <a:gd name="T75" fmla="*/ 586 h 799"/>
                <a:gd name="T76" fmla="*/ 555 w 1603"/>
                <a:gd name="T77" fmla="*/ 538 h 799"/>
                <a:gd name="T78" fmla="*/ 629 w 1603"/>
                <a:gd name="T79" fmla="*/ 538 h 799"/>
                <a:gd name="T80" fmla="*/ 719 w 1603"/>
                <a:gd name="T81" fmla="*/ 667 h 799"/>
                <a:gd name="T82" fmla="*/ 735 w 1603"/>
                <a:gd name="T83" fmla="*/ 596 h 799"/>
                <a:gd name="T84" fmla="*/ 858 w 1603"/>
                <a:gd name="T85" fmla="*/ 597 h 799"/>
                <a:gd name="T86" fmla="*/ 882 w 1603"/>
                <a:gd name="T87" fmla="*/ 694 h 799"/>
                <a:gd name="T88" fmla="*/ 880 w 1603"/>
                <a:gd name="T89" fmla="*/ 728 h 799"/>
                <a:gd name="T90" fmla="*/ 947 w 1603"/>
                <a:gd name="T91" fmla="*/ 794 h 799"/>
                <a:gd name="T92" fmla="*/ 922 w 1603"/>
                <a:gd name="T93" fmla="*/ 735 h 799"/>
                <a:gd name="T94" fmla="*/ 912 w 1603"/>
                <a:gd name="T95" fmla="*/ 689 h 799"/>
                <a:gd name="T96" fmla="*/ 937 w 1603"/>
                <a:gd name="T97" fmla="*/ 650 h 799"/>
                <a:gd name="T98" fmla="*/ 942 w 1603"/>
                <a:gd name="T99" fmla="*/ 564 h 799"/>
                <a:gd name="T100" fmla="*/ 1059 w 1603"/>
                <a:gd name="T101" fmla="*/ 458 h 799"/>
                <a:gd name="T102" fmla="*/ 1088 w 1603"/>
                <a:gd name="T103" fmla="*/ 426 h 799"/>
                <a:gd name="T104" fmla="*/ 1185 w 1603"/>
                <a:gd name="T105" fmla="*/ 358 h 799"/>
                <a:gd name="T106" fmla="*/ 1246 w 1603"/>
                <a:gd name="T107" fmla="*/ 329 h 799"/>
                <a:gd name="T108" fmla="*/ 1197 w 1603"/>
                <a:gd name="T109" fmla="*/ 258 h 799"/>
                <a:gd name="T110" fmla="*/ 1330 w 1603"/>
                <a:gd name="T111" fmla="*/ 210 h 799"/>
                <a:gd name="T112" fmla="*/ 1355 w 1603"/>
                <a:gd name="T113" fmla="*/ 280 h 799"/>
                <a:gd name="T114" fmla="*/ 1497 w 1603"/>
                <a:gd name="T115" fmla="*/ 180 h 799"/>
                <a:gd name="T116" fmla="*/ 1603 w 1603"/>
                <a:gd name="T117" fmla="*/ 148 h 799"/>
                <a:gd name="T118" fmla="*/ 483 w 1603"/>
                <a:gd name="T119" fmla="*/ 411 h 799"/>
                <a:gd name="T120" fmla="*/ 494 w 1603"/>
                <a:gd name="T121" fmla="*/ 339 h 799"/>
                <a:gd name="T122" fmla="*/ 526 w 1603"/>
                <a:gd name="T123" fmla="*/ 410 h 7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03"/>
                <a:gd name="T187" fmla="*/ 0 h 799"/>
                <a:gd name="T188" fmla="*/ 1603 w 1603"/>
                <a:gd name="T189" fmla="*/ 799 h 79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03" h="799">
                  <a:moveTo>
                    <a:pt x="1573" y="134"/>
                  </a:moveTo>
                  <a:cubicBezTo>
                    <a:pt x="1569" y="134"/>
                    <a:pt x="1563" y="132"/>
                    <a:pt x="1560" y="130"/>
                  </a:cubicBezTo>
                  <a:cubicBezTo>
                    <a:pt x="1557" y="128"/>
                    <a:pt x="1559" y="129"/>
                    <a:pt x="1566" y="132"/>
                  </a:cubicBezTo>
                  <a:cubicBezTo>
                    <a:pt x="1566" y="132"/>
                    <a:pt x="1566" y="132"/>
                    <a:pt x="1562" y="127"/>
                  </a:cubicBezTo>
                  <a:cubicBezTo>
                    <a:pt x="1558" y="122"/>
                    <a:pt x="1558" y="122"/>
                    <a:pt x="1558" y="122"/>
                  </a:cubicBezTo>
                  <a:cubicBezTo>
                    <a:pt x="1550" y="120"/>
                    <a:pt x="1539" y="116"/>
                    <a:pt x="1535" y="114"/>
                  </a:cubicBezTo>
                  <a:cubicBezTo>
                    <a:pt x="1531" y="112"/>
                    <a:pt x="1526" y="109"/>
                    <a:pt x="1523" y="108"/>
                  </a:cubicBezTo>
                  <a:cubicBezTo>
                    <a:pt x="1521" y="106"/>
                    <a:pt x="1515" y="103"/>
                    <a:pt x="1510" y="101"/>
                  </a:cubicBezTo>
                  <a:cubicBezTo>
                    <a:pt x="1505" y="98"/>
                    <a:pt x="1495" y="96"/>
                    <a:pt x="1487" y="96"/>
                  </a:cubicBezTo>
                  <a:cubicBezTo>
                    <a:pt x="1480" y="96"/>
                    <a:pt x="1470" y="100"/>
                    <a:pt x="1465" y="105"/>
                  </a:cubicBezTo>
                  <a:cubicBezTo>
                    <a:pt x="1461" y="110"/>
                    <a:pt x="1455" y="114"/>
                    <a:pt x="1452" y="115"/>
                  </a:cubicBezTo>
                  <a:cubicBezTo>
                    <a:pt x="1449" y="115"/>
                    <a:pt x="1446" y="114"/>
                    <a:pt x="1444" y="113"/>
                  </a:cubicBezTo>
                  <a:cubicBezTo>
                    <a:pt x="1443" y="111"/>
                    <a:pt x="1428" y="107"/>
                    <a:pt x="1412" y="107"/>
                  </a:cubicBezTo>
                  <a:cubicBezTo>
                    <a:pt x="1412" y="107"/>
                    <a:pt x="1412" y="107"/>
                    <a:pt x="1403" y="107"/>
                  </a:cubicBezTo>
                  <a:cubicBezTo>
                    <a:pt x="1394" y="107"/>
                    <a:pt x="1394" y="107"/>
                    <a:pt x="1394" y="107"/>
                  </a:cubicBezTo>
                  <a:cubicBezTo>
                    <a:pt x="1380" y="92"/>
                    <a:pt x="1357" y="87"/>
                    <a:pt x="1343" y="87"/>
                  </a:cubicBezTo>
                  <a:cubicBezTo>
                    <a:pt x="1330" y="87"/>
                    <a:pt x="1312" y="83"/>
                    <a:pt x="1305" y="78"/>
                  </a:cubicBezTo>
                  <a:cubicBezTo>
                    <a:pt x="1298" y="73"/>
                    <a:pt x="1278" y="68"/>
                    <a:pt x="1262" y="66"/>
                  </a:cubicBezTo>
                  <a:cubicBezTo>
                    <a:pt x="1245" y="65"/>
                    <a:pt x="1217" y="66"/>
                    <a:pt x="1200" y="69"/>
                  </a:cubicBezTo>
                  <a:cubicBezTo>
                    <a:pt x="1183" y="72"/>
                    <a:pt x="1165" y="76"/>
                    <a:pt x="1161" y="78"/>
                  </a:cubicBezTo>
                  <a:cubicBezTo>
                    <a:pt x="1156" y="81"/>
                    <a:pt x="1150" y="81"/>
                    <a:pt x="1147" y="78"/>
                  </a:cubicBezTo>
                  <a:cubicBezTo>
                    <a:pt x="1144" y="76"/>
                    <a:pt x="1137" y="73"/>
                    <a:pt x="1132" y="71"/>
                  </a:cubicBezTo>
                  <a:cubicBezTo>
                    <a:pt x="1126" y="70"/>
                    <a:pt x="1122" y="65"/>
                    <a:pt x="1122" y="61"/>
                  </a:cubicBezTo>
                  <a:cubicBezTo>
                    <a:pt x="1122" y="57"/>
                    <a:pt x="1115" y="53"/>
                    <a:pt x="1106" y="53"/>
                  </a:cubicBezTo>
                  <a:cubicBezTo>
                    <a:pt x="1097" y="53"/>
                    <a:pt x="1087" y="55"/>
                    <a:pt x="1083" y="57"/>
                  </a:cubicBezTo>
                  <a:cubicBezTo>
                    <a:pt x="1079" y="59"/>
                    <a:pt x="1072" y="60"/>
                    <a:pt x="1066" y="60"/>
                  </a:cubicBezTo>
                  <a:cubicBezTo>
                    <a:pt x="1060" y="60"/>
                    <a:pt x="1053" y="58"/>
                    <a:pt x="1050" y="56"/>
                  </a:cubicBezTo>
                  <a:cubicBezTo>
                    <a:pt x="1047" y="55"/>
                    <a:pt x="1036" y="53"/>
                    <a:pt x="1028" y="53"/>
                  </a:cubicBezTo>
                  <a:cubicBezTo>
                    <a:pt x="1020" y="53"/>
                    <a:pt x="1011" y="54"/>
                    <a:pt x="1011" y="54"/>
                  </a:cubicBezTo>
                  <a:cubicBezTo>
                    <a:pt x="1011" y="56"/>
                    <a:pt x="1011" y="56"/>
                    <a:pt x="1011" y="56"/>
                  </a:cubicBezTo>
                  <a:cubicBezTo>
                    <a:pt x="1011" y="57"/>
                    <a:pt x="1004" y="58"/>
                    <a:pt x="992" y="58"/>
                  </a:cubicBezTo>
                  <a:cubicBezTo>
                    <a:pt x="981" y="58"/>
                    <a:pt x="972" y="56"/>
                    <a:pt x="971" y="53"/>
                  </a:cubicBezTo>
                  <a:cubicBezTo>
                    <a:pt x="970" y="51"/>
                    <a:pt x="970" y="49"/>
                    <a:pt x="970" y="49"/>
                  </a:cubicBezTo>
                  <a:cubicBezTo>
                    <a:pt x="970" y="49"/>
                    <a:pt x="970" y="48"/>
                    <a:pt x="970" y="46"/>
                  </a:cubicBezTo>
                  <a:cubicBezTo>
                    <a:pt x="970" y="45"/>
                    <a:pt x="973" y="44"/>
                    <a:pt x="976" y="44"/>
                  </a:cubicBezTo>
                  <a:cubicBezTo>
                    <a:pt x="980" y="44"/>
                    <a:pt x="986" y="42"/>
                    <a:pt x="990" y="39"/>
                  </a:cubicBezTo>
                  <a:cubicBezTo>
                    <a:pt x="994" y="36"/>
                    <a:pt x="998" y="34"/>
                    <a:pt x="998" y="33"/>
                  </a:cubicBezTo>
                  <a:cubicBezTo>
                    <a:pt x="999" y="33"/>
                    <a:pt x="1001" y="31"/>
                    <a:pt x="1004" y="29"/>
                  </a:cubicBezTo>
                  <a:cubicBezTo>
                    <a:pt x="1007" y="27"/>
                    <a:pt x="1010" y="23"/>
                    <a:pt x="1010" y="20"/>
                  </a:cubicBezTo>
                  <a:cubicBezTo>
                    <a:pt x="1010" y="17"/>
                    <a:pt x="1005" y="14"/>
                    <a:pt x="1000" y="13"/>
                  </a:cubicBezTo>
                  <a:cubicBezTo>
                    <a:pt x="1000" y="13"/>
                    <a:pt x="1000" y="13"/>
                    <a:pt x="991" y="13"/>
                  </a:cubicBezTo>
                  <a:cubicBezTo>
                    <a:pt x="988" y="14"/>
                    <a:pt x="987" y="14"/>
                    <a:pt x="985" y="15"/>
                  </a:cubicBezTo>
                  <a:cubicBezTo>
                    <a:pt x="984" y="15"/>
                    <a:pt x="982" y="16"/>
                    <a:pt x="979" y="16"/>
                  </a:cubicBezTo>
                  <a:cubicBezTo>
                    <a:pt x="972" y="16"/>
                    <a:pt x="972" y="16"/>
                    <a:pt x="972" y="16"/>
                  </a:cubicBezTo>
                  <a:cubicBezTo>
                    <a:pt x="965" y="15"/>
                    <a:pt x="959" y="13"/>
                    <a:pt x="959" y="11"/>
                  </a:cubicBezTo>
                  <a:cubicBezTo>
                    <a:pt x="958" y="10"/>
                    <a:pt x="953" y="6"/>
                    <a:pt x="949" y="3"/>
                  </a:cubicBezTo>
                  <a:cubicBezTo>
                    <a:pt x="944" y="0"/>
                    <a:pt x="932" y="2"/>
                    <a:pt x="923" y="6"/>
                  </a:cubicBezTo>
                  <a:cubicBezTo>
                    <a:pt x="913" y="11"/>
                    <a:pt x="897" y="16"/>
                    <a:pt x="886" y="18"/>
                  </a:cubicBezTo>
                  <a:cubicBezTo>
                    <a:pt x="875" y="19"/>
                    <a:pt x="863" y="20"/>
                    <a:pt x="859" y="20"/>
                  </a:cubicBezTo>
                  <a:cubicBezTo>
                    <a:pt x="854" y="20"/>
                    <a:pt x="851" y="21"/>
                    <a:pt x="851" y="21"/>
                  </a:cubicBezTo>
                  <a:cubicBezTo>
                    <a:pt x="851" y="23"/>
                    <a:pt x="851" y="23"/>
                    <a:pt x="851" y="23"/>
                  </a:cubicBezTo>
                  <a:cubicBezTo>
                    <a:pt x="851" y="24"/>
                    <a:pt x="844" y="25"/>
                    <a:pt x="836" y="25"/>
                  </a:cubicBezTo>
                  <a:cubicBezTo>
                    <a:pt x="828" y="25"/>
                    <a:pt x="821" y="26"/>
                    <a:pt x="821" y="28"/>
                  </a:cubicBezTo>
                  <a:cubicBezTo>
                    <a:pt x="821" y="29"/>
                    <a:pt x="819" y="31"/>
                    <a:pt x="818" y="31"/>
                  </a:cubicBezTo>
                  <a:cubicBezTo>
                    <a:pt x="809" y="31"/>
                    <a:pt x="809" y="31"/>
                    <a:pt x="809" y="31"/>
                  </a:cubicBezTo>
                  <a:cubicBezTo>
                    <a:pt x="806" y="31"/>
                    <a:pt x="802" y="33"/>
                    <a:pt x="800" y="36"/>
                  </a:cubicBezTo>
                  <a:cubicBezTo>
                    <a:pt x="798" y="39"/>
                    <a:pt x="795" y="42"/>
                    <a:pt x="795" y="45"/>
                  </a:cubicBezTo>
                  <a:cubicBezTo>
                    <a:pt x="794" y="47"/>
                    <a:pt x="783" y="49"/>
                    <a:pt x="771" y="49"/>
                  </a:cubicBezTo>
                  <a:cubicBezTo>
                    <a:pt x="758" y="49"/>
                    <a:pt x="746" y="51"/>
                    <a:pt x="744" y="53"/>
                  </a:cubicBezTo>
                  <a:cubicBezTo>
                    <a:pt x="742" y="55"/>
                    <a:pt x="741" y="59"/>
                    <a:pt x="743" y="61"/>
                  </a:cubicBezTo>
                  <a:cubicBezTo>
                    <a:pt x="745" y="63"/>
                    <a:pt x="746" y="65"/>
                    <a:pt x="746" y="66"/>
                  </a:cubicBezTo>
                  <a:cubicBezTo>
                    <a:pt x="745" y="67"/>
                    <a:pt x="744" y="68"/>
                    <a:pt x="744" y="68"/>
                  </a:cubicBezTo>
                  <a:cubicBezTo>
                    <a:pt x="744" y="68"/>
                    <a:pt x="744" y="68"/>
                    <a:pt x="744" y="68"/>
                  </a:cubicBezTo>
                  <a:cubicBezTo>
                    <a:pt x="744" y="68"/>
                    <a:pt x="741" y="66"/>
                    <a:pt x="737" y="64"/>
                  </a:cubicBezTo>
                  <a:cubicBezTo>
                    <a:pt x="733" y="62"/>
                    <a:pt x="727" y="60"/>
                    <a:pt x="723" y="60"/>
                  </a:cubicBezTo>
                  <a:cubicBezTo>
                    <a:pt x="720" y="61"/>
                    <a:pt x="713" y="64"/>
                    <a:pt x="709" y="68"/>
                  </a:cubicBezTo>
                  <a:cubicBezTo>
                    <a:pt x="705" y="71"/>
                    <a:pt x="700" y="76"/>
                    <a:pt x="699" y="78"/>
                  </a:cubicBezTo>
                  <a:cubicBezTo>
                    <a:pt x="698" y="81"/>
                    <a:pt x="697" y="84"/>
                    <a:pt x="697" y="87"/>
                  </a:cubicBezTo>
                  <a:cubicBezTo>
                    <a:pt x="697" y="90"/>
                    <a:pt x="699" y="92"/>
                    <a:pt x="702" y="93"/>
                  </a:cubicBezTo>
                  <a:cubicBezTo>
                    <a:pt x="704" y="93"/>
                    <a:pt x="706" y="96"/>
                    <a:pt x="706" y="98"/>
                  </a:cubicBezTo>
                  <a:cubicBezTo>
                    <a:pt x="705" y="101"/>
                    <a:pt x="703" y="105"/>
                    <a:pt x="701" y="107"/>
                  </a:cubicBezTo>
                  <a:cubicBezTo>
                    <a:pt x="699" y="110"/>
                    <a:pt x="695" y="113"/>
                    <a:pt x="692" y="115"/>
                  </a:cubicBezTo>
                  <a:cubicBezTo>
                    <a:pt x="688" y="117"/>
                    <a:pt x="683" y="115"/>
                    <a:pt x="681" y="109"/>
                  </a:cubicBezTo>
                  <a:cubicBezTo>
                    <a:pt x="678" y="104"/>
                    <a:pt x="675" y="97"/>
                    <a:pt x="674" y="94"/>
                  </a:cubicBezTo>
                  <a:cubicBezTo>
                    <a:pt x="672" y="91"/>
                    <a:pt x="672" y="85"/>
                    <a:pt x="672" y="81"/>
                  </a:cubicBezTo>
                  <a:cubicBezTo>
                    <a:pt x="673" y="78"/>
                    <a:pt x="671" y="70"/>
                    <a:pt x="668" y="64"/>
                  </a:cubicBezTo>
                  <a:cubicBezTo>
                    <a:pt x="665" y="58"/>
                    <a:pt x="659" y="54"/>
                    <a:pt x="655" y="54"/>
                  </a:cubicBezTo>
                  <a:cubicBezTo>
                    <a:pt x="651" y="55"/>
                    <a:pt x="646" y="58"/>
                    <a:pt x="645" y="62"/>
                  </a:cubicBezTo>
                  <a:cubicBezTo>
                    <a:pt x="643" y="65"/>
                    <a:pt x="639" y="70"/>
                    <a:pt x="636" y="71"/>
                  </a:cubicBezTo>
                  <a:cubicBezTo>
                    <a:pt x="632" y="73"/>
                    <a:pt x="630" y="77"/>
                    <a:pt x="632" y="80"/>
                  </a:cubicBezTo>
                  <a:cubicBezTo>
                    <a:pt x="633" y="84"/>
                    <a:pt x="636" y="89"/>
                    <a:pt x="640" y="92"/>
                  </a:cubicBezTo>
                  <a:cubicBezTo>
                    <a:pt x="643" y="95"/>
                    <a:pt x="645" y="98"/>
                    <a:pt x="645" y="98"/>
                  </a:cubicBezTo>
                  <a:cubicBezTo>
                    <a:pt x="645" y="98"/>
                    <a:pt x="645" y="98"/>
                    <a:pt x="645" y="98"/>
                  </a:cubicBezTo>
                  <a:cubicBezTo>
                    <a:pt x="645" y="98"/>
                    <a:pt x="645" y="100"/>
                    <a:pt x="644" y="102"/>
                  </a:cubicBezTo>
                  <a:cubicBezTo>
                    <a:pt x="642" y="105"/>
                    <a:pt x="640" y="104"/>
                    <a:pt x="637" y="101"/>
                  </a:cubicBezTo>
                  <a:cubicBezTo>
                    <a:pt x="634" y="98"/>
                    <a:pt x="629" y="94"/>
                    <a:pt x="627" y="93"/>
                  </a:cubicBezTo>
                  <a:cubicBezTo>
                    <a:pt x="624" y="93"/>
                    <a:pt x="619" y="92"/>
                    <a:pt x="615" y="91"/>
                  </a:cubicBezTo>
                  <a:cubicBezTo>
                    <a:pt x="611" y="91"/>
                    <a:pt x="606" y="90"/>
                    <a:pt x="604" y="89"/>
                  </a:cubicBezTo>
                  <a:cubicBezTo>
                    <a:pt x="601" y="87"/>
                    <a:pt x="592" y="87"/>
                    <a:pt x="584" y="87"/>
                  </a:cubicBezTo>
                  <a:cubicBezTo>
                    <a:pt x="576" y="87"/>
                    <a:pt x="570" y="89"/>
                    <a:pt x="570" y="92"/>
                  </a:cubicBezTo>
                  <a:cubicBezTo>
                    <a:pt x="571" y="94"/>
                    <a:pt x="571" y="96"/>
                    <a:pt x="571" y="96"/>
                  </a:cubicBezTo>
                  <a:cubicBezTo>
                    <a:pt x="571" y="96"/>
                    <a:pt x="571" y="97"/>
                    <a:pt x="571" y="97"/>
                  </a:cubicBezTo>
                  <a:cubicBezTo>
                    <a:pt x="571" y="98"/>
                    <a:pt x="567" y="100"/>
                    <a:pt x="561" y="102"/>
                  </a:cubicBezTo>
                  <a:cubicBezTo>
                    <a:pt x="556" y="104"/>
                    <a:pt x="548" y="106"/>
                    <a:pt x="543" y="106"/>
                  </a:cubicBezTo>
                  <a:cubicBezTo>
                    <a:pt x="539" y="106"/>
                    <a:pt x="533" y="104"/>
                    <a:pt x="530" y="102"/>
                  </a:cubicBezTo>
                  <a:cubicBezTo>
                    <a:pt x="527" y="99"/>
                    <a:pt x="521" y="97"/>
                    <a:pt x="516" y="96"/>
                  </a:cubicBezTo>
                  <a:cubicBezTo>
                    <a:pt x="511" y="96"/>
                    <a:pt x="499" y="101"/>
                    <a:pt x="488" y="108"/>
                  </a:cubicBezTo>
                  <a:cubicBezTo>
                    <a:pt x="478" y="115"/>
                    <a:pt x="469" y="120"/>
                    <a:pt x="469" y="120"/>
                  </a:cubicBezTo>
                  <a:cubicBezTo>
                    <a:pt x="469" y="120"/>
                    <a:pt x="469" y="120"/>
                    <a:pt x="469" y="120"/>
                  </a:cubicBezTo>
                  <a:cubicBezTo>
                    <a:pt x="469" y="120"/>
                    <a:pt x="467" y="119"/>
                    <a:pt x="465" y="118"/>
                  </a:cubicBezTo>
                  <a:cubicBezTo>
                    <a:pt x="462" y="116"/>
                    <a:pt x="460" y="112"/>
                    <a:pt x="459" y="109"/>
                  </a:cubicBezTo>
                  <a:cubicBezTo>
                    <a:pt x="459" y="105"/>
                    <a:pt x="456" y="101"/>
                    <a:pt x="453" y="99"/>
                  </a:cubicBezTo>
                  <a:cubicBezTo>
                    <a:pt x="450" y="97"/>
                    <a:pt x="446" y="98"/>
                    <a:pt x="445" y="100"/>
                  </a:cubicBezTo>
                  <a:cubicBezTo>
                    <a:pt x="443" y="102"/>
                    <a:pt x="442" y="107"/>
                    <a:pt x="442" y="111"/>
                  </a:cubicBezTo>
                  <a:cubicBezTo>
                    <a:pt x="442" y="115"/>
                    <a:pt x="441" y="120"/>
                    <a:pt x="439" y="122"/>
                  </a:cubicBezTo>
                  <a:cubicBezTo>
                    <a:pt x="437" y="124"/>
                    <a:pt x="433" y="126"/>
                    <a:pt x="430" y="127"/>
                  </a:cubicBezTo>
                  <a:cubicBezTo>
                    <a:pt x="427" y="127"/>
                    <a:pt x="424" y="127"/>
                    <a:pt x="424" y="127"/>
                  </a:cubicBezTo>
                  <a:cubicBezTo>
                    <a:pt x="425" y="127"/>
                    <a:pt x="424" y="127"/>
                    <a:pt x="423" y="127"/>
                  </a:cubicBezTo>
                  <a:cubicBezTo>
                    <a:pt x="422" y="127"/>
                    <a:pt x="418" y="124"/>
                    <a:pt x="414" y="120"/>
                  </a:cubicBezTo>
                  <a:cubicBezTo>
                    <a:pt x="410" y="116"/>
                    <a:pt x="407" y="111"/>
                    <a:pt x="407" y="109"/>
                  </a:cubicBezTo>
                  <a:cubicBezTo>
                    <a:pt x="407" y="107"/>
                    <a:pt x="407" y="105"/>
                    <a:pt x="408" y="105"/>
                  </a:cubicBezTo>
                  <a:cubicBezTo>
                    <a:pt x="408" y="105"/>
                    <a:pt x="408" y="104"/>
                    <a:pt x="408" y="104"/>
                  </a:cubicBezTo>
                  <a:cubicBezTo>
                    <a:pt x="407" y="103"/>
                    <a:pt x="407" y="103"/>
                    <a:pt x="407" y="103"/>
                  </a:cubicBezTo>
                  <a:cubicBezTo>
                    <a:pt x="407" y="102"/>
                    <a:pt x="406" y="101"/>
                    <a:pt x="404" y="100"/>
                  </a:cubicBezTo>
                  <a:cubicBezTo>
                    <a:pt x="403" y="99"/>
                    <a:pt x="401" y="99"/>
                    <a:pt x="401" y="99"/>
                  </a:cubicBezTo>
                  <a:cubicBezTo>
                    <a:pt x="401" y="98"/>
                    <a:pt x="401" y="99"/>
                    <a:pt x="401" y="99"/>
                  </a:cubicBezTo>
                  <a:cubicBezTo>
                    <a:pt x="401" y="99"/>
                    <a:pt x="401" y="99"/>
                    <a:pt x="401" y="99"/>
                  </a:cubicBezTo>
                  <a:cubicBezTo>
                    <a:pt x="400" y="99"/>
                    <a:pt x="401" y="98"/>
                    <a:pt x="401" y="98"/>
                  </a:cubicBezTo>
                  <a:cubicBezTo>
                    <a:pt x="401" y="97"/>
                    <a:pt x="394" y="96"/>
                    <a:pt x="384" y="96"/>
                  </a:cubicBezTo>
                  <a:cubicBezTo>
                    <a:pt x="374" y="96"/>
                    <a:pt x="361" y="95"/>
                    <a:pt x="356" y="95"/>
                  </a:cubicBezTo>
                  <a:cubicBezTo>
                    <a:pt x="350" y="94"/>
                    <a:pt x="344" y="91"/>
                    <a:pt x="341" y="87"/>
                  </a:cubicBezTo>
                  <a:cubicBezTo>
                    <a:pt x="339" y="84"/>
                    <a:pt x="321" y="82"/>
                    <a:pt x="302" y="82"/>
                  </a:cubicBezTo>
                  <a:cubicBezTo>
                    <a:pt x="283" y="82"/>
                    <a:pt x="262" y="85"/>
                    <a:pt x="256" y="88"/>
                  </a:cubicBezTo>
                  <a:cubicBezTo>
                    <a:pt x="249" y="92"/>
                    <a:pt x="240" y="94"/>
                    <a:pt x="234" y="94"/>
                  </a:cubicBezTo>
                  <a:cubicBezTo>
                    <a:pt x="228" y="94"/>
                    <a:pt x="223" y="94"/>
                    <a:pt x="222" y="94"/>
                  </a:cubicBezTo>
                  <a:cubicBezTo>
                    <a:pt x="221" y="94"/>
                    <a:pt x="217" y="97"/>
                    <a:pt x="213" y="102"/>
                  </a:cubicBezTo>
                  <a:cubicBezTo>
                    <a:pt x="209" y="106"/>
                    <a:pt x="206" y="112"/>
                    <a:pt x="206" y="116"/>
                  </a:cubicBezTo>
                  <a:cubicBezTo>
                    <a:pt x="206" y="119"/>
                    <a:pt x="199" y="125"/>
                    <a:pt x="191" y="129"/>
                  </a:cubicBezTo>
                  <a:cubicBezTo>
                    <a:pt x="183" y="133"/>
                    <a:pt x="175" y="140"/>
                    <a:pt x="174" y="144"/>
                  </a:cubicBezTo>
                  <a:cubicBezTo>
                    <a:pt x="173" y="148"/>
                    <a:pt x="162" y="155"/>
                    <a:pt x="150" y="160"/>
                  </a:cubicBezTo>
                  <a:cubicBezTo>
                    <a:pt x="137" y="165"/>
                    <a:pt x="126" y="171"/>
                    <a:pt x="126" y="173"/>
                  </a:cubicBezTo>
                  <a:cubicBezTo>
                    <a:pt x="125" y="176"/>
                    <a:pt x="127" y="181"/>
                    <a:pt x="130" y="184"/>
                  </a:cubicBezTo>
                  <a:cubicBezTo>
                    <a:pt x="133" y="187"/>
                    <a:pt x="135" y="193"/>
                    <a:pt x="134" y="196"/>
                  </a:cubicBezTo>
                  <a:cubicBezTo>
                    <a:pt x="134" y="199"/>
                    <a:pt x="134" y="202"/>
                    <a:pt x="134" y="202"/>
                  </a:cubicBezTo>
                  <a:cubicBezTo>
                    <a:pt x="134" y="202"/>
                    <a:pt x="139" y="203"/>
                    <a:pt x="146" y="205"/>
                  </a:cubicBezTo>
                  <a:cubicBezTo>
                    <a:pt x="153" y="206"/>
                    <a:pt x="164" y="206"/>
                    <a:pt x="169" y="205"/>
                  </a:cubicBezTo>
                  <a:cubicBezTo>
                    <a:pt x="174" y="204"/>
                    <a:pt x="180" y="203"/>
                    <a:pt x="180" y="203"/>
                  </a:cubicBezTo>
                  <a:cubicBezTo>
                    <a:pt x="180" y="212"/>
                    <a:pt x="180" y="212"/>
                    <a:pt x="180" y="212"/>
                  </a:cubicBezTo>
                  <a:cubicBezTo>
                    <a:pt x="180" y="217"/>
                    <a:pt x="181" y="222"/>
                    <a:pt x="185" y="224"/>
                  </a:cubicBezTo>
                  <a:cubicBezTo>
                    <a:pt x="189" y="226"/>
                    <a:pt x="191" y="230"/>
                    <a:pt x="190" y="233"/>
                  </a:cubicBezTo>
                  <a:cubicBezTo>
                    <a:pt x="189" y="236"/>
                    <a:pt x="188" y="239"/>
                    <a:pt x="188" y="239"/>
                  </a:cubicBezTo>
                  <a:cubicBezTo>
                    <a:pt x="188" y="239"/>
                    <a:pt x="190" y="237"/>
                    <a:pt x="193" y="233"/>
                  </a:cubicBezTo>
                  <a:cubicBezTo>
                    <a:pt x="196" y="229"/>
                    <a:pt x="202" y="222"/>
                    <a:pt x="208" y="216"/>
                  </a:cubicBezTo>
                  <a:cubicBezTo>
                    <a:pt x="213" y="210"/>
                    <a:pt x="221" y="205"/>
                    <a:pt x="225" y="205"/>
                  </a:cubicBezTo>
                  <a:cubicBezTo>
                    <a:pt x="230" y="205"/>
                    <a:pt x="233" y="202"/>
                    <a:pt x="232" y="198"/>
                  </a:cubicBezTo>
                  <a:cubicBezTo>
                    <a:pt x="231" y="194"/>
                    <a:pt x="228" y="189"/>
                    <a:pt x="224" y="186"/>
                  </a:cubicBezTo>
                  <a:cubicBezTo>
                    <a:pt x="221" y="183"/>
                    <a:pt x="222" y="175"/>
                    <a:pt x="229" y="169"/>
                  </a:cubicBezTo>
                  <a:cubicBezTo>
                    <a:pt x="235" y="163"/>
                    <a:pt x="241" y="158"/>
                    <a:pt x="244" y="158"/>
                  </a:cubicBezTo>
                  <a:cubicBezTo>
                    <a:pt x="246" y="158"/>
                    <a:pt x="247" y="154"/>
                    <a:pt x="247" y="150"/>
                  </a:cubicBezTo>
                  <a:cubicBezTo>
                    <a:pt x="247" y="145"/>
                    <a:pt x="250" y="139"/>
                    <a:pt x="252" y="136"/>
                  </a:cubicBezTo>
                  <a:cubicBezTo>
                    <a:pt x="255" y="133"/>
                    <a:pt x="260" y="128"/>
                    <a:pt x="264" y="126"/>
                  </a:cubicBezTo>
                  <a:cubicBezTo>
                    <a:pt x="268" y="123"/>
                    <a:pt x="271" y="122"/>
                    <a:pt x="271" y="122"/>
                  </a:cubicBezTo>
                  <a:cubicBezTo>
                    <a:pt x="271" y="131"/>
                    <a:pt x="271" y="131"/>
                    <a:pt x="271" y="131"/>
                  </a:cubicBezTo>
                  <a:cubicBezTo>
                    <a:pt x="271" y="135"/>
                    <a:pt x="273" y="137"/>
                    <a:pt x="275" y="137"/>
                  </a:cubicBezTo>
                  <a:cubicBezTo>
                    <a:pt x="280" y="137"/>
                    <a:pt x="280" y="137"/>
                    <a:pt x="280" y="137"/>
                  </a:cubicBezTo>
                  <a:cubicBezTo>
                    <a:pt x="280" y="137"/>
                    <a:pt x="278" y="142"/>
                    <a:pt x="275" y="148"/>
                  </a:cubicBezTo>
                  <a:cubicBezTo>
                    <a:pt x="272" y="153"/>
                    <a:pt x="268" y="157"/>
                    <a:pt x="265" y="157"/>
                  </a:cubicBezTo>
                  <a:cubicBezTo>
                    <a:pt x="262" y="157"/>
                    <a:pt x="259" y="163"/>
                    <a:pt x="259" y="169"/>
                  </a:cubicBezTo>
                  <a:cubicBezTo>
                    <a:pt x="259" y="175"/>
                    <a:pt x="260" y="183"/>
                    <a:pt x="262" y="188"/>
                  </a:cubicBezTo>
                  <a:cubicBezTo>
                    <a:pt x="263" y="192"/>
                    <a:pt x="267" y="196"/>
                    <a:pt x="270" y="196"/>
                  </a:cubicBezTo>
                  <a:cubicBezTo>
                    <a:pt x="273" y="196"/>
                    <a:pt x="279" y="195"/>
                    <a:pt x="283" y="193"/>
                  </a:cubicBezTo>
                  <a:cubicBezTo>
                    <a:pt x="288" y="192"/>
                    <a:pt x="294" y="191"/>
                    <a:pt x="296" y="191"/>
                  </a:cubicBezTo>
                  <a:cubicBezTo>
                    <a:pt x="299" y="191"/>
                    <a:pt x="301" y="193"/>
                    <a:pt x="301" y="196"/>
                  </a:cubicBezTo>
                  <a:cubicBezTo>
                    <a:pt x="301" y="198"/>
                    <a:pt x="297" y="201"/>
                    <a:pt x="292" y="201"/>
                  </a:cubicBezTo>
                  <a:cubicBezTo>
                    <a:pt x="288" y="201"/>
                    <a:pt x="285" y="200"/>
                    <a:pt x="283" y="200"/>
                  </a:cubicBezTo>
                  <a:cubicBezTo>
                    <a:pt x="281" y="200"/>
                    <a:pt x="279" y="200"/>
                    <a:pt x="279" y="201"/>
                  </a:cubicBezTo>
                  <a:cubicBezTo>
                    <a:pt x="279" y="201"/>
                    <a:pt x="279" y="201"/>
                    <a:pt x="279" y="201"/>
                  </a:cubicBezTo>
                  <a:cubicBezTo>
                    <a:pt x="279" y="202"/>
                    <a:pt x="279" y="204"/>
                    <a:pt x="279" y="207"/>
                  </a:cubicBezTo>
                  <a:cubicBezTo>
                    <a:pt x="280" y="212"/>
                    <a:pt x="279" y="212"/>
                    <a:pt x="279" y="212"/>
                  </a:cubicBezTo>
                  <a:cubicBezTo>
                    <a:pt x="278" y="216"/>
                    <a:pt x="277" y="220"/>
                    <a:pt x="277" y="221"/>
                  </a:cubicBezTo>
                  <a:cubicBezTo>
                    <a:pt x="277" y="222"/>
                    <a:pt x="276" y="223"/>
                    <a:pt x="274" y="223"/>
                  </a:cubicBezTo>
                  <a:cubicBezTo>
                    <a:pt x="273" y="223"/>
                    <a:pt x="271" y="223"/>
                    <a:pt x="271" y="223"/>
                  </a:cubicBezTo>
                  <a:cubicBezTo>
                    <a:pt x="271" y="223"/>
                    <a:pt x="267" y="222"/>
                    <a:pt x="262" y="221"/>
                  </a:cubicBezTo>
                  <a:cubicBezTo>
                    <a:pt x="257" y="219"/>
                    <a:pt x="253" y="216"/>
                    <a:pt x="254" y="214"/>
                  </a:cubicBezTo>
                  <a:cubicBezTo>
                    <a:pt x="255" y="211"/>
                    <a:pt x="255" y="207"/>
                    <a:pt x="255" y="207"/>
                  </a:cubicBezTo>
                  <a:cubicBezTo>
                    <a:pt x="255" y="207"/>
                    <a:pt x="255" y="207"/>
                    <a:pt x="255" y="208"/>
                  </a:cubicBezTo>
                  <a:cubicBezTo>
                    <a:pt x="252" y="213"/>
                    <a:pt x="252" y="213"/>
                    <a:pt x="252" y="213"/>
                  </a:cubicBezTo>
                  <a:cubicBezTo>
                    <a:pt x="248" y="225"/>
                    <a:pt x="245" y="235"/>
                    <a:pt x="245" y="235"/>
                  </a:cubicBezTo>
                  <a:cubicBezTo>
                    <a:pt x="245" y="235"/>
                    <a:pt x="245" y="235"/>
                    <a:pt x="245" y="235"/>
                  </a:cubicBezTo>
                  <a:cubicBezTo>
                    <a:pt x="245" y="235"/>
                    <a:pt x="246" y="237"/>
                    <a:pt x="247" y="241"/>
                  </a:cubicBezTo>
                  <a:cubicBezTo>
                    <a:pt x="249" y="244"/>
                    <a:pt x="245" y="249"/>
                    <a:pt x="240" y="250"/>
                  </a:cubicBezTo>
                  <a:cubicBezTo>
                    <a:pt x="235" y="252"/>
                    <a:pt x="231" y="253"/>
                    <a:pt x="230" y="253"/>
                  </a:cubicBezTo>
                  <a:cubicBezTo>
                    <a:pt x="230" y="253"/>
                    <a:pt x="230" y="253"/>
                    <a:pt x="230" y="254"/>
                  </a:cubicBezTo>
                  <a:cubicBezTo>
                    <a:pt x="230" y="254"/>
                    <a:pt x="224" y="253"/>
                    <a:pt x="218" y="251"/>
                  </a:cubicBezTo>
                  <a:cubicBezTo>
                    <a:pt x="211" y="250"/>
                    <a:pt x="197" y="248"/>
                    <a:pt x="187" y="248"/>
                  </a:cubicBezTo>
                  <a:cubicBezTo>
                    <a:pt x="177" y="248"/>
                    <a:pt x="169" y="245"/>
                    <a:pt x="168" y="242"/>
                  </a:cubicBezTo>
                  <a:cubicBezTo>
                    <a:pt x="168" y="239"/>
                    <a:pt x="165" y="233"/>
                    <a:pt x="163" y="230"/>
                  </a:cubicBezTo>
                  <a:cubicBezTo>
                    <a:pt x="160" y="226"/>
                    <a:pt x="155" y="224"/>
                    <a:pt x="152" y="225"/>
                  </a:cubicBezTo>
                  <a:cubicBezTo>
                    <a:pt x="149" y="226"/>
                    <a:pt x="147" y="231"/>
                    <a:pt x="147" y="237"/>
                  </a:cubicBezTo>
                  <a:cubicBezTo>
                    <a:pt x="147" y="243"/>
                    <a:pt x="147" y="251"/>
                    <a:pt x="147" y="254"/>
                  </a:cubicBezTo>
                  <a:cubicBezTo>
                    <a:pt x="147" y="258"/>
                    <a:pt x="147" y="260"/>
                    <a:pt x="147" y="261"/>
                  </a:cubicBezTo>
                  <a:cubicBezTo>
                    <a:pt x="146" y="261"/>
                    <a:pt x="142" y="262"/>
                    <a:pt x="137" y="264"/>
                  </a:cubicBezTo>
                  <a:cubicBezTo>
                    <a:pt x="131" y="266"/>
                    <a:pt x="123" y="267"/>
                    <a:pt x="120" y="267"/>
                  </a:cubicBezTo>
                  <a:cubicBezTo>
                    <a:pt x="116" y="267"/>
                    <a:pt x="105" y="275"/>
                    <a:pt x="95" y="286"/>
                  </a:cubicBezTo>
                  <a:cubicBezTo>
                    <a:pt x="85" y="296"/>
                    <a:pt x="70" y="305"/>
                    <a:pt x="61" y="306"/>
                  </a:cubicBezTo>
                  <a:cubicBezTo>
                    <a:pt x="53" y="308"/>
                    <a:pt x="50" y="313"/>
                    <a:pt x="56" y="319"/>
                  </a:cubicBezTo>
                  <a:cubicBezTo>
                    <a:pt x="62" y="324"/>
                    <a:pt x="67" y="332"/>
                    <a:pt x="68" y="336"/>
                  </a:cubicBezTo>
                  <a:cubicBezTo>
                    <a:pt x="68" y="340"/>
                    <a:pt x="68" y="343"/>
                    <a:pt x="68" y="343"/>
                  </a:cubicBezTo>
                  <a:cubicBezTo>
                    <a:pt x="68" y="343"/>
                    <a:pt x="68" y="344"/>
                    <a:pt x="68" y="346"/>
                  </a:cubicBezTo>
                  <a:cubicBezTo>
                    <a:pt x="68" y="347"/>
                    <a:pt x="66" y="348"/>
                    <a:pt x="62" y="348"/>
                  </a:cubicBezTo>
                  <a:cubicBezTo>
                    <a:pt x="59" y="348"/>
                    <a:pt x="54" y="349"/>
                    <a:pt x="51" y="350"/>
                  </a:cubicBezTo>
                  <a:cubicBezTo>
                    <a:pt x="47" y="352"/>
                    <a:pt x="39" y="353"/>
                    <a:pt x="32" y="353"/>
                  </a:cubicBezTo>
                  <a:cubicBezTo>
                    <a:pt x="25" y="353"/>
                    <a:pt x="15" y="353"/>
                    <a:pt x="10" y="353"/>
                  </a:cubicBezTo>
                  <a:cubicBezTo>
                    <a:pt x="5" y="353"/>
                    <a:pt x="1" y="362"/>
                    <a:pt x="0" y="374"/>
                  </a:cubicBezTo>
                  <a:cubicBezTo>
                    <a:pt x="0" y="385"/>
                    <a:pt x="1" y="398"/>
                    <a:pt x="2" y="401"/>
                  </a:cubicBezTo>
                  <a:cubicBezTo>
                    <a:pt x="4" y="405"/>
                    <a:pt x="9" y="409"/>
                    <a:pt x="14" y="409"/>
                  </a:cubicBezTo>
                  <a:cubicBezTo>
                    <a:pt x="20" y="409"/>
                    <a:pt x="26" y="410"/>
                    <a:pt x="28" y="410"/>
                  </a:cubicBezTo>
                  <a:cubicBezTo>
                    <a:pt x="30" y="410"/>
                    <a:pt x="32" y="411"/>
                    <a:pt x="33" y="412"/>
                  </a:cubicBezTo>
                  <a:cubicBezTo>
                    <a:pt x="34" y="414"/>
                    <a:pt x="35" y="416"/>
                    <a:pt x="36" y="417"/>
                  </a:cubicBezTo>
                  <a:cubicBezTo>
                    <a:pt x="36" y="418"/>
                    <a:pt x="37" y="419"/>
                    <a:pt x="38" y="419"/>
                  </a:cubicBezTo>
                  <a:cubicBezTo>
                    <a:pt x="38" y="419"/>
                    <a:pt x="40" y="419"/>
                    <a:pt x="43" y="417"/>
                  </a:cubicBezTo>
                  <a:cubicBezTo>
                    <a:pt x="45" y="416"/>
                    <a:pt x="48" y="415"/>
                    <a:pt x="48" y="415"/>
                  </a:cubicBezTo>
                  <a:cubicBezTo>
                    <a:pt x="48" y="415"/>
                    <a:pt x="48" y="415"/>
                    <a:pt x="48" y="415"/>
                  </a:cubicBezTo>
                  <a:cubicBezTo>
                    <a:pt x="51" y="414"/>
                    <a:pt x="58" y="412"/>
                    <a:pt x="61" y="412"/>
                  </a:cubicBezTo>
                  <a:cubicBezTo>
                    <a:pt x="64" y="412"/>
                    <a:pt x="64" y="412"/>
                    <a:pt x="64" y="412"/>
                  </a:cubicBezTo>
                  <a:cubicBezTo>
                    <a:pt x="66" y="412"/>
                    <a:pt x="68" y="404"/>
                    <a:pt x="68" y="403"/>
                  </a:cubicBezTo>
                  <a:cubicBezTo>
                    <a:pt x="68" y="401"/>
                    <a:pt x="69" y="397"/>
                    <a:pt x="69" y="393"/>
                  </a:cubicBezTo>
                  <a:cubicBezTo>
                    <a:pt x="70" y="390"/>
                    <a:pt x="69" y="384"/>
                    <a:pt x="68" y="382"/>
                  </a:cubicBezTo>
                  <a:cubicBezTo>
                    <a:pt x="67" y="379"/>
                    <a:pt x="70" y="381"/>
                    <a:pt x="70" y="381"/>
                  </a:cubicBezTo>
                  <a:cubicBezTo>
                    <a:pt x="70" y="381"/>
                    <a:pt x="70" y="381"/>
                    <a:pt x="70" y="381"/>
                  </a:cubicBezTo>
                  <a:cubicBezTo>
                    <a:pt x="70" y="381"/>
                    <a:pt x="70" y="381"/>
                    <a:pt x="70" y="381"/>
                  </a:cubicBezTo>
                  <a:cubicBezTo>
                    <a:pt x="70" y="381"/>
                    <a:pt x="70" y="381"/>
                    <a:pt x="70" y="381"/>
                  </a:cubicBezTo>
                  <a:cubicBezTo>
                    <a:pt x="71" y="381"/>
                    <a:pt x="74" y="381"/>
                    <a:pt x="77" y="381"/>
                  </a:cubicBezTo>
                  <a:cubicBezTo>
                    <a:pt x="83" y="381"/>
                    <a:pt x="83" y="381"/>
                    <a:pt x="83" y="381"/>
                  </a:cubicBezTo>
                  <a:cubicBezTo>
                    <a:pt x="88" y="381"/>
                    <a:pt x="93" y="378"/>
                    <a:pt x="96" y="375"/>
                  </a:cubicBezTo>
                  <a:cubicBezTo>
                    <a:pt x="98" y="372"/>
                    <a:pt x="100" y="367"/>
                    <a:pt x="100" y="365"/>
                  </a:cubicBezTo>
                  <a:cubicBezTo>
                    <a:pt x="100" y="363"/>
                    <a:pt x="101" y="360"/>
                    <a:pt x="103" y="360"/>
                  </a:cubicBezTo>
                  <a:cubicBezTo>
                    <a:pt x="105" y="359"/>
                    <a:pt x="110" y="357"/>
                    <a:pt x="115" y="356"/>
                  </a:cubicBezTo>
                  <a:cubicBezTo>
                    <a:pt x="120" y="354"/>
                    <a:pt x="126" y="352"/>
                    <a:pt x="130" y="352"/>
                  </a:cubicBezTo>
                  <a:cubicBezTo>
                    <a:pt x="133" y="352"/>
                    <a:pt x="137" y="351"/>
                    <a:pt x="138" y="351"/>
                  </a:cubicBezTo>
                  <a:cubicBezTo>
                    <a:pt x="138" y="351"/>
                    <a:pt x="138" y="351"/>
                    <a:pt x="145" y="351"/>
                  </a:cubicBezTo>
                  <a:cubicBezTo>
                    <a:pt x="158" y="351"/>
                    <a:pt x="158" y="351"/>
                    <a:pt x="158" y="351"/>
                  </a:cubicBezTo>
                  <a:cubicBezTo>
                    <a:pt x="160" y="351"/>
                    <a:pt x="166" y="360"/>
                    <a:pt x="171" y="363"/>
                  </a:cubicBezTo>
                  <a:cubicBezTo>
                    <a:pt x="171" y="363"/>
                    <a:pt x="171" y="364"/>
                    <a:pt x="176" y="365"/>
                  </a:cubicBezTo>
                  <a:cubicBezTo>
                    <a:pt x="180" y="366"/>
                    <a:pt x="181" y="374"/>
                    <a:pt x="185" y="376"/>
                  </a:cubicBezTo>
                  <a:cubicBezTo>
                    <a:pt x="189" y="378"/>
                    <a:pt x="189" y="378"/>
                    <a:pt x="189" y="378"/>
                  </a:cubicBezTo>
                  <a:cubicBezTo>
                    <a:pt x="198" y="384"/>
                    <a:pt x="206" y="387"/>
                    <a:pt x="207" y="387"/>
                  </a:cubicBezTo>
                  <a:cubicBezTo>
                    <a:pt x="208" y="386"/>
                    <a:pt x="208" y="383"/>
                    <a:pt x="207" y="380"/>
                  </a:cubicBezTo>
                  <a:cubicBezTo>
                    <a:pt x="206" y="378"/>
                    <a:pt x="198" y="371"/>
                    <a:pt x="191" y="366"/>
                  </a:cubicBezTo>
                  <a:cubicBezTo>
                    <a:pt x="191" y="366"/>
                    <a:pt x="191" y="366"/>
                    <a:pt x="188" y="364"/>
                  </a:cubicBezTo>
                  <a:cubicBezTo>
                    <a:pt x="185" y="361"/>
                    <a:pt x="185" y="361"/>
                    <a:pt x="185" y="361"/>
                  </a:cubicBezTo>
                  <a:cubicBezTo>
                    <a:pt x="183" y="357"/>
                    <a:pt x="181" y="351"/>
                    <a:pt x="182" y="348"/>
                  </a:cubicBezTo>
                  <a:cubicBezTo>
                    <a:pt x="182" y="346"/>
                    <a:pt x="188" y="340"/>
                    <a:pt x="196" y="336"/>
                  </a:cubicBezTo>
                  <a:cubicBezTo>
                    <a:pt x="196" y="336"/>
                    <a:pt x="196" y="336"/>
                    <a:pt x="201" y="344"/>
                  </a:cubicBezTo>
                  <a:cubicBezTo>
                    <a:pt x="205" y="353"/>
                    <a:pt x="213" y="362"/>
                    <a:pt x="216" y="362"/>
                  </a:cubicBezTo>
                  <a:cubicBezTo>
                    <a:pt x="219" y="363"/>
                    <a:pt x="228" y="370"/>
                    <a:pt x="228" y="372"/>
                  </a:cubicBezTo>
                  <a:cubicBezTo>
                    <a:pt x="228" y="372"/>
                    <a:pt x="228" y="372"/>
                    <a:pt x="229" y="373"/>
                  </a:cubicBezTo>
                  <a:cubicBezTo>
                    <a:pt x="229" y="373"/>
                    <a:pt x="229" y="373"/>
                    <a:pt x="229" y="374"/>
                  </a:cubicBezTo>
                  <a:cubicBezTo>
                    <a:pt x="230" y="377"/>
                    <a:pt x="232" y="384"/>
                    <a:pt x="232" y="386"/>
                  </a:cubicBezTo>
                  <a:cubicBezTo>
                    <a:pt x="232" y="387"/>
                    <a:pt x="232" y="387"/>
                    <a:pt x="232" y="387"/>
                  </a:cubicBezTo>
                  <a:cubicBezTo>
                    <a:pt x="232" y="387"/>
                    <a:pt x="232" y="388"/>
                    <a:pt x="232" y="389"/>
                  </a:cubicBezTo>
                  <a:cubicBezTo>
                    <a:pt x="232" y="389"/>
                    <a:pt x="232" y="389"/>
                    <a:pt x="232" y="391"/>
                  </a:cubicBezTo>
                  <a:cubicBezTo>
                    <a:pt x="232" y="394"/>
                    <a:pt x="233" y="399"/>
                    <a:pt x="235" y="400"/>
                  </a:cubicBezTo>
                  <a:cubicBezTo>
                    <a:pt x="235" y="400"/>
                    <a:pt x="235" y="400"/>
                    <a:pt x="235" y="400"/>
                  </a:cubicBezTo>
                  <a:cubicBezTo>
                    <a:pt x="235" y="400"/>
                    <a:pt x="235" y="400"/>
                    <a:pt x="235" y="400"/>
                  </a:cubicBezTo>
                  <a:cubicBezTo>
                    <a:pt x="233" y="399"/>
                    <a:pt x="232" y="394"/>
                    <a:pt x="232" y="391"/>
                  </a:cubicBezTo>
                  <a:cubicBezTo>
                    <a:pt x="232" y="394"/>
                    <a:pt x="233" y="399"/>
                    <a:pt x="235" y="400"/>
                  </a:cubicBezTo>
                  <a:cubicBezTo>
                    <a:pt x="236" y="400"/>
                    <a:pt x="236" y="400"/>
                    <a:pt x="236" y="400"/>
                  </a:cubicBezTo>
                  <a:cubicBezTo>
                    <a:pt x="238" y="400"/>
                    <a:pt x="238" y="400"/>
                    <a:pt x="238" y="400"/>
                  </a:cubicBezTo>
                  <a:cubicBezTo>
                    <a:pt x="242" y="404"/>
                    <a:pt x="245" y="407"/>
                    <a:pt x="245" y="407"/>
                  </a:cubicBezTo>
                  <a:cubicBezTo>
                    <a:pt x="245" y="407"/>
                    <a:pt x="243" y="408"/>
                    <a:pt x="243" y="408"/>
                  </a:cubicBezTo>
                  <a:cubicBezTo>
                    <a:pt x="243" y="408"/>
                    <a:pt x="241" y="408"/>
                    <a:pt x="241" y="408"/>
                  </a:cubicBezTo>
                  <a:cubicBezTo>
                    <a:pt x="241" y="408"/>
                    <a:pt x="241" y="408"/>
                    <a:pt x="241" y="408"/>
                  </a:cubicBezTo>
                  <a:cubicBezTo>
                    <a:pt x="241" y="408"/>
                    <a:pt x="244" y="408"/>
                    <a:pt x="244" y="408"/>
                  </a:cubicBezTo>
                  <a:cubicBezTo>
                    <a:pt x="244" y="408"/>
                    <a:pt x="245" y="408"/>
                    <a:pt x="245" y="408"/>
                  </a:cubicBezTo>
                  <a:cubicBezTo>
                    <a:pt x="245" y="408"/>
                    <a:pt x="246" y="408"/>
                    <a:pt x="246" y="408"/>
                  </a:cubicBezTo>
                  <a:cubicBezTo>
                    <a:pt x="246" y="408"/>
                    <a:pt x="246" y="408"/>
                    <a:pt x="246" y="408"/>
                  </a:cubicBezTo>
                  <a:cubicBezTo>
                    <a:pt x="246" y="408"/>
                    <a:pt x="248" y="408"/>
                    <a:pt x="250" y="408"/>
                  </a:cubicBezTo>
                  <a:cubicBezTo>
                    <a:pt x="250" y="408"/>
                    <a:pt x="250" y="408"/>
                    <a:pt x="251" y="408"/>
                  </a:cubicBezTo>
                  <a:cubicBezTo>
                    <a:pt x="252" y="408"/>
                    <a:pt x="252" y="408"/>
                    <a:pt x="252" y="408"/>
                  </a:cubicBezTo>
                  <a:cubicBezTo>
                    <a:pt x="256" y="408"/>
                    <a:pt x="259" y="409"/>
                    <a:pt x="259" y="409"/>
                  </a:cubicBezTo>
                  <a:cubicBezTo>
                    <a:pt x="259" y="411"/>
                    <a:pt x="256" y="414"/>
                    <a:pt x="256" y="416"/>
                  </a:cubicBezTo>
                  <a:cubicBezTo>
                    <a:pt x="256" y="417"/>
                    <a:pt x="256" y="417"/>
                    <a:pt x="256" y="417"/>
                  </a:cubicBezTo>
                  <a:cubicBezTo>
                    <a:pt x="256" y="417"/>
                    <a:pt x="257" y="417"/>
                    <a:pt x="259" y="416"/>
                  </a:cubicBezTo>
                  <a:cubicBezTo>
                    <a:pt x="260" y="414"/>
                    <a:pt x="263" y="412"/>
                    <a:pt x="264" y="411"/>
                  </a:cubicBezTo>
                  <a:cubicBezTo>
                    <a:pt x="265" y="409"/>
                    <a:pt x="267" y="407"/>
                    <a:pt x="269" y="406"/>
                  </a:cubicBezTo>
                  <a:cubicBezTo>
                    <a:pt x="270" y="405"/>
                    <a:pt x="269" y="404"/>
                    <a:pt x="267" y="403"/>
                  </a:cubicBezTo>
                  <a:cubicBezTo>
                    <a:pt x="264" y="402"/>
                    <a:pt x="262" y="401"/>
                    <a:pt x="261" y="401"/>
                  </a:cubicBezTo>
                  <a:cubicBezTo>
                    <a:pt x="261" y="401"/>
                    <a:pt x="260" y="400"/>
                    <a:pt x="260" y="400"/>
                  </a:cubicBezTo>
                  <a:cubicBezTo>
                    <a:pt x="259" y="400"/>
                    <a:pt x="257" y="400"/>
                    <a:pt x="257" y="399"/>
                  </a:cubicBezTo>
                  <a:cubicBezTo>
                    <a:pt x="257" y="398"/>
                    <a:pt x="256" y="398"/>
                    <a:pt x="256" y="398"/>
                  </a:cubicBezTo>
                  <a:cubicBezTo>
                    <a:pt x="256" y="398"/>
                    <a:pt x="256" y="398"/>
                    <a:pt x="256" y="398"/>
                  </a:cubicBezTo>
                  <a:cubicBezTo>
                    <a:pt x="256" y="398"/>
                    <a:pt x="256" y="398"/>
                    <a:pt x="256" y="398"/>
                  </a:cubicBezTo>
                  <a:cubicBezTo>
                    <a:pt x="264" y="398"/>
                    <a:pt x="264" y="397"/>
                    <a:pt x="264" y="397"/>
                  </a:cubicBezTo>
                  <a:cubicBezTo>
                    <a:pt x="264" y="397"/>
                    <a:pt x="264" y="397"/>
                    <a:pt x="264" y="397"/>
                  </a:cubicBezTo>
                  <a:cubicBezTo>
                    <a:pt x="264" y="395"/>
                    <a:pt x="264" y="386"/>
                    <a:pt x="264" y="385"/>
                  </a:cubicBezTo>
                  <a:cubicBezTo>
                    <a:pt x="264" y="385"/>
                    <a:pt x="264" y="385"/>
                    <a:pt x="264" y="385"/>
                  </a:cubicBezTo>
                  <a:cubicBezTo>
                    <a:pt x="264" y="386"/>
                    <a:pt x="266" y="386"/>
                    <a:pt x="269" y="386"/>
                  </a:cubicBezTo>
                  <a:cubicBezTo>
                    <a:pt x="272" y="386"/>
                    <a:pt x="276" y="385"/>
                    <a:pt x="278" y="384"/>
                  </a:cubicBezTo>
                  <a:cubicBezTo>
                    <a:pt x="280" y="382"/>
                    <a:pt x="283" y="381"/>
                    <a:pt x="285" y="381"/>
                  </a:cubicBezTo>
                  <a:cubicBezTo>
                    <a:pt x="287" y="381"/>
                    <a:pt x="289" y="383"/>
                    <a:pt x="289" y="384"/>
                  </a:cubicBezTo>
                  <a:cubicBezTo>
                    <a:pt x="289" y="385"/>
                    <a:pt x="291" y="389"/>
                    <a:pt x="295" y="389"/>
                  </a:cubicBezTo>
                  <a:cubicBezTo>
                    <a:pt x="295" y="389"/>
                    <a:pt x="295" y="389"/>
                    <a:pt x="298" y="389"/>
                  </a:cubicBezTo>
                  <a:cubicBezTo>
                    <a:pt x="301" y="389"/>
                    <a:pt x="301" y="389"/>
                    <a:pt x="301" y="389"/>
                  </a:cubicBezTo>
                  <a:cubicBezTo>
                    <a:pt x="301" y="397"/>
                    <a:pt x="301" y="405"/>
                    <a:pt x="301" y="409"/>
                  </a:cubicBezTo>
                  <a:cubicBezTo>
                    <a:pt x="301" y="414"/>
                    <a:pt x="299" y="420"/>
                    <a:pt x="296" y="422"/>
                  </a:cubicBezTo>
                  <a:cubicBezTo>
                    <a:pt x="296" y="422"/>
                    <a:pt x="296" y="422"/>
                    <a:pt x="300" y="423"/>
                  </a:cubicBezTo>
                  <a:cubicBezTo>
                    <a:pt x="304" y="424"/>
                    <a:pt x="304" y="424"/>
                    <a:pt x="304" y="424"/>
                  </a:cubicBezTo>
                  <a:cubicBezTo>
                    <a:pt x="309" y="422"/>
                    <a:pt x="320" y="420"/>
                    <a:pt x="328" y="420"/>
                  </a:cubicBezTo>
                  <a:cubicBezTo>
                    <a:pt x="336" y="420"/>
                    <a:pt x="345" y="419"/>
                    <a:pt x="349" y="419"/>
                  </a:cubicBezTo>
                  <a:cubicBezTo>
                    <a:pt x="352" y="419"/>
                    <a:pt x="356" y="424"/>
                    <a:pt x="358" y="430"/>
                  </a:cubicBezTo>
                  <a:cubicBezTo>
                    <a:pt x="360" y="437"/>
                    <a:pt x="361" y="445"/>
                    <a:pt x="362" y="449"/>
                  </a:cubicBezTo>
                  <a:cubicBezTo>
                    <a:pt x="363" y="453"/>
                    <a:pt x="363" y="456"/>
                    <a:pt x="363" y="456"/>
                  </a:cubicBezTo>
                  <a:cubicBezTo>
                    <a:pt x="363" y="457"/>
                    <a:pt x="363" y="457"/>
                    <a:pt x="363" y="457"/>
                  </a:cubicBezTo>
                  <a:cubicBezTo>
                    <a:pt x="363" y="457"/>
                    <a:pt x="362" y="458"/>
                    <a:pt x="361" y="459"/>
                  </a:cubicBezTo>
                  <a:cubicBezTo>
                    <a:pt x="359" y="461"/>
                    <a:pt x="355" y="462"/>
                    <a:pt x="351" y="462"/>
                  </a:cubicBezTo>
                  <a:cubicBezTo>
                    <a:pt x="348" y="462"/>
                    <a:pt x="346" y="463"/>
                    <a:pt x="345" y="465"/>
                  </a:cubicBezTo>
                  <a:cubicBezTo>
                    <a:pt x="345" y="467"/>
                    <a:pt x="346" y="471"/>
                    <a:pt x="347" y="474"/>
                  </a:cubicBezTo>
                  <a:cubicBezTo>
                    <a:pt x="349" y="479"/>
                    <a:pt x="352" y="484"/>
                    <a:pt x="354" y="484"/>
                  </a:cubicBezTo>
                  <a:cubicBezTo>
                    <a:pt x="357" y="484"/>
                    <a:pt x="362" y="489"/>
                    <a:pt x="366" y="494"/>
                  </a:cubicBezTo>
                  <a:cubicBezTo>
                    <a:pt x="371" y="500"/>
                    <a:pt x="377" y="511"/>
                    <a:pt x="380" y="518"/>
                  </a:cubicBezTo>
                  <a:cubicBezTo>
                    <a:pt x="384" y="525"/>
                    <a:pt x="393" y="536"/>
                    <a:pt x="401" y="543"/>
                  </a:cubicBezTo>
                  <a:cubicBezTo>
                    <a:pt x="401" y="543"/>
                    <a:pt x="401" y="543"/>
                    <a:pt x="401" y="544"/>
                  </a:cubicBezTo>
                  <a:cubicBezTo>
                    <a:pt x="401" y="545"/>
                    <a:pt x="405" y="554"/>
                    <a:pt x="405" y="559"/>
                  </a:cubicBezTo>
                  <a:cubicBezTo>
                    <a:pt x="405" y="562"/>
                    <a:pt x="407" y="562"/>
                    <a:pt x="407" y="562"/>
                  </a:cubicBezTo>
                  <a:cubicBezTo>
                    <a:pt x="407" y="563"/>
                    <a:pt x="409" y="563"/>
                    <a:pt x="409" y="563"/>
                  </a:cubicBezTo>
                  <a:cubicBezTo>
                    <a:pt x="409" y="563"/>
                    <a:pt x="409" y="563"/>
                    <a:pt x="409" y="563"/>
                  </a:cubicBezTo>
                  <a:cubicBezTo>
                    <a:pt x="409" y="563"/>
                    <a:pt x="409" y="563"/>
                    <a:pt x="409" y="564"/>
                  </a:cubicBezTo>
                  <a:cubicBezTo>
                    <a:pt x="409" y="564"/>
                    <a:pt x="413" y="566"/>
                    <a:pt x="421" y="569"/>
                  </a:cubicBezTo>
                  <a:cubicBezTo>
                    <a:pt x="421" y="569"/>
                    <a:pt x="420" y="569"/>
                    <a:pt x="422" y="571"/>
                  </a:cubicBezTo>
                  <a:cubicBezTo>
                    <a:pt x="423" y="573"/>
                    <a:pt x="423" y="573"/>
                    <a:pt x="423" y="573"/>
                  </a:cubicBezTo>
                  <a:cubicBezTo>
                    <a:pt x="425" y="578"/>
                    <a:pt x="427" y="587"/>
                    <a:pt x="427" y="594"/>
                  </a:cubicBezTo>
                  <a:cubicBezTo>
                    <a:pt x="427" y="600"/>
                    <a:pt x="428" y="606"/>
                    <a:pt x="429" y="608"/>
                  </a:cubicBezTo>
                  <a:cubicBezTo>
                    <a:pt x="430" y="609"/>
                    <a:pt x="431" y="610"/>
                    <a:pt x="431" y="610"/>
                  </a:cubicBezTo>
                  <a:cubicBezTo>
                    <a:pt x="431" y="610"/>
                    <a:pt x="431" y="610"/>
                    <a:pt x="432" y="611"/>
                  </a:cubicBezTo>
                  <a:cubicBezTo>
                    <a:pt x="432" y="612"/>
                    <a:pt x="432" y="613"/>
                    <a:pt x="432" y="613"/>
                  </a:cubicBezTo>
                  <a:cubicBezTo>
                    <a:pt x="434" y="613"/>
                    <a:pt x="438" y="613"/>
                    <a:pt x="443" y="612"/>
                  </a:cubicBezTo>
                  <a:cubicBezTo>
                    <a:pt x="443" y="612"/>
                    <a:pt x="443" y="612"/>
                    <a:pt x="445" y="613"/>
                  </a:cubicBezTo>
                  <a:cubicBezTo>
                    <a:pt x="447" y="614"/>
                    <a:pt x="447" y="614"/>
                    <a:pt x="447" y="614"/>
                  </a:cubicBezTo>
                  <a:cubicBezTo>
                    <a:pt x="451" y="615"/>
                    <a:pt x="457" y="617"/>
                    <a:pt x="459" y="618"/>
                  </a:cubicBezTo>
                  <a:cubicBezTo>
                    <a:pt x="461" y="619"/>
                    <a:pt x="465" y="619"/>
                    <a:pt x="467" y="618"/>
                  </a:cubicBezTo>
                  <a:cubicBezTo>
                    <a:pt x="470" y="617"/>
                    <a:pt x="473" y="615"/>
                    <a:pt x="474" y="613"/>
                  </a:cubicBezTo>
                  <a:cubicBezTo>
                    <a:pt x="476" y="612"/>
                    <a:pt x="477" y="610"/>
                    <a:pt x="478" y="610"/>
                  </a:cubicBezTo>
                  <a:cubicBezTo>
                    <a:pt x="478" y="609"/>
                    <a:pt x="485" y="609"/>
                    <a:pt x="488" y="609"/>
                  </a:cubicBezTo>
                  <a:cubicBezTo>
                    <a:pt x="492" y="609"/>
                    <a:pt x="496" y="608"/>
                    <a:pt x="498" y="607"/>
                  </a:cubicBezTo>
                  <a:cubicBezTo>
                    <a:pt x="500" y="605"/>
                    <a:pt x="503" y="603"/>
                    <a:pt x="505" y="602"/>
                  </a:cubicBezTo>
                  <a:cubicBezTo>
                    <a:pt x="507" y="601"/>
                    <a:pt x="510" y="600"/>
                    <a:pt x="511" y="600"/>
                  </a:cubicBezTo>
                  <a:cubicBezTo>
                    <a:pt x="511" y="600"/>
                    <a:pt x="511" y="599"/>
                    <a:pt x="510" y="598"/>
                  </a:cubicBezTo>
                  <a:cubicBezTo>
                    <a:pt x="509" y="597"/>
                    <a:pt x="509" y="595"/>
                    <a:pt x="511" y="594"/>
                  </a:cubicBezTo>
                  <a:cubicBezTo>
                    <a:pt x="512" y="593"/>
                    <a:pt x="512" y="591"/>
                    <a:pt x="510" y="589"/>
                  </a:cubicBezTo>
                  <a:cubicBezTo>
                    <a:pt x="509" y="588"/>
                    <a:pt x="514" y="586"/>
                    <a:pt x="514" y="586"/>
                  </a:cubicBezTo>
                  <a:cubicBezTo>
                    <a:pt x="514" y="586"/>
                    <a:pt x="514" y="586"/>
                    <a:pt x="514" y="586"/>
                  </a:cubicBezTo>
                  <a:cubicBezTo>
                    <a:pt x="514" y="586"/>
                    <a:pt x="517" y="586"/>
                    <a:pt x="519" y="587"/>
                  </a:cubicBezTo>
                  <a:cubicBezTo>
                    <a:pt x="521" y="587"/>
                    <a:pt x="525" y="587"/>
                    <a:pt x="527" y="587"/>
                  </a:cubicBezTo>
                  <a:cubicBezTo>
                    <a:pt x="529" y="586"/>
                    <a:pt x="531" y="583"/>
                    <a:pt x="531" y="579"/>
                  </a:cubicBezTo>
                  <a:cubicBezTo>
                    <a:pt x="531" y="575"/>
                    <a:pt x="532" y="572"/>
                    <a:pt x="533" y="564"/>
                  </a:cubicBezTo>
                  <a:cubicBezTo>
                    <a:pt x="533" y="564"/>
                    <a:pt x="533" y="564"/>
                    <a:pt x="537" y="564"/>
                  </a:cubicBezTo>
                  <a:cubicBezTo>
                    <a:pt x="540" y="564"/>
                    <a:pt x="540" y="564"/>
                    <a:pt x="540" y="564"/>
                  </a:cubicBezTo>
                  <a:cubicBezTo>
                    <a:pt x="544" y="564"/>
                    <a:pt x="549" y="562"/>
                    <a:pt x="551" y="559"/>
                  </a:cubicBezTo>
                  <a:cubicBezTo>
                    <a:pt x="554" y="556"/>
                    <a:pt x="555" y="552"/>
                    <a:pt x="555" y="551"/>
                  </a:cubicBezTo>
                  <a:cubicBezTo>
                    <a:pt x="555" y="549"/>
                    <a:pt x="555" y="543"/>
                    <a:pt x="555" y="538"/>
                  </a:cubicBezTo>
                  <a:cubicBezTo>
                    <a:pt x="555" y="532"/>
                    <a:pt x="556" y="525"/>
                    <a:pt x="557" y="522"/>
                  </a:cubicBezTo>
                  <a:cubicBezTo>
                    <a:pt x="559" y="519"/>
                    <a:pt x="561" y="516"/>
                    <a:pt x="563" y="515"/>
                  </a:cubicBezTo>
                  <a:cubicBezTo>
                    <a:pt x="564" y="514"/>
                    <a:pt x="567" y="512"/>
                    <a:pt x="567" y="511"/>
                  </a:cubicBezTo>
                  <a:cubicBezTo>
                    <a:pt x="567" y="509"/>
                    <a:pt x="569" y="509"/>
                    <a:pt x="569" y="511"/>
                  </a:cubicBezTo>
                  <a:cubicBezTo>
                    <a:pt x="569" y="514"/>
                    <a:pt x="569" y="514"/>
                    <a:pt x="569" y="514"/>
                  </a:cubicBezTo>
                  <a:cubicBezTo>
                    <a:pt x="569" y="514"/>
                    <a:pt x="574" y="514"/>
                    <a:pt x="583" y="514"/>
                  </a:cubicBezTo>
                  <a:cubicBezTo>
                    <a:pt x="591" y="514"/>
                    <a:pt x="600" y="514"/>
                    <a:pt x="604" y="513"/>
                  </a:cubicBezTo>
                  <a:cubicBezTo>
                    <a:pt x="607" y="513"/>
                    <a:pt x="614" y="517"/>
                    <a:pt x="619" y="521"/>
                  </a:cubicBezTo>
                  <a:cubicBezTo>
                    <a:pt x="624" y="526"/>
                    <a:pt x="629" y="533"/>
                    <a:pt x="629" y="538"/>
                  </a:cubicBezTo>
                  <a:cubicBezTo>
                    <a:pt x="630" y="542"/>
                    <a:pt x="635" y="549"/>
                    <a:pt x="641" y="553"/>
                  </a:cubicBezTo>
                  <a:cubicBezTo>
                    <a:pt x="647" y="557"/>
                    <a:pt x="653" y="558"/>
                    <a:pt x="656" y="555"/>
                  </a:cubicBezTo>
                  <a:cubicBezTo>
                    <a:pt x="658" y="552"/>
                    <a:pt x="662" y="559"/>
                    <a:pt x="665" y="572"/>
                  </a:cubicBezTo>
                  <a:cubicBezTo>
                    <a:pt x="667" y="585"/>
                    <a:pt x="674" y="602"/>
                    <a:pt x="681" y="612"/>
                  </a:cubicBezTo>
                  <a:cubicBezTo>
                    <a:pt x="687" y="621"/>
                    <a:pt x="693" y="632"/>
                    <a:pt x="694" y="637"/>
                  </a:cubicBezTo>
                  <a:cubicBezTo>
                    <a:pt x="694" y="642"/>
                    <a:pt x="696" y="649"/>
                    <a:pt x="699" y="652"/>
                  </a:cubicBezTo>
                  <a:cubicBezTo>
                    <a:pt x="702" y="656"/>
                    <a:pt x="706" y="658"/>
                    <a:pt x="707" y="657"/>
                  </a:cubicBezTo>
                  <a:cubicBezTo>
                    <a:pt x="709" y="656"/>
                    <a:pt x="713" y="657"/>
                    <a:pt x="715" y="658"/>
                  </a:cubicBezTo>
                  <a:cubicBezTo>
                    <a:pt x="717" y="660"/>
                    <a:pt x="719" y="664"/>
                    <a:pt x="719" y="667"/>
                  </a:cubicBezTo>
                  <a:cubicBezTo>
                    <a:pt x="718" y="671"/>
                    <a:pt x="721" y="673"/>
                    <a:pt x="725" y="673"/>
                  </a:cubicBezTo>
                  <a:cubicBezTo>
                    <a:pt x="729" y="672"/>
                    <a:pt x="734" y="671"/>
                    <a:pt x="736" y="671"/>
                  </a:cubicBezTo>
                  <a:cubicBezTo>
                    <a:pt x="738" y="670"/>
                    <a:pt x="739" y="668"/>
                    <a:pt x="739" y="665"/>
                  </a:cubicBezTo>
                  <a:cubicBezTo>
                    <a:pt x="739" y="663"/>
                    <a:pt x="737" y="660"/>
                    <a:pt x="735" y="660"/>
                  </a:cubicBezTo>
                  <a:cubicBezTo>
                    <a:pt x="732" y="659"/>
                    <a:pt x="731" y="656"/>
                    <a:pt x="731" y="652"/>
                  </a:cubicBezTo>
                  <a:cubicBezTo>
                    <a:pt x="732" y="649"/>
                    <a:pt x="731" y="645"/>
                    <a:pt x="729" y="644"/>
                  </a:cubicBezTo>
                  <a:cubicBezTo>
                    <a:pt x="728" y="642"/>
                    <a:pt x="726" y="642"/>
                    <a:pt x="726" y="642"/>
                  </a:cubicBezTo>
                  <a:cubicBezTo>
                    <a:pt x="726" y="642"/>
                    <a:pt x="726" y="634"/>
                    <a:pt x="725" y="624"/>
                  </a:cubicBezTo>
                  <a:cubicBezTo>
                    <a:pt x="725" y="614"/>
                    <a:pt x="729" y="601"/>
                    <a:pt x="735" y="596"/>
                  </a:cubicBezTo>
                  <a:cubicBezTo>
                    <a:pt x="741" y="590"/>
                    <a:pt x="749" y="585"/>
                    <a:pt x="753" y="585"/>
                  </a:cubicBezTo>
                  <a:cubicBezTo>
                    <a:pt x="757" y="584"/>
                    <a:pt x="762" y="581"/>
                    <a:pt x="764" y="578"/>
                  </a:cubicBezTo>
                  <a:cubicBezTo>
                    <a:pt x="766" y="575"/>
                    <a:pt x="775" y="567"/>
                    <a:pt x="783" y="560"/>
                  </a:cubicBezTo>
                  <a:cubicBezTo>
                    <a:pt x="792" y="553"/>
                    <a:pt x="802" y="549"/>
                    <a:pt x="807" y="550"/>
                  </a:cubicBezTo>
                  <a:cubicBezTo>
                    <a:pt x="811" y="551"/>
                    <a:pt x="817" y="552"/>
                    <a:pt x="822" y="552"/>
                  </a:cubicBezTo>
                  <a:cubicBezTo>
                    <a:pt x="826" y="552"/>
                    <a:pt x="829" y="557"/>
                    <a:pt x="830" y="563"/>
                  </a:cubicBezTo>
                  <a:cubicBezTo>
                    <a:pt x="830" y="568"/>
                    <a:pt x="834" y="574"/>
                    <a:pt x="837" y="575"/>
                  </a:cubicBezTo>
                  <a:cubicBezTo>
                    <a:pt x="841" y="576"/>
                    <a:pt x="845" y="582"/>
                    <a:pt x="846" y="587"/>
                  </a:cubicBezTo>
                  <a:cubicBezTo>
                    <a:pt x="847" y="592"/>
                    <a:pt x="852" y="596"/>
                    <a:pt x="858" y="597"/>
                  </a:cubicBezTo>
                  <a:cubicBezTo>
                    <a:pt x="863" y="597"/>
                    <a:pt x="867" y="601"/>
                    <a:pt x="868" y="605"/>
                  </a:cubicBezTo>
                  <a:cubicBezTo>
                    <a:pt x="868" y="609"/>
                    <a:pt x="870" y="624"/>
                    <a:pt x="872" y="639"/>
                  </a:cubicBezTo>
                  <a:cubicBezTo>
                    <a:pt x="874" y="654"/>
                    <a:pt x="878" y="667"/>
                    <a:pt x="880" y="668"/>
                  </a:cubicBezTo>
                  <a:cubicBezTo>
                    <a:pt x="882" y="669"/>
                    <a:pt x="886" y="673"/>
                    <a:pt x="888" y="676"/>
                  </a:cubicBezTo>
                  <a:cubicBezTo>
                    <a:pt x="890" y="680"/>
                    <a:pt x="892" y="687"/>
                    <a:pt x="892" y="693"/>
                  </a:cubicBezTo>
                  <a:cubicBezTo>
                    <a:pt x="892" y="698"/>
                    <a:pt x="890" y="702"/>
                    <a:pt x="889" y="702"/>
                  </a:cubicBezTo>
                  <a:cubicBezTo>
                    <a:pt x="887" y="702"/>
                    <a:pt x="886" y="702"/>
                    <a:pt x="886" y="702"/>
                  </a:cubicBezTo>
                  <a:cubicBezTo>
                    <a:pt x="886" y="702"/>
                    <a:pt x="885" y="704"/>
                    <a:pt x="883" y="704"/>
                  </a:cubicBezTo>
                  <a:cubicBezTo>
                    <a:pt x="882" y="703"/>
                    <a:pt x="881" y="701"/>
                    <a:pt x="882" y="694"/>
                  </a:cubicBezTo>
                  <a:cubicBezTo>
                    <a:pt x="882" y="694"/>
                    <a:pt x="882" y="694"/>
                    <a:pt x="877" y="694"/>
                  </a:cubicBezTo>
                  <a:cubicBezTo>
                    <a:pt x="872" y="694"/>
                    <a:pt x="872" y="694"/>
                    <a:pt x="872" y="694"/>
                  </a:cubicBezTo>
                  <a:cubicBezTo>
                    <a:pt x="868" y="686"/>
                    <a:pt x="862" y="681"/>
                    <a:pt x="860" y="684"/>
                  </a:cubicBezTo>
                  <a:cubicBezTo>
                    <a:pt x="858" y="686"/>
                    <a:pt x="856" y="689"/>
                    <a:pt x="856" y="693"/>
                  </a:cubicBezTo>
                  <a:cubicBezTo>
                    <a:pt x="856" y="696"/>
                    <a:pt x="859" y="701"/>
                    <a:pt x="862" y="705"/>
                  </a:cubicBezTo>
                  <a:cubicBezTo>
                    <a:pt x="865" y="709"/>
                    <a:pt x="870" y="715"/>
                    <a:pt x="873" y="719"/>
                  </a:cubicBezTo>
                  <a:cubicBezTo>
                    <a:pt x="877" y="723"/>
                    <a:pt x="880" y="725"/>
                    <a:pt x="880" y="725"/>
                  </a:cubicBezTo>
                  <a:cubicBezTo>
                    <a:pt x="880" y="724"/>
                    <a:pt x="880" y="723"/>
                    <a:pt x="880" y="723"/>
                  </a:cubicBezTo>
                  <a:cubicBezTo>
                    <a:pt x="880" y="723"/>
                    <a:pt x="880" y="726"/>
                    <a:pt x="880" y="728"/>
                  </a:cubicBezTo>
                  <a:cubicBezTo>
                    <a:pt x="880" y="731"/>
                    <a:pt x="882" y="737"/>
                    <a:pt x="884" y="742"/>
                  </a:cubicBezTo>
                  <a:cubicBezTo>
                    <a:pt x="886" y="747"/>
                    <a:pt x="892" y="753"/>
                    <a:pt x="895" y="757"/>
                  </a:cubicBezTo>
                  <a:cubicBezTo>
                    <a:pt x="899" y="761"/>
                    <a:pt x="905" y="765"/>
                    <a:pt x="908" y="766"/>
                  </a:cubicBezTo>
                  <a:cubicBezTo>
                    <a:pt x="911" y="766"/>
                    <a:pt x="914" y="767"/>
                    <a:pt x="914" y="767"/>
                  </a:cubicBezTo>
                  <a:cubicBezTo>
                    <a:pt x="914" y="767"/>
                    <a:pt x="914" y="768"/>
                    <a:pt x="914" y="768"/>
                  </a:cubicBezTo>
                  <a:cubicBezTo>
                    <a:pt x="914" y="768"/>
                    <a:pt x="913" y="769"/>
                    <a:pt x="912" y="771"/>
                  </a:cubicBezTo>
                  <a:cubicBezTo>
                    <a:pt x="912" y="773"/>
                    <a:pt x="915" y="778"/>
                    <a:pt x="919" y="782"/>
                  </a:cubicBezTo>
                  <a:cubicBezTo>
                    <a:pt x="923" y="786"/>
                    <a:pt x="929" y="790"/>
                    <a:pt x="933" y="790"/>
                  </a:cubicBezTo>
                  <a:cubicBezTo>
                    <a:pt x="937" y="790"/>
                    <a:pt x="943" y="792"/>
                    <a:pt x="947" y="794"/>
                  </a:cubicBezTo>
                  <a:cubicBezTo>
                    <a:pt x="951" y="797"/>
                    <a:pt x="959" y="799"/>
                    <a:pt x="964" y="799"/>
                  </a:cubicBezTo>
                  <a:cubicBezTo>
                    <a:pt x="970" y="799"/>
                    <a:pt x="973" y="798"/>
                    <a:pt x="972" y="796"/>
                  </a:cubicBezTo>
                  <a:cubicBezTo>
                    <a:pt x="970" y="794"/>
                    <a:pt x="968" y="791"/>
                    <a:pt x="968" y="789"/>
                  </a:cubicBezTo>
                  <a:cubicBezTo>
                    <a:pt x="968" y="787"/>
                    <a:pt x="968" y="785"/>
                    <a:pt x="968" y="785"/>
                  </a:cubicBezTo>
                  <a:cubicBezTo>
                    <a:pt x="968" y="785"/>
                    <a:pt x="966" y="783"/>
                    <a:pt x="965" y="780"/>
                  </a:cubicBezTo>
                  <a:cubicBezTo>
                    <a:pt x="963" y="778"/>
                    <a:pt x="955" y="775"/>
                    <a:pt x="947" y="775"/>
                  </a:cubicBezTo>
                  <a:cubicBezTo>
                    <a:pt x="939" y="775"/>
                    <a:pt x="933" y="771"/>
                    <a:pt x="933" y="765"/>
                  </a:cubicBezTo>
                  <a:cubicBezTo>
                    <a:pt x="933" y="760"/>
                    <a:pt x="932" y="752"/>
                    <a:pt x="932" y="749"/>
                  </a:cubicBezTo>
                  <a:cubicBezTo>
                    <a:pt x="931" y="746"/>
                    <a:pt x="927" y="739"/>
                    <a:pt x="922" y="735"/>
                  </a:cubicBezTo>
                  <a:cubicBezTo>
                    <a:pt x="917" y="731"/>
                    <a:pt x="908" y="726"/>
                    <a:pt x="902" y="723"/>
                  </a:cubicBezTo>
                  <a:cubicBezTo>
                    <a:pt x="896" y="721"/>
                    <a:pt x="892" y="717"/>
                    <a:pt x="892" y="714"/>
                  </a:cubicBezTo>
                  <a:cubicBezTo>
                    <a:pt x="892" y="712"/>
                    <a:pt x="894" y="709"/>
                    <a:pt x="896" y="709"/>
                  </a:cubicBezTo>
                  <a:cubicBezTo>
                    <a:pt x="898" y="709"/>
                    <a:pt x="900" y="708"/>
                    <a:pt x="901" y="709"/>
                  </a:cubicBezTo>
                  <a:cubicBezTo>
                    <a:pt x="901" y="709"/>
                    <a:pt x="901" y="709"/>
                    <a:pt x="902" y="709"/>
                  </a:cubicBezTo>
                  <a:cubicBezTo>
                    <a:pt x="902" y="708"/>
                    <a:pt x="903" y="710"/>
                    <a:pt x="904" y="711"/>
                  </a:cubicBezTo>
                  <a:cubicBezTo>
                    <a:pt x="905" y="713"/>
                    <a:pt x="906" y="713"/>
                    <a:pt x="909" y="712"/>
                  </a:cubicBezTo>
                  <a:cubicBezTo>
                    <a:pt x="911" y="711"/>
                    <a:pt x="912" y="706"/>
                    <a:pt x="912" y="701"/>
                  </a:cubicBezTo>
                  <a:cubicBezTo>
                    <a:pt x="912" y="689"/>
                    <a:pt x="912" y="689"/>
                    <a:pt x="912" y="689"/>
                  </a:cubicBezTo>
                  <a:cubicBezTo>
                    <a:pt x="912" y="686"/>
                    <a:pt x="912" y="682"/>
                    <a:pt x="910" y="680"/>
                  </a:cubicBezTo>
                  <a:cubicBezTo>
                    <a:pt x="909" y="677"/>
                    <a:pt x="906" y="673"/>
                    <a:pt x="903" y="671"/>
                  </a:cubicBezTo>
                  <a:cubicBezTo>
                    <a:pt x="901" y="669"/>
                    <a:pt x="897" y="659"/>
                    <a:pt x="895" y="650"/>
                  </a:cubicBezTo>
                  <a:cubicBezTo>
                    <a:pt x="892" y="641"/>
                    <a:pt x="890" y="633"/>
                    <a:pt x="891" y="633"/>
                  </a:cubicBezTo>
                  <a:cubicBezTo>
                    <a:pt x="891" y="633"/>
                    <a:pt x="891" y="633"/>
                    <a:pt x="891" y="633"/>
                  </a:cubicBezTo>
                  <a:cubicBezTo>
                    <a:pt x="891" y="633"/>
                    <a:pt x="893" y="632"/>
                    <a:pt x="895" y="630"/>
                  </a:cubicBezTo>
                  <a:cubicBezTo>
                    <a:pt x="897" y="629"/>
                    <a:pt x="901" y="630"/>
                    <a:pt x="906" y="633"/>
                  </a:cubicBezTo>
                  <a:cubicBezTo>
                    <a:pt x="910" y="637"/>
                    <a:pt x="917" y="643"/>
                    <a:pt x="922" y="647"/>
                  </a:cubicBezTo>
                  <a:cubicBezTo>
                    <a:pt x="926" y="650"/>
                    <a:pt x="933" y="652"/>
                    <a:pt x="937" y="650"/>
                  </a:cubicBezTo>
                  <a:cubicBezTo>
                    <a:pt x="940" y="647"/>
                    <a:pt x="943" y="637"/>
                    <a:pt x="942" y="627"/>
                  </a:cubicBezTo>
                  <a:cubicBezTo>
                    <a:pt x="942" y="617"/>
                    <a:pt x="942" y="609"/>
                    <a:pt x="942" y="609"/>
                  </a:cubicBezTo>
                  <a:cubicBezTo>
                    <a:pt x="942" y="609"/>
                    <a:pt x="942" y="608"/>
                    <a:pt x="942" y="607"/>
                  </a:cubicBezTo>
                  <a:cubicBezTo>
                    <a:pt x="942" y="605"/>
                    <a:pt x="947" y="604"/>
                    <a:pt x="952" y="604"/>
                  </a:cubicBezTo>
                  <a:cubicBezTo>
                    <a:pt x="958" y="604"/>
                    <a:pt x="962" y="603"/>
                    <a:pt x="962" y="602"/>
                  </a:cubicBezTo>
                  <a:cubicBezTo>
                    <a:pt x="961" y="601"/>
                    <a:pt x="959" y="598"/>
                    <a:pt x="957" y="595"/>
                  </a:cubicBezTo>
                  <a:cubicBezTo>
                    <a:pt x="956" y="592"/>
                    <a:pt x="951" y="590"/>
                    <a:pt x="946" y="590"/>
                  </a:cubicBezTo>
                  <a:cubicBezTo>
                    <a:pt x="942" y="590"/>
                    <a:pt x="939" y="585"/>
                    <a:pt x="939" y="577"/>
                  </a:cubicBezTo>
                  <a:cubicBezTo>
                    <a:pt x="939" y="569"/>
                    <a:pt x="940" y="564"/>
                    <a:pt x="942" y="564"/>
                  </a:cubicBezTo>
                  <a:cubicBezTo>
                    <a:pt x="956" y="564"/>
                    <a:pt x="956" y="564"/>
                    <a:pt x="956" y="564"/>
                  </a:cubicBezTo>
                  <a:cubicBezTo>
                    <a:pt x="962" y="564"/>
                    <a:pt x="972" y="561"/>
                    <a:pt x="978" y="559"/>
                  </a:cubicBezTo>
                  <a:cubicBezTo>
                    <a:pt x="984" y="557"/>
                    <a:pt x="992" y="554"/>
                    <a:pt x="994" y="552"/>
                  </a:cubicBezTo>
                  <a:cubicBezTo>
                    <a:pt x="997" y="550"/>
                    <a:pt x="1003" y="548"/>
                    <a:pt x="1008" y="548"/>
                  </a:cubicBezTo>
                  <a:cubicBezTo>
                    <a:pt x="1013" y="548"/>
                    <a:pt x="1017" y="547"/>
                    <a:pt x="1016" y="546"/>
                  </a:cubicBezTo>
                  <a:cubicBezTo>
                    <a:pt x="1016" y="544"/>
                    <a:pt x="1016" y="543"/>
                    <a:pt x="1016" y="543"/>
                  </a:cubicBezTo>
                  <a:cubicBezTo>
                    <a:pt x="1016" y="543"/>
                    <a:pt x="1026" y="537"/>
                    <a:pt x="1039" y="531"/>
                  </a:cubicBezTo>
                  <a:cubicBezTo>
                    <a:pt x="1052" y="525"/>
                    <a:pt x="1063" y="508"/>
                    <a:pt x="1063" y="492"/>
                  </a:cubicBezTo>
                  <a:cubicBezTo>
                    <a:pt x="1063" y="477"/>
                    <a:pt x="1061" y="462"/>
                    <a:pt x="1059" y="458"/>
                  </a:cubicBezTo>
                  <a:cubicBezTo>
                    <a:pt x="1057" y="454"/>
                    <a:pt x="1055" y="448"/>
                    <a:pt x="1053" y="445"/>
                  </a:cubicBezTo>
                  <a:cubicBezTo>
                    <a:pt x="1052" y="442"/>
                    <a:pt x="1052" y="437"/>
                    <a:pt x="1054" y="433"/>
                  </a:cubicBezTo>
                  <a:cubicBezTo>
                    <a:pt x="1056" y="429"/>
                    <a:pt x="1054" y="424"/>
                    <a:pt x="1050" y="420"/>
                  </a:cubicBezTo>
                  <a:cubicBezTo>
                    <a:pt x="1046" y="416"/>
                    <a:pt x="1041" y="412"/>
                    <a:pt x="1040" y="411"/>
                  </a:cubicBezTo>
                  <a:cubicBezTo>
                    <a:pt x="1038" y="410"/>
                    <a:pt x="1040" y="407"/>
                    <a:pt x="1043" y="405"/>
                  </a:cubicBezTo>
                  <a:cubicBezTo>
                    <a:pt x="1046" y="403"/>
                    <a:pt x="1050" y="401"/>
                    <a:pt x="1052" y="400"/>
                  </a:cubicBezTo>
                  <a:cubicBezTo>
                    <a:pt x="1055" y="400"/>
                    <a:pt x="1062" y="400"/>
                    <a:pt x="1069" y="400"/>
                  </a:cubicBezTo>
                  <a:cubicBezTo>
                    <a:pt x="1077" y="401"/>
                    <a:pt x="1082" y="405"/>
                    <a:pt x="1081" y="411"/>
                  </a:cubicBezTo>
                  <a:cubicBezTo>
                    <a:pt x="1081" y="416"/>
                    <a:pt x="1084" y="423"/>
                    <a:pt x="1088" y="426"/>
                  </a:cubicBezTo>
                  <a:cubicBezTo>
                    <a:pt x="1092" y="428"/>
                    <a:pt x="1097" y="434"/>
                    <a:pt x="1098" y="439"/>
                  </a:cubicBezTo>
                  <a:cubicBezTo>
                    <a:pt x="1099" y="443"/>
                    <a:pt x="1104" y="447"/>
                    <a:pt x="1108" y="447"/>
                  </a:cubicBezTo>
                  <a:cubicBezTo>
                    <a:pt x="1113" y="448"/>
                    <a:pt x="1116" y="444"/>
                    <a:pt x="1116" y="440"/>
                  </a:cubicBezTo>
                  <a:cubicBezTo>
                    <a:pt x="1116" y="435"/>
                    <a:pt x="1117" y="427"/>
                    <a:pt x="1117" y="420"/>
                  </a:cubicBezTo>
                  <a:cubicBezTo>
                    <a:pt x="1118" y="414"/>
                    <a:pt x="1118" y="406"/>
                    <a:pt x="1117" y="401"/>
                  </a:cubicBezTo>
                  <a:cubicBezTo>
                    <a:pt x="1116" y="397"/>
                    <a:pt x="1119" y="392"/>
                    <a:pt x="1124" y="390"/>
                  </a:cubicBezTo>
                  <a:cubicBezTo>
                    <a:pt x="1128" y="388"/>
                    <a:pt x="1140" y="385"/>
                    <a:pt x="1149" y="382"/>
                  </a:cubicBezTo>
                  <a:cubicBezTo>
                    <a:pt x="1158" y="379"/>
                    <a:pt x="1170" y="375"/>
                    <a:pt x="1174" y="373"/>
                  </a:cubicBezTo>
                  <a:cubicBezTo>
                    <a:pt x="1179" y="371"/>
                    <a:pt x="1184" y="364"/>
                    <a:pt x="1185" y="358"/>
                  </a:cubicBezTo>
                  <a:cubicBezTo>
                    <a:pt x="1186" y="352"/>
                    <a:pt x="1188" y="346"/>
                    <a:pt x="1188" y="347"/>
                  </a:cubicBezTo>
                  <a:cubicBezTo>
                    <a:pt x="1189" y="347"/>
                    <a:pt x="1193" y="344"/>
                    <a:pt x="1197" y="340"/>
                  </a:cubicBezTo>
                  <a:cubicBezTo>
                    <a:pt x="1202" y="336"/>
                    <a:pt x="1208" y="331"/>
                    <a:pt x="1211" y="328"/>
                  </a:cubicBezTo>
                  <a:cubicBezTo>
                    <a:pt x="1214" y="326"/>
                    <a:pt x="1217" y="321"/>
                    <a:pt x="1217" y="318"/>
                  </a:cubicBezTo>
                  <a:cubicBezTo>
                    <a:pt x="1217" y="314"/>
                    <a:pt x="1218" y="311"/>
                    <a:pt x="1219" y="310"/>
                  </a:cubicBezTo>
                  <a:cubicBezTo>
                    <a:pt x="1221" y="309"/>
                    <a:pt x="1222" y="315"/>
                    <a:pt x="1222" y="322"/>
                  </a:cubicBezTo>
                  <a:cubicBezTo>
                    <a:pt x="1222" y="330"/>
                    <a:pt x="1226" y="338"/>
                    <a:pt x="1231" y="340"/>
                  </a:cubicBezTo>
                  <a:cubicBezTo>
                    <a:pt x="1236" y="342"/>
                    <a:pt x="1240" y="342"/>
                    <a:pt x="1240" y="339"/>
                  </a:cubicBezTo>
                  <a:cubicBezTo>
                    <a:pt x="1240" y="337"/>
                    <a:pt x="1243" y="332"/>
                    <a:pt x="1246" y="329"/>
                  </a:cubicBezTo>
                  <a:cubicBezTo>
                    <a:pt x="1249" y="326"/>
                    <a:pt x="1252" y="320"/>
                    <a:pt x="1252" y="316"/>
                  </a:cubicBezTo>
                  <a:cubicBezTo>
                    <a:pt x="1252" y="312"/>
                    <a:pt x="1249" y="308"/>
                    <a:pt x="1246" y="308"/>
                  </a:cubicBezTo>
                  <a:cubicBezTo>
                    <a:pt x="1242" y="307"/>
                    <a:pt x="1239" y="302"/>
                    <a:pt x="1238" y="296"/>
                  </a:cubicBezTo>
                  <a:cubicBezTo>
                    <a:pt x="1238" y="296"/>
                    <a:pt x="1238" y="296"/>
                    <a:pt x="1237" y="291"/>
                  </a:cubicBezTo>
                  <a:cubicBezTo>
                    <a:pt x="1235" y="286"/>
                    <a:pt x="1235" y="286"/>
                    <a:pt x="1235" y="286"/>
                  </a:cubicBezTo>
                  <a:cubicBezTo>
                    <a:pt x="1233" y="278"/>
                    <a:pt x="1227" y="272"/>
                    <a:pt x="1222" y="272"/>
                  </a:cubicBezTo>
                  <a:cubicBezTo>
                    <a:pt x="1218" y="272"/>
                    <a:pt x="1210" y="271"/>
                    <a:pt x="1206" y="270"/>
                  </a:cubicBezTo>
                  <a:cubicBezTo>
                    <a:pt x="1202" y="269"/>
                    <a:pt x="1199" y="266"/>
                    <a:pt x="1199" y="263"/>
                  </a:cubicBezTo>
                  <a:cubicBezTo>
                    <a:pt x="1199" y="260"/>
                    <a:pt x="1198" y="258"/>
                    <a:pt x="1197" y="258"/>
                  </a:cubicBezTo>
                  <a:cubicBezTo>
                    <a:pt x="1197" y="258"/>
                    <a:pt x="1195" y="260"/>
                    <a:pt x="1195" y="262"/>
                  </a:cubicBezTo>
                  <a:cubicBezTo>
                    <a:pt x="1194" y="265"/>
                    <a:pt x="1190" y="267"/>
                    <a:pt x="1186" y="267"/>
                  </a:cubicBezTo>
                  <a:cubicBezTo>
                    <a:pt x="1183" y="267"/>
                    <a:pt x="1179" y="265"/>
                    <a:pt x="1179" y="263"/>
                  </a:cubicBezTo>
                  <a:cubicBezTo>
                    <a:pt x="1179" y="260"/>
                    <a:pt x="1187" y="254"/>
                    <a:pt x="1197" y="248"/>
                  </a:cubicBezTo>
                  <a:cubicBezTo>
                    <a:pt x="1197" y="248"/>
                    <a:pt x="1197" y="248"/>
                    <a:pt x="1201" y="244"/>
                  </a:cubicBezTo>
                  <a:cubicBezTo>
                    <a:pt x="1205" y="241"/>
                    <a:pt x="1205" y="241"/>
                    <a:pt x="1205" y="241"/>
                  </a:cubicBezTo>
                  <a:cubicBezTo>
                    <a:pt x="1211" y="233"/>
                    <a:pt x="1221" y="223"/>
                    <a:pt x="1227" y="220"/>
                  </a:cubicBezTo>
                  <a:cubicBezTo>
                    <a:pt x="1234" y="217"/>
                    <a:pt x="1258" y="215"/>
                    <a:pt x="1282" y="215"/>
                  </a:cubicBezTo>
                  <a:cubicBezTo>
                    <a:pt x="1305" y="215"/>
                    <a:pt x="1327" y="213"/>
                    <a:pt x="1330" y="210"/>
                  </a:cubicBezTo>
                  <a:cubicBezTo>
                    <a:pt x="1333" y="208"/>
                    <a:pt x="1333" y="204"/>
                    <a:pt x="1329" y="201"/>
                  </a:cubicBezTo>
                  <a:cubicBezTo>
                    <a:pt x="1325" y="198"/>
                    <a:pt x="1350" y="196"/>
                    <a:pt x="1356" y="196"/>
                  </a:cubicBezTo>
                  <a:cubicBezTo>
                    <a:pt x="1362" y="196"/>
                    <a:pt x="1369" y="197"/>
                    <a:pt x="1371" y="198"/>
                  </a:cubicBezTo>
                  <a:cubicBezTo>
                    <a:pt x="1372" y="199"/>
                    <a:pt x="1375" y="202"/>
                    <a:pt x="1377" y="203"/>
                  </a:cubicBezTo>
                  <a:cubicBezTo>
                    <a:pt x="1379" y="205"/>
                    <a:pt x="1376" y="209"/>
                    <a:pt x="1372" y="213"/>
                  </a:cubicBezTo>
                  <a:cubicBezTo>
                    <a:pt x="1367" y="216"/>
                    <a:pt x="1360" y="222"/>
                    <a:pt x="1356" y="226"/>
                  </a:cubicBezTo>
                  <a:cubicBezTo>
                    <a:pt x="1352" y="230"/>
                    <a:pt x="1348" y="247"/>
                    <a:pt x="1347" y="264"/>
                  </a:cubicBezTo>
                  <a:cubicBezTo>
                    <a:pt x="1346" y="281"/>
                    <a:pt x="1348" y="292"/>
                    <a:pt x="1351" y="290"/>
                  </a:cubicBezTo>
                  <a:cubicBezTo>
                    <a:pt x="1354" y="287"/>
                    <a:pt x="1356" y="283"/>
                    <a:pt x="1355" y="280"/>
                  </a:cubicBezTo>
                  <a:cubicBezTo>
                    <a:pt x="1354" y="277"/>
                    <a:pt x="1357" y="275"/>
                    <a:pt x="1362" y="275"/>
                  </a:cubicBezTo>
                  <a:cubicBezTo>
                    <a:pt x="1367" y="274"/>
                    <a:pt x="1373" y="270"/>
                    <a:pt x="1376" y="264"/>
                  </a:cubicBezTo>
                  <a:cubicBezTo>
                    <a:pt x="1379" y="258"/>
                    <a:pt x="1382" y="247"/>
                    <a:pt x="1382" y="239"/>
                  </a:cubicBezTo>
                  <a:cubicBezTo>
                    <a:pt x="1382" y="230"/>
                    <a:pt x="1385" y="221"/>
                    <a:pt x="1389" y="219"/>
                  </a:cubicBezTo>
                  <a:cubicBezTo>
                    <a:pt x="1392" y="217"/>
                    <a:pt x="1400" y="215"/>
                    <a:pt x="1407" y="215"/>
                  </a:cubicBezTo>
                  <a:cubicBezTo>
                    <a:pt x="1413" y="215"/>
                    <a:pt x="1426" y="212"/>
                    <a:pt x="1436" y="210"/>
                  </a:cubicBezTo>
                  <a:cubicBezTo>
                    <a:pt x="1446" y="207"/>
                    <a:pt x="1460" y="200"/>
                    <a:pt x="1467" y="195"/>
                  </a:cubicBezTo>
                  <a:cubicBezTo>
                    <a:pt x="1473" y="190"/>
                    <a:pt x="1482" y="186"/>
                    <a:pt x="1487" y="186"/>
                  </a:cubicBezTo>
                  <a:cubicBezTo>
                    <a:pt x="1491" y="186"/>
                    <a:pt x="1496" y="184"/>
                    <a:pt x="1497" y="180"/>
                  </a:cubicBezTo>
                  <a:cubicBezTo>
                    <a:pt x="1499" y="177"/>
                    <a:pt x="1500" y="169"/>
                    <a:pt x="1500" y="163"/>
                  </a:cubicBezTo>
                  <a:cubicBezTo>
                    <a:pt x="1500" y="156"/>
                    <a:pt x="1507" y="153"/>
                    <a:pt x="1516" y="154"/>
                  </a:cubicBezTo>
                  <a:cubicBezTo>
                    <a:pt x="1516" y="154"/>
                    <a:pt x="1516" y="157"/>
                    <a:pt x="1520" y="154"/>
                  </a:cubicBezTo>
                  <a:cubicBezTo>
                    <a:pt x="1524" y="151"/>
                    <a:pt x="1528" y="160"/>
                    <a:pt x="1531" y="160"/>
                  </a:cubicBezTo>
                  <a:cubicBezTo>
                    <a:pt x="1535" y="160"/>
                    <a:pt x="1535" y="160"/>
                    <a:pt x="1535" y="160"/>
                  </a:cubicBezTo>
                  <a:cubicBezTo>
                    <a:pt x="1547" y="168"/>
                    <a:pt x="1558" y="172"/>
                    <a:pt x="1561" y="173"/>
                  </a:cubicBezTo>
                  <a:cubicBezTo>
                    <a:pt x="1564" y="173"/>
                    <a:pt x="1574" y="164"/>
                    <a:pt x="1583" y="154"/>
                  </a:cubicBezTo>
                  <a:cubicBezTo>
                    <a:pt x="1583" y="154"/>
                    <a:pt x="1583" y="153"/>
                    <a:pt x="1593" y="151"/>
                  </a:cubicBezTo>
                  <a:cubicBezTo>
                    <a:pt x="1603" y="148"/>
                    <a:pt x="1603" y="148"/>
                    <a:pt x="1603" y="148"/>
                  </a:cubicBezTo>
                  <a:cubicBezTo>
                    <a:pt x="1591" y="141"/>
                    <a:pt x="1577" y="134"/>
                    <a:pt x="1573" y="134"/>
                  </a:cubicBezTo>
                  <a:close/>
                  <a:moveTo>
                    <a:pt x="545" y="420"/>
                  </a:moveTo>
                  <a:cubicBezTo>
                    <a:pt x="542" y="417"/>
                    <a:pt x="539" y="416"/>
                    <a:pt x="540" y="416"/>
                  </a:cubicBezTo>
                  <a:cubicBezTo>
                    <a:pt x="540" y="417"/>
                    <a:pt x="543" y="419"/>
                    <a:pt x="546" y="421"/>
                  </a:cubicBezTo>
                  <a:cubicBezTo>
                    <a:pt x="549" y="423"/>
                    <a:pt x="548" y="423"/>
                    <a:pt x="543" y="420"/>
                  </a:cubicBezTo>
                  <a:cubicBezTo>
                    <a:pt x="539" y="417"/>
                    <a:pt x="531" y="414"/>
                    <a:pt x="526" y="414"/>
                  </a:cubicBezTo>
                  <a:cubicBezTo>
                    <a:pt x="521" y="414"/>
                    <a:pt x="515" y="416"/>
                    <a:pt x="512" y="417"/>
                  </a:cubicBezTo>
                  <a:cubicBezTo>
                    <a:pt x="509" y="419"/>
                    <a:pt x="502" y="419"/>
                    <a:pt x="497" y="418"/>
                  </a:cubicBezTo>
                  <a:cubicBezTo>
                    <a:pt x="492" y="417"/>
                    <a:pt x="486" y="414"/>
                    <a:pt x="483" y="411"/>
                  </a:cubicBezTo>
                  <a:cubicBezTo>
                    <a:pt x="480" y="409"/>
                    <a:pt x="477" y="400"/>
                    <a:pt x="476" y="392"/>
                  </a:cubicBezTo>
                  <a:cubicBezTo>
                    <a:pt x="476" y="385"/>
                    <a:pt x="473" y="376"/>
                    <a:pt x="469" y="374"/>
                  </a:cubicBezTo>
                  <a:cubicBezTo>
                    <a:pt x="466" y="371"/>
                    <a:pt x="460" y="364"/>
                    <a:pt x="457" y="359"/>
                  </a:cubicBezTo>
                  <a:cubicBezTo>
                    <a:pt x="454" y="353"/>
                    <a:pt x="455" y="348"/>
                    <a:pt x="460" y="348"/>
                  </a:cubicBezTo>
                  <a:cubicBezTo>
                    <a:pt x="464" y="347"/>
                    <a:pt x="468" y="345"/>
                    <a:pt x="469" y="343"/>
                  </a:cubicBezTo>
                  <a:cubicBezTo>
                    <a:pt x="469" y="341"/>
                    <a:pt x="472" y="338"/>
                    <a:pt x="476" y="337"/>
                  </a:cubicBezTo>
                  <a:cubicBezTo>
                    <a:pt x="480" y="336"/>
                    <a:pt x="483" y="334"/>
                    <a:pt x="483" y="333"/>
                  </a:cubicBezTo>
                  <a:cubicBezTo>
                    <a:pt x="484" y="331"/>
                    <a:pt x="486" y="331"/>
                    <a:pt x="489" y="333"/>
                  </a:cubicBezTo>
                  <a:cubicBezTo>
                    <a:pt x="492" y="334"/>
                    <a:pt x="494" y="337"/>
                    <a:pt x="494" y="339"/>
                  </a:cubicBezTo>
                  <a:cubicBezTo>
                    <a:pt x="493" y="342"/>
                    <a:pt x="492" y="346"/>
                    <a:pt x="493" y="349"/>
                  </a:cubicBezTo>
                  <a:cubicBezTo>
                    <a:pt x="493" y="353"/>
                    <a:pt x="492" y="355"/>
                    <a:pt x="492" y="355"/>
                  </a:cubicBezTo>
                  <a:cubicBezTo>
                    <a:pt x="492" y="355"/>
                    <a:pt x="492" y="355"/>
                    <a:pt x="492" y="355"/>
                  </a:cubicBezTo>
                  <a:cubicBezTo>
                    <a:pt x="492" y="355"/>
                    <a:pt x="493" y="360"/>
                    <a:pt x="492" y="366"/>
                  </a:cubicBezTo>
                  <a:cubicBezTo>
                    <a:pt x="491" y="372"/>
                    <a:pt x="492" y="378"/>
                    <a:pt x="494" y="379"/>
                  </a:cubicBezTo>
                  <a:cubicBezTo>
                    <a:pt x="495" y="379"/>
                    <a:pt x="498" y="382"/>
                    <a:pt x="499" y="386"/>
                  </a:cubicBezTo>
                  <a:cubicBezTo>
                    <a:pt x="500" y="389"/>
                    <a:pt x="502" y="394"/>
                    <a:pt x="502" y="397"/>
                  </a:cubicBezTo>
                  <a:cubicBezTo>
                    <a:pt x="503" y="400"/>
                    <a:pt x="507" y="404"/>
                    <a:pt x="511" y="406"/>
                  </a:cubicBezTo>
                  <a:cubicBezTo>
                    <a:pt x="515" y="408"/>
                    <a:pt x="522" y="410"/>
                    <a:pt x="526" y="410"/>
                  </a:cubicBezTo>
                  <a:cubicBezTo>
                    <a:pt x="531" y="410"/>
                    <a:pt x="535" y="411"/>
                    <a:pt x="537" y="413"/>
                  </a:cubicBezTo>
                  <a:cubicBezTo>
                    <a:pt x="539" y="415"/>
                    <a:pt x="543" y="418"/>
                    <a:pt x="546" y="420"/>
                  </a:cubicBezTo>
                  <a:cubicBezTo>
                    <a:pt x="549" y="422"/>
                    <a:pt x="548" y="422"/>
                    <a:pt x="545" y="42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45" name="Freeform 131"/>
            <p:cNvSpPr>
              <a:spLocks noChangeArrowheads="1"/>
            </p:cNvSpPr>
            <p:nvPr/>
          </p:nvSpPr>
          <p:spPr bwMode="auto">
            <a:xfrm>
              <a:off x="4046538" y="1255713"/>
              <a:ext cx="4763" cy="1"/>
            </a:xfrm>
            <a:custGeom>
              <a:avLst/>
              <a:gdLst>
                <a:gd name="T0" fmla="*/ 1 w 2"/>
                <a:gd name="T1" fmla="*/ 0 h 1"/>
                <a:gd name="T2" fmla="*/ 1 w 2"/>
                <a:gd name="T3" fmla="*/ 0 h 1"/>
                <a:gd name="T4" fmla="*/ 1 w 2"/>
                <a:gd name="T5" fmla="*/ 0 h 1"/>
                <a:gd name="T6" fmla="*/ 1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1" y="0"/>
                  </a:moveTo>
                  <a:cubicBezTo>
                    <a:pt x="1" y="0"/>
                    <a:pt x="1" y="0"/>
                    <a:pt x="1" y="0"/>
                  </a:cubicBezTo>
                  <a:cubicBezTo>
                    <a:pt x="0"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46" name="Freeform 132"/>
            <p:cNvSpPr>
              <a:spLocks noChangeArrowheads="1"/>
            </p:cNvSpPr>
            <p:nvPr/>
          </p:nvSpPr>
          <p:spPr bwMode="auto">
            <a:xfrm>
              <a:off x="4071938" y="1003300"/>
              <a:ext cx="1" cy="4763"/>
            </a:xfrm>
            <a:custGeom>
              <a:avLst/>
              <a:gdLst>
                <a:gd name="T0" fmla="*/ 0 w 1"/>
                <a:gd name="T1" fmla="*/ 1 h 2"/>
                <a:gd name="T2" fmla="*/ 0 w 1"/>
                <a:gd name="T3" fmla="*/ 0 h 2"/>
                <a:gd name="T4" fmla="*/ 0 w 1"/>
                <a:gd name="T5" fmla="*/ 2 h 2"/>
                <a:gd name="T6" fmla="*/ 0 w 1"/>
                <a:gd name="T7" fmla="*/ 1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1"/>
                  </a:moveTo>
                  <a:cubicBezTo>
                    <a:pt x="0" y="0"/>
                    <a:pt x="0" y="0"/>
                    <a:pt x="0" y="0"/>
                  </a:cubicBezTo>
                  <a:cubicBezTo>
                    <a:pt x="0" y="1"/>
                    <a:pt x="0" y="1"/>
                    <a:pt x="0" y="2"/>
                  </a:cubicBezTo>
                  <a:cubicBezTo>
                    <a:pt x="0" y="2"/>
                    <a:pt x="0" y="2"/>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47" name="Freeform 133"/>
            <p:cNvSpPr>
              <a:spLocks noChangeArrowheads="1"/>
            </p:cNvSpPr>
            <p:nvPr/>
          </p:nvSpPr>
          <p:spPr bwMode="auto">
            <a:xfrm>
              <a:off x="6367463" y="2216150"/>
              <a:ext cx="149225" cy="141288"/>
            </a:xfrm>
            <a:custGeom>
              <a:avLst/>
              <a:gdLst>
                <a:gd name="T0" fmla="*/ 15 w 56"/>
                <a:gd name="T1" fmla="*/ 11 h 53"/>
                <a:gd name="T2" fmla="*/ 9 w 56"/>
                <a:gd name="T3" fmla="*/ 14 h 53"/>
                <a:gd name="T4" fmla="*/ 9 w 56"/>
                <a:gd name="T5" fmla="*/ 18 h 53"/>
                <a:gd name="T6" fmla="*/ 6 w 56"/>
                <a:gd name="T7" fmla="*/ 23 h 53"/>
                <a:gd name="T8" fmla="*/ 2 w 56"/>
                <a:gd name="T9" fmla="*/ 28 h 53"/>
                <a:gd name="T10" fmla="*/ 2 w 56"/>
                <a:gd name="T11" fmla="*/ 31 h 53"/>
                <a:gd name="T12" fmla="*/ 0 w 56"/>
                <a:gd name="T13" fmla="*/ 37 h 53"/>
                <a:gd name="T14" fmla="*/ 2 w 56"/>
                <a:gd name="T15" fmla="*/ 48 h 53"/>
                <a:gd name="T16" fmla="*/ 5 w 56"/>
                <a:gd name="T17" fmla="*/ 52 h 53"/>
                <a:gd name="T18" fmla="*/ 7 w 56"/>
                <a:gd name="T19" fmla="*/ 53 h 53"/>
                <a:gd name="T20" fmla="*/ 12 w 56"/>
                <a:gd name="T21" fmla="*/ 53 h 53"/>
                <a:gd name="T22" fmla="*/ 17 w 56"/>
                <a:gd name="T23" fmla="*/ 50 h 53"/>
                <a:gd name="T24" fmla="*/ 20 w 56"/>
                <a:gd name="T25" fmla="*/ 48 h 53"/>
                <a:gd name="T26" fmla="*/ 27 w 56"/>
                <a:gd name="T27" fmla="*/ 51 h 53"/>
                <a:gd name="T28" fmla="*/ 34 w 56"/>
                <a:gd name="T29" fmla="*/ 53 h 53"/>
                <a:gd name="T30" fmla="*/ 36 w 56"/>
                <a:gd name="T31" fmla="*/ 52 h 53"/>
                <a:gd name="T32" fmla="*/ 39 w 56"/>
                <a:gd name="T33" fmla="*/ 53 h 53"/>
                <a:gd name="T34" fmla="*/ 44 w 56"/>
                <a:gd name="T35" fmla="*/ 49 h 53"/>
                <a:gd name="T36" fmla="*/ 44 w 56"/>
                <a:gd name="T37" fmla="*/ 43 h 53"/>
                <a:gd name="T38" fmla="*/ 40 w 56"/>
                <a:gd name="T39" fmla="*/ 43 h 53"/>
                <a:gd name="T40" fmla="*/ 37 w 56"/>
                <a:gd name="T41" fmla="*/ 43 h 53"/>
                <a:gd name="T42" fmla="*/ 35 w 56"/>
                <a:gd name="T43" fmla="*/ 33 h 53"/>
                <a:gd name="T44" fmla="*/ 28 w 56"/>
                <a:gd name="T45" fmla="*/ 26 h 53"/>
                <a:gd name="T46" fmla="*/ 20 w 56"/>
                <a:gd name="T47" fmla="*/ 21 h 53"/>
                <a:gd name="T48" fmla="*/ 23 w 56"/>
                <a:gd name="T49" fmla="*/ 14 h 53"/>
                <a:gd name="T50" fmla="*/ 50 w 56"/>
                <a:gd name="T51" fmla="*/ 10 h 53"/>
                <a:gd name="T52" fmla="*/ 53 w 56"/>
                <a:gd name="T53" fmla="*/ 10 h 53"/>
                <a:gd name="T54" fmla="*/ 56 w 56"/>
                <a:gd name="T55" fmla="*/ 10 h 53"/>
                <a:gd name="T56" fmla="*/ 56 w 56"/>
                <a:gd name="T57" fmla="*/ 6 h 53"/>
                <a:gd name="T58" fmla="*/ 46 w 56"/>
                <a:gd name="T59" fmla="*/ 1 h 53"/>
                <a:gd name="T60" fmla="*/ 28 w 56"/>
                <a:gd name="T61" fmla="*/ 1 h 53"/>
                <a:gd name="T62" fmla="*/ 21 w 56"/>
                <a:gd name="T63" fmla="*/ 6 h 53"/>
                <a:gd name="T64" fmla="*/ 15 w 56"/>
                <a:gd name="T65" fmla="*/ 11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
                <a:gd name="T100" fmla="*/ 0 h 53"/>
                <a:gd name="T101" fmla="*/ 56 w 56"/>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 h="53">
                  <a:moveTo>
                    <a:pt x="15" y="11"/>
                  </a:moveTo>
                  <a:cubicBezTo>
                    <a:pt x="11" y="12"/>
                    <a:pt x="9" y="13"/>
                    <a:pt x="9" y="14"/>
                  </a:cubicBezTo>
                  <a:cubicBezTo>
                    <a:pt x="9" y="18"/>
                    <a:pt x="9" y="18"/>
                    <a:pt x="9" y="18"/>
                  </a:cubicBezTo>
                  <a:cubicBezTo>
                    <a:pt x="9" y="20"/>
                    <a:pt x="8" y="22"/>
                    <a:pt x="6" y="23"/>
                  </a:cubicBezTo>
                  <a:cubicBezTo>
                    <a:pt x="4" y="24"/>
                    <a:pt x="3" y="26"/>
                    <a:pt x="2" y="28"/>
                  </a:cubicBezTo>
                  <a:cubicBezTo>
                    <a:pt x="2" y="29"/>
                    <a:pt x="2" y="31"/>
                    <a:pt x="2" y="31"/>
                  </a:cubicBezTo>
                  <a:cubicBezTo>
                    <a:pt x="2" y="31"/>
                    <a:pt x="1" y="34"/>
                    <a:pt x="0" y="37"/>
                  </a:cubicBezTo>
                  <a:cubicBezTo>
                    <a:pt x="0" y="41"/>
                    <a:pt x="0" y="45"/>
                    <a:pt x="2" y="48"/>
                  </a:cubicBezTo>
                  <a:cubicBezTo>
                    <a:pt x="3" y="50"/>
                    <a:pt x="5" y="52"/>
                    <a:pt x="5" y="52"/>
                  </a:cubicBezTo>
                  <a:cubicBezTo>
                    <a:pt x="6" y="53"/>
                    <a:pt x="7" y="53"/>
                    <a:pt x="7" y="53"/>
                  </a:cubicBezTo>
                  <a:cubicBezTo>
                    <a:pt x="12" y="53"/>
                    <a:pt x="12" y="53"/>
                    <a:pt x="12" y="53"/>
                  </a:cubicBezTo>
                  <a:cubicBezTo>
                    <a:pt x="14" y="53"/>
                    <a:pt x="16" y="52"/>
                    <a:pt x="17" y="50"/>
                  </a:cubicBezTo>
                  <a:cubicBezTo>
                    <a:pt x="18" y="49"/>
                    <a:pt x="19" y="48"/>
                    <a:pt x="20" y="48"/>
                  </a:cubicBezTo>
                  <a:cubicBezTo>
                    <a:pt x="21" y="49"/>
                    <a:pt x="24" y="50"/>
                    <a:pt x="27" y="51"/>
                  </a:cubicBezTo>
                  <a:cubicBezTo>
                    <a:pt x="30" y="52"/>
                    <a:pt x="33" y="53"/>
                    <a:pt x="34" y="53"/>
                  </a:cubicBezTo>
                  <a:cubicBezTo>
                    <a:pt x="35" y="53"/>
                    <a:pt x="35" y="53"/>
                    <a:pt x="36" y="52"/>
                  </a:cubicBezTo>
                  <a:cubicBezTo>
                    <a:pt x="36" y="52"/>
                    <a:pt x="38" y="52"/>
                    <a:pt x="39" y="53"/>
                  </a:cubicBezTo>
                  <a:cubicBezTo>
                    <a:pt x="41" y="53"/>
                    <a:pt x="43" y="52"/>
                    <a:pt x="44" y="49"/>
                  </a:cubicBezTo>
                  <a:cubicBezTo>
                    <a:pt x="45" y="47"/>
                    <a:pt x="45" y="43"/>
                    <a:pt x="44" y="43"/>
                  </a:cubicBezTo>
                  <a:cubicBezTo>
                    <a:pt x="44" y="43"/>
                    <a:pt x="44" y="43"/>
                    <a:pt x="40" y="43"/>
                  </a:cubicBezTo>
                  <a:cubicBezTo>
                    <a:pt x="37" y="43"/>
                    <a:pt x="37" y="43"/>
                    <a:pt x="37" y="43"/>
                  </a:cubicBezTo>
                  <a:cubicBezTo>
                    <a:pt x="36" y="39"/>
                    <a:pt x="35" y="36"/>
                    <a:pt x="35" y="33"/>
                  </a:cubicBezTo>
                  <a:cubicBezTo>
                    <a:pt x="35" y="31"/>
                    <a:pt x="32" y="28"/>
                    <a:pt x="28" y="26"/>
                  </a:cubicBezTo>
                  <a:cubicBezTo>
                    <a:pt x="24" y="25"/>
                    <a:pt x="21" y="22"/>
                    <a:pt x="20" y="21"/>
                  </a:cubicBezTo>
                  <a:cubicBezTo>
                    <a:pt x="19" y="19"/>
                    <a:pt x="20" y="16"/>
                    <a:pt x="23" y="14"/>
                  </a:cubicBezTo>
                  <a:cubicBezTo>
                    <a:pt x="26" y="12"/>
                    <a:pt x="38" y="10"/>
                    <a:pt x="50" y="10"/>
                  </a:cubicBezTo>
                  <a:cubicBezTo>
                    <a:pt x="50" y="10"/>
                    <a:pt x="50" y="10"/>
                    <a:pt x="53" y="10"/>
                  </a:cubicBezTo>
                  <a:cubicBezTo>
                    <a:pt x="56" y="10"/>
                    <a:pt x="56" y="10"/>
                    <a:pt x="56" y="10"/>
                  </a:cubicBezTo>
                  <a:cubicBezTo>
                    <a:pt x="56" y="10"/>
                    <a:pt x="56" y="7"/>
                    <a:pt x="56" y="6"/>
                  </a:cubicBezTo>
                  <a:cubicBezTo>
                    <a:pt x="56" y="4"/>
                    <a:pt x="52" y="2"/>
                    <a:pt x="46" y="1"/>
                  </a:cubicBezTo>
                  <a:cubicBezTo>
                    <a:pt x="41" y="0"/>
                    <a:pt x="33" y="0"/>
                    <a:pt x="28" y="1"/>
                  </a:cubicBezTo>
                  <a:cubicBezTo>
                    <a:pt x="24" y="2"/>
                    <a:pt x="21" y="4"/>
                    <a:pt x="21" y="6"/>
                  </a:cubicBezTo>
                  <a:cubicBezTo>
                    <a:pt x="21" y="7"/>
                    <a:pt x="18" y="10"/>
                    <a:pt x="15"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48" name="Freeform 134"/>
            <p:cNvSpPr>
              <a:spLocks noChangeArrowheads="1"/>
            </p:cNvSpPr>
            <p:nvPr/>
          </p:nvSpPr>
          <p:spPr bwMode="auto">
            <a:xfrm>
              <a:off x="4310063" y="1381125"/>
              <a:ext cx="26988" cy="19050"/>
            </a:xfrm>
            <a:custGeom>
              <a:avLst/>
              <a:gdLst>
                <a:gd name="T0" fmla="*/ 10 w 10"/>
                <a:gd name="T1" fmla="*/ 7 h 7"/>
                <a:gd name="T2" fmla="*/ 1 w 10"/>
                <a:gd name="T3" fmla="*/ 0 h 7"/>
                <a:gd name="T4" fmla="*/ 0 w 10"/>
                <a:gd name="T5" fmla="*/ 0 h 7"/>
                <a:gd name="T6" fmla="*/ 10 w 10"/>
                <a:gd name="T7" fmla="*/ 7 h 7"/>
                <a:gd name="T8" fmla="*/ 0 60000 65536"/>
                <a:gd name="T9" fmla="*/ 0 60000 65536"/>
                <a:gd name="T10" fmla="*/ 0 60000 65536"/>
                <a:gd name="T11" fmla="*/ 0 60000 65536"/>
                <a:gd name="T12" fmla="*/ 0 w 10"/>
                <a:gd name="T13" fmla="*/ 0 h 7"/>
                <a:gd name="T14" fmla="*/ 10 w 10"/>
                <a:gd name="T15" fmla="*/ 7 h 7"/>
              </a:gdLst>
              <a:ahLst/>
              <a:cxnLst>
                <a:cxn ang="T8">
                  <a:pos x="T0" y="T1"/>
                </a:cxn>
                <a:cxn ang="T9">
                  <a:pos x="T2" y="T3"/>
                </a:cxn>
                <a:cxn ang="T10">
                  <a:pos x="T4" y="T5"/>
                </a:cxn>
                <a:cxn ang="T11">
                  <a:pos x="T6" y="T7"/>
                </a:cxn>
              </a:cxnLst>
              <a:rect l="T12" t="T13" r="T14" b="T15"/>
              <a:pathLst>
                <a:path w="10" h="7">
                  <a:moveTo>
                    <a:pt x="10" y="7"/>
                  </a:moveTo>
                  <a:cubicBezTo>
                    <a:pt x="8" y="5"/>
                    <a:pt x="4" y="1"/>
                    <a:pt x="1" y="0"/>
                  </a:cubicBezTo>
                  <a:cubicBezTo>
                    <a:pt x="1" y="0"/>
                    <a:pt x="1" y="0"/>
                    <a:pt x="0" y="0"/>
                  </a:cubicBezTo>
                  <a:cubicBezTo>
                    <a:pt x="3" y="0"/>
                    <a:pt x="7" y="5"/>
                    <a:pt x="10" y="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49" name="Freeform 135"/>
            <p:cNvSpPr>
              <a:spLocks noChangeArrowheads="1"/>
            </p:cNvSpPr>
            <p:nvPr/>
          </p:nvSpPr>
          <p:spPr bwMode="auto">
            <a:xfrm>
              <a:off x="6905625" y="1255713"/>
              <a:ext cx="122238" cy="88900"/>
            </a:xfrm>
            <a:custGeom>
              <a:avLst/>
              <a:gdLst>
                <a:gd name="T0" fmla="*/ 35 w 46"/>
                <a:gd name="T1" fmla="*/ 29 h 33"/>
                <a:gd name="T2" fmla="*/ 46 w 46"/>
                <a:gd name="T3" fmla="*/ 15 h 33"/>
                <a:gd name="T4" fmla="*/ 46 w 46"/>
                <a:gd name="T5" fmla="*/ 13 h 33"/>
                <a:gd name="T6" fmla="*/ 45 w 46"/>
                <a:gd name="T7" fmla="*/ 11 h 33"/>
                <a:gd name="T8" fmla="*/ 34 w 46"/>
                <a:gd name="T9" fmla="*/ 5 h 33"/>
                <a:gd name="T10" fmla="*/ 20 w 46"/>
                <a:gd name="T11" fmla="*/ 0 h 33"/>
                <a:gd name="T12" fmla="*/ 10 w 46"/>
                <a:gd name="T13" fmla="*/ 5 h 33"/>
                <a:gd name="T14" fmla="*/ 8 w 46"/>
                <a:gd name="T15" fmla="*/ 13 h 33"/>
                <a:gd name="T16" fmla="*/ 6 w 46"/>
                <a:gd name="T17" fmla="*/ 23 h 33"/>
                <a:gd name="T18" fmla="*/ 1 w 46"/>
                <a:gd name="T19" fmla="*/ 32 h 33"/>
                <a:gd name="T20" fmla="*/ 17 w 46"/>
                <a:gd name="T21" fmla="*/ 33 h 33"/>
                <a:gd name="T22" fmla="*/ 35 w 46"/>
                <a:gd name="T23" fmla="*/ 29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
                <a:gd name="T37" fmla="*/ 0 h 33"/>
                <a:gd name="T38" fmla="*/ 46 w 46"/>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 h="33">
                  <a:moveTo>
                    <a:pt x="35" y="29"/>
                  </a:moveTo>
                  <a:cubicBezTo>
                    <a:pt x="35" y="27"/>
                    <a:pt x="41" y="21"/>
                    <a:pt x="46" y="15"/>
                  </a:cubicBezTo>
                  <a:cubicBezTo>
                    <a:pt x="46" y="15"/>
                    <a:pt x="46" y="15"/>
                    <a:pt x="46" y="13"/>
                  </a:cubicBezTo>
                  <a:cubicBezTo>
                    <a:pt x="45" y="11"/>
                    <a:pt x="45" y="11"/>
                    <a:pt x="45" y="11"/>
                  </a:cubicBezTo>
                  <a:cubicBezTo>
                    <a:pt x="43" y="10"/>
                    <a:pt x="37" y="7"/>
                    <a:pt x="34" y="5"/>
                  </a:cubicBezTo>
                  <a:cubicBezTo>
                    <a:pt x="30" y="2"/>
                    <a:pt x="24" y="0"/>
                    <a:pt x="20" y="0"/>
                  </a:cubicBezTo>
                  <a:cubicBezTo>
                    <a:pt x="16" y="0"/>
                    <a:pt x="12" y="2"/>
                    <a:pt x="10" y="5"/>
                  </a:cubicBezTo>
                  <a:cubicBezTo>
                    <a:pt x="9" y="8"/>
                    <a:pt x="8" y="11"/>
                    <a:pt x="8" y="13"/>
                  </a:cubicBezTo>
                  <a:cubicBezTo>
                    <a:pt x="8" y="15"/>
                    <a:pt x="7" y="20"/>
                    <a:pt x="6" y="23"/>
                  </a:cubicBezTo>
                  <a:cubicBezTo>
                    <a:pt x="5" y="27"/>
                    <a:pt x="3" y="31"/>
                    <a:pt x="1" y="32"/>
                  </a:cubicBezTo>
                  <a:cubicBezTo>
                    <a:pt x="0" y="32"/>
                    <a:pt x="7" y="33"/>
                    <a:pt x="17" y="33"/>
                  </a:cubicBezTo>
                  <a:cubicBezTo>
                    <a:pt x="27" y="33"/>
                    <a:pt x="35" y="31"/>
                    <a:pt x="35" y="29"/>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50" name="Freeform 136"/>
            <p:cNvSpPr>
              <a:spLocks noChangeArrowheads="1"/>
            </p:cNvSpPr>
            <p:nvPr/>
          </p:nvSpPr>
          <p:spPr bwMode="auto">
            <a:xfrm>
              <a:off x="6705600" y="1357313"/>
              <a:ext cx="236538" cy="198438"/>
            </a:xfrm>
            <a:custGeom>
              <a:avLst/>
              <a:gdLst>
                <a:gd name="T0" fmla="*/ 2 w 89"/>
                <a:gd name="T1" fmla="*/ 68 h 74"/>
                <a:gd name="T2" fmla="*/ 7 w 89"/>
                <a:gd name="T3" fmla="*/ 71 h 74"/>
                <a:gd name="T4" fmla="*/ 12 w 89"/>
                <a:gd name="T5" fmla="*/ 72 h 74"/>
                <a:gd name="T6" fmla="*/ 17 w 89"/>
                <a:gd name="T7" fmla="*/ 74 h 74"/>
                <a:gd name="T8" fmla="*/ 23 w 89"/>
                <a:gd name="T9" fmla="*/ 73 h 74"/>
                <a:gd name="T10" fmla="*/ 27 w 89"/>
                <a:gd name="T11" fmla="*/ 71 h 74"/>
                <a:gd name="T12" fmla="*/ 31 w 89"/>
                <a:gd name="T13" fmla="*/ 71 h 74"/>
                <a:gd name="T14" fmla="*/ 50 w 89"/>
                <a:gd name="T15" fmla="*/ 71 h 74"/>
                <a:gd name="T16" fmla="*/ 52 w 89"/>
                <a:gd name="T17" fmla="*/ 66 h 74"/>
                <a:gd name="T18" fmla="*/ 55 w 89"/>
                <a:gd name="T19" fmla="*/ 61 h 74"/>
                <a:gd name="T20" fmla="*/ 61 w 89"/>
                <a:gd name="T21" fmla="*/ 60 h 74"/>
                <a:gd name="T22" fmla="*/ 66 w 89"/>
                <a:gd name="T23" fmla="*/ 57 h 74"/>
                <a:gd name="T24" fmla="*/ 74 w 89"/>
                <a:gd name="T25" fmla="*/ 54 h 74"/>
                <a:gd name="T26" fmla="*/ 80 w 89"/>
                <a:gd name="T27" fmla="*/ 49 h 74"/>
                <a:gd name="T28" fmla="*/ 82 w 89"/>
                <a:gd name="T29" fmla="*/ 44 h 74"/>
                <a:gd name="T30" fmla="*/ 83 w 89"/>
                <a:gd name="T31" fmla="*/ 35 h 74"/>
                <a:gd name="T32" fmla="*/ 86 w 89"/>
                <a:gd name="T33" fmla="*/ 27 h 74"/>
                <a:gd name="T34" fmla="*/ 89 w 89"/>
                <a:gd name="T35" fmla="*/ 15 h 74"/>
                <a:gd name="T36" fmla="*/ 82 w 89"/>
                <a:gd name="T37" fmla="*/ 4 h 74"/>
                <a:gd name="T38" fmla="*/ 80 w 89"/>
                <a:gd name="T39" fmla="*/ 4 h 74"/>
                <a:gd name="T40" fmla="*/ 79 w 89"/>
                <a:gd name="T41" fmla="*/ 4 h 74"/>
                <a:gd name="T42" fmla="*/ 70 w 89"/>
                <a:gd name="T43" fmla="*/ 2 h 74"/>
                <a:gd name="T44" fmla="*/ 65 w 89"/>
                <a:gd name="T45" fmla="*/ 10 h 74"/>
                <a:gd name="T46" fmla="*/ 62 w 89"/>
                <a:gd name="T47" fmla="*/ 19 h 74"/>
                <a:gd name="T48" fmla="*/ 59 w 89"/>
                <a:gd name="T49" fmla="*/ 27 h 74"/>
                <a:gd name="T50" fmla="*/ 53 w 89"/>
                <a:gd name="T51" fmla="*/ 31 h 74"/>
                <a:gd name="T52" fmla="*/ 47 w 89"/>
                <a:gd name="T53" fmla="*/ 36 h 74"/>
                <a:gd name="T54" fmla="*/ 44 w 89"/>
                <a:gd name="T55" fmla="*/ 41 h 74"/>
                <a:gd name="T56" fmla="*/ 37 w 89"/>
                <a:gd name="T57" fmla="*/ 45 h 74"/>
                <a:gd name="T58" fmla="*/ 26 w 89"/>
                <a:gd name="T59" fmla="*/ 47 h 74"/>
                <a:gd name="T60" fmla="*/ 14 w 89"/>
                <a:gd name="T61" fmla="*/ 52 h 74"/>
                <a:gd name="T62" fmla="*/ 14 w 89"/>
                <a:gd name="T63" fmla="*/ 53 h 74"/>
                <a:gd name="T64" fmla="*/ 14 w 89"/>
                <a:gd name="T65" fmla="*/ 55 h 74"/>
                <a:gd name="T66" fmla="*/ 2 w 89"/>
                <a:gd name="T67" fmla="*/ 61 h 74"/>
                <a:gd name="T68" fmla="*/ 2 w 89"/>
                <a:gd name="T69" fmla="*/ 68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74"/>
                <a:gd name="T107" fmla="*/ 89 w 89"/>
                <a:gd name="T108" fmla="*/ 74 h 7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74">
                  <a:moveTo>
                    <a:pt x="2" y="68"/>
                  </a:moveTo>
                  <a:cubicBezTo>
                    <a:pt x="4" y="70"/>
                    <a:pt x="6" y="71"/>
                    <a:pt x="7" y="71"/>
                  </a:cubicBezTo>
                  <a:cubicBezTo>
                    <a:pt x="8" y="71"/>
                    <a:pt x="10" y="72"/>
                    <a:pt x="12" y="72"/>
                  </a:cubicBezTo>
                  <a:cubicBezTo>
                    <a:pt x="13" y="73"/>
                    <a:pt x="15" y="74"/>
                    <a:pt x="17" y="74"/>
                  </a:cubicBezTo>
                  <a:cubicBezTo>
                    <a:pt x="18" y="74"/>
                    <a:pt x="21" y="74"/>
                    <a:pt x="23" y="73"/>
                  </a:cubicBezTo>
                  <a:cubicBezTo>
                    <a:pt x="25" y="72"/>
                    <a:pt x="26" y="72"/>
                    <a:pt x="27" y="71"/>
                  </a:cubicBezTo>
                  <a:cubicBezTo>
                    <a:pt x="27" y="71"/>
                    <a:pt x="29" y="71"/>
                    <a:pt x="31" y="71"/>
                  </a:cubicBezTo>
                  <a:cubicBezTo>
                    <a:pt x="50" y="71"/>
                    <a:pt x="50" y="71"/>
                    <a:pt x="50" y="71"/>
                  </a:cubicBezTo>
                  <a:cubicBezTo>
                    <a:pt x="51" y="71"/>
                    <a:pt x="52" y="69"/>
                    <a:pt x="52" y="66"/>
                  </a:cubicBezTo>
                  <a:cubicBezTo>
                    <a:pt x="53" y="64"/>
                    <a:pt x="54" y="61"/>
                    <a:pt x="55" y="61"/>
                  </a:cubicBezTo>
                  <a:cubicBezTo>
                    <a:pt x="56" y="61"/>
                    <a:pt x="59" y="61"/>
                    <a:pt x="61" y="60"/>
                  </a:cubicBezTo>
                  <a:cubicBezTo>
                    <a:pt x="63" y="60"/>
                    <a:pt x="65" y="58"/>
                    <a:pt x="66" y="57"/>
                  </a:cubicBezTo>
                  <a:cubicBezTo>
                    <a:pt x="67" y="57"/>
                    <a:pt x="71" y="55"/>
                    <a:pt x="74" y="54"/>
                  </a:cubicBezTo>
                  <a:cubicBezTo>
                    <a:pt x="77" y="53"/>
                    <a:pt x="79" y="51"/>
                    <a:pt x="80" y="49"/>
                  </a:cubicBezTo>
                  <a:cubicBezTo>
                    <a:pt x="80" y="48"/>
                    <a:pt x="81" y="45"/>
                    <a:pt x="82" y="44"/>
                  </a:cubicBezTo>
                  <a:cubicBezTo>
                    <a:pt x="82" y="42"/>
                    <a:pt x="83" y="38"/>
                    <a:pt x="83" y="35"/>
                  </a:cubicBezTo>
                  <a:cubicBezTo>
                    <a:pt x="83" y="31"/>
                    <a:pt x="84" y="28"/>
                    <a:pt x="86" y="27"/>
                  </a:cubicBezTo>
                  <a:cubicBezTo>
                    <a:pt x="87" y="27"/>
                    <a:pt x="89" y="22"/>
                    <a:pt x="89" y="15"/>
                  </a:cubicBezTo>
                  <a:cubicBezTo>
                    <a:pt x="89" y="9"/>
                    <a:pt x="86" y="4"/>
                    <a:pt x="82" y="4"/>
                  </a:cubicBezTo>
                  <a:cubicBezTo>
                    <a:pt x="82" y="4"/>
                    <a:pt x="82" y="4"/>
                    <a:pt x="80" y="4"/>
                  </a:cubicBezTo>
                  <a:cubicBezTo>
                    <a:pt x="79" y="4"/>
                    <a:pt x="79" y="4"/>
                    <a:pt x="79" y="4"/>
                  </a:cubicBezTo>
                  <a:cubicBezTo>
                    <a:pt x="77" y="0"/>
                    <a:pt x="73" y="1"/>
                    <a:pt x="70" y="2"/>
                  </a:cubicBezTo>
                  <a:cubicBezTo>
                    <a:pt x="67" y="4"/>
                    <a:pt x="65" y="7"/>
                    <a:pt x="65" y="10"/>
                  </a:cubicBezTo>
                  <a:cubicBezTo>
                    <a:pt x="65" y="13"/>
                    <a:pt x="64" y="17"/>
                    <a:pt x="62" y="19"/>
                  </a:cubicBezTo>
                  <a:cubicBezTo>
                    <a:pt x="61" y="22"/>
                    <a:pt x="60" y="25"/>
                    <a:pt x="59" y="27"/>
                  </a:cubicBezTo>
                  <a:cubicBezTo>
                    <a:pt x="59" y="28"/>
                    <a:pt x="56" y="30"/>
                    <a:pt x="53" y="31"/>
                  </a:cubicBezTo>
                  <a:cubicBezTo>
                    <a:pt x="50" y="32"/>
                    <a:pt x="47" y="34"/>
                    <a:pt x="47" y="36"/>
                  </a:cubicBezTo>
                  <a:cubicBezTo>
                    <a:pt x="47" y="37"/>
                    <a:pt x="46" y="39"/>
                    <a:pt x="44" y="41"/>
                  </a:cubicBezTo>
                  <a:cubicBezTo>
                    <a:pt x="42" y="42"/>
                    <a:pt x="39" y="44"/>
                    <a:pt x="37" y="45"/>
                  </a:cubicBezTo>
                  <a:cubicBezTo>
                    <a:pt x="35" y="46"/>
                    <a:pt x="30" y="47"/>
                    <a:pt x="26" y="47"/>
                  </a:cubicBezTo>
                  <a:cubicBezTo>
                    <a:pt x="23" y="47"/>
                    <a:pt x="17" y="49"/>
                    <a:pt x="14" y="52"/>
                  </a:cubicBezTo>
                  <a:cubicBezTo>
                    <a:pt x="14" y="52"/>
                    <a:pt x="14" y="52"/>
                    <a:pt x="14" y="53"/>
                  </a:cubicBezTo>
                  <a:cubicBezTo>
                    <a:pt x="14" y="55"/>
                    <a:pt x="14" y="55"/>
                    <a:pt x="14" y="55"/>
                  </a:cubicBezTo>
                  <a:cubicBezTo>
                    <a:pt x="10" y="56"/>
                    <a:pt x="5" y="60"/>
                    <a:pt x="2" y="61"/>
                  </a:cubicBezTo>
                  <a:cubicBezTo>
                    <a:pt x="0" y="63"/>
                    <a:pt x="0" y="66"/>
                    <a:pt x="2" y="68"/>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51" name="Freeform 137"/>
            <p:cNvSpPr>
              <a:spLocks noChangeArrowheads="1"/>
            </p:cNvSpPr>
            <p:nvPr/>
          </p:nvSpPr>
          <p:spPr bwMode="auto">
            <a:xfrm>
              <a:off x="6657975" y="2265363"/>
              <a:ext cx="396875" cy="233363"/>
            </a:xfrm>
            <a:custGeom>
              <a:avLst/>
              <a:gdLst>
                <a:gd name="T0" fmla="*/ 13 w 149"/>
                <a:gd name="T1" fmla="*/ 11 h 88"/>
                <a:gd name="T2" fmla="*/ 12 w 149"/>
                <a:gd name="T3" fmla="*/ 11 h 88"/>
                <a:gd name="T4" fmla="*/ 8 w 149"/>
                <a:gd name="T5" fmla="*/ 1 h 88"/>
                <a:gd name="T6" fmla="*/ 3 w 149"/>
                <a:gd name="T7" fmla="*/ 2 h 88"/>
                <a:gd name="T8" fmla="*/ 0 w 149"/>
                <a:gd name="T9" fmla="*/ 7 h 88"/>
                <a:gd name="T10" fmla="*/ 6 w 149"/>
                <a:gd name="T11" fmla="*/ 11 h 88"/>
                <a:gd name="T12" fmla="*/ 12 w 149"/>
                <a:gd name="T13" fmla="*/ 16 h 88"/>
                <a:gd name="T14" fmla="*/ 17 w 149"/>
                <a:gd name="T15" fmla="*/ 21 h 88"/>
                <a:gd name="T16" fmla="*/ 26 w 149"/>
                <a:gd name="T17" fmla="*/ 26 h 88"/>
                <a:gd name="T18" fmla="*/ 33 w 149"/>
                <a:gd name="T19" fmla="*/ 30 h 88"/>
                <a:gd name="T20" fmla="*/ 37 w 149"/>
                <a:gd name="T21" fmla="*/ 35 h 88"/>
                <a:gd name="T22" fmla="*/ 41 w 149"/>
                <a:gd name="T23" fmla="*/ 40 h 88"/>
                <a:gd name="T24" fmla="*/ 42 w 149"/>
                <a:gd name="T25" fmla="*/ 50 h 88"/>
                <a:gd name="T26" fmla="*/ 46 w 149"/>
                <a:gd name="T27" fmla="*/ 58 h 88"/>
                <a:gd name="T28" fmla="*/ 57 w 149"/>
                <a:gd name="T29" fmla="*/ 59 h 88"/>
                <a:gd name="T30" fmla="*/ 68 w 149"/>
                <a:gd name="T31" fmla="*/ 61 h 88"/>
                <a:gd name="T32" fmla="*/ 77 w 149"/>
                <a:gd name="T33" fmla="*/ 63 h 88"/>
                <a:gd name="T34" fmla="*/ 83 w 149"/>
                <a:gd name="T35" fmla="*/ 64 h 88"/>
                <a:gd name="T36" fmla="*/ 83 w 149"/>
                <a:gd name="T37" fmla="*/ 65 h 88"/>
                <a:gd name="T38" fmla="*/ 83 w 149"/>
                <a:gd name="T39" fmla="*/ 66 h 88"/>
                <a:gd name="T40" fmla="*/ 90 w 149"/>
                <a:gd name="T41" fmla="*/ 65 h 88"/>
                <a:gd name="T42" fmla="*/ 115 w 149"/>
                <a:gd name="T43" fmla="*/ 65 h 88"/>
                <a:gd name="T44" fmla="*/ 113 w 149"/>
                <a:gd name="T45" fmla="*/ 68 h 88"/>
                <a:gd name="T46" fmla="*/ 110 w 149"/>
                <a:gd name="T47" fmla="*/ 70 h 88"/>
                <a:gd name="T48" fmla="*/ 136 w 149"/>
                <a:gd name="T49" fmla="*/ 88 h 88"/>
                <a:gd name="T50" fmla="*/ 139 w 149"/>
                <a:gd name="T51" fmla="*/ 87 h 88"/>
                <a:gd name="T52" fmla="*/ 142 w 149"/>
                <a:gd name="T53" fmla="*/ 85 h 88"/>
                <a:gd name="T54" fmla="*/ 145 w 149"/>
                <a:gd name="T55" fmla="*/ 87 h 88"/>
                <a:gd name="T56" fmla="*/ 149 w 149"/>
                <a:gd name="T57" fmla="*/ 80 h 88"/>
                <a:gd name="T58" fmla="*/ 140 w 149"/>
                <a:gd name="T59" fmla="*/ 68 h 88"/>
                <a:gd name="T60" fmla="*/ 133 w 149"/>
                <a:gd name="T61" fmla="*/ 63 h 88"/>
                <a:gd name="T62" fmla="*/ 124 w 149"/>
                <a:gd name="T63" fmla="*/ 57 h 88"/>
                <a:gd name="T64" fmla="*/ 123 w 149"/>
                <a:gd name="T65" fmla="*/ 55 h 88"/>
                <a:gd name="T66" fmla="*/ 130 w 149"/>
                <a:gd name="T67" fmla="*/ 49 h 88"/>
                <a:gd name="T68" fmla="*/ 126 w 149"/>
                <a:gd name="T69" fmla="*/ 39 h 88"/>
                <a:gd name="T70" fmla="*/ 114 w 149"/>
                <a:gd name="T71" fmla="*/ 35 h 88"/>
                <a:gd name="T72" fmla="*/ 107 w 149"/>
                <a:gd name="T73" fmla="*/ 33 h 88"/>
                <a:gd name="T74" fmla="*/ 87 w 149"/>
                <a:gd name="T75" fmla="*/ 21 h 88"/>
                <a:gd name="T76" fmla="*/ 80 w 149"/>
                <a:gd name="T77" fmla="*/ 20 h 88"/>
                <a:gd name="T78" fmla="*/ 77 w 149"/>
                <a:gd name="T79" fmla="*/ 19 h 88"/>
                <a:gd name="T80" fmla="*/ 76 w 149"/>
                <a:gd name="T81" fmla="*/ 19 h 88"/>
                <a:gd name="T82" fmla="*/ 76 w 149"/>
                <a:gd name="T83" fmla="*/ 18 h 88"/>
                <a:gd name="T84" fmla="*/ 71 w 149"/>
                <a:gd name="T85" fmla="*/ 16 h 88"/>
                <a:gd name="T86" fmla="*/ 58 w 149"/>
                <a:gd name="T87" fmla="*/ 16 h 88"/>
                <a:gd name="T88" fmla="*/ 55 w 149"/>
                <a:gd name="T89" fmla="*/ 16 h 88"/>
                <a:gd name="T90" fmla="*/ 36 w 149"/>
                <a:gd name="T91" fmla="*/ 14 h 88"/>
                <a:gd name="T92" fmla="*/ 15 w 149"/>
                <a:gd name="T93" fmla="*/ 11 h 88"/>
                <a:gd name="T94" fmla="*/ 13 w 149"/>
                <a:gd name="T95" fmla="*/ 11 h 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9"/>
                <a:gd name="T145" fmla="*/ 0 h 88"/>
                <a:gd name="T146" fmla="*/ 149 w 149"/>
                <a:gd name="T147" fmla="*/ 88 h 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9" h="88">
                  <a:moveTo>
                    <a:pt x="13" y="11"/>
                  </a:moveTo>
                  <a:cubicBezTo>
                    <a:pt x="12" y="11"/>
                    <a:pt x="12" y="11"/>
                    <a:pt x="12" y="11"/>
                  </a:cubicBezTo>
                  <a:cubicBezTo>
                    <a:pt x="11" y="6"/>
                    <a:pt x="10" y="1"/>
                    <a:pt x="8" y="1"/>
                  </a:cubicBezTo>
                  <a:cubicBezTo>
                    <a:pt x="6" y="0"/>
                    <a:pt x="4" y="1"/>
                    <a:pt x="3" y="2"/>
                  </a:cubicBezTo>
                  <a:cubicBezTo>
                    <a:pt x="1" y="4"/>
                    <a:pt x="0" y="6"/>
                    <a:pt x="0" y="7"/>
                  </a:cubicBezTo>
                  <a:cubicBezTo>
                    <a:pt x="0" y="8"/>
                    <a:pt x="3" y="10"/>
                    <a:pt x="6" y="11"/>
                  </a:cubicBezTo>
                  <a:cubicBezTo>
                    <a:pt x="9" y="12"/>
                    <a:pt x="12" y="14"/>
                    <a:pt x="12" y="16"/>
                  </a:cubicBezTo>
                  <a:cubicBezTo>
                    <a:pt x="12" y="17"/>
                    <a:pt x="14" y="20"/>
                    <a:pt x="17" y="21"/>
                  </a:cubicBezTo>
                  <a:cubicBezTo>
                    <a:pt x="19" y="23"/>
                    <a:pt x="23" y="25"/>
                    <a:pt x="26" y="26"/>
                  </a:cubicBezTo>
                  <a:cubicBezTo>
                    <a:pt x="28" y="26"/>
                    <a:pt x="31" y="28"/>
                    <a:pt x="33" y="30"/>
                  </a:cubicBezTo>
                  <a:cubicBezTo>
                    <a:pt x="34" y="32"/>
                    <a:pt x="36" y="34"/>
                    <a:pt x="37" y="35"/>
                  </a:cubicBezTo>
                  <a:cubicBezTo>
                    <a:pt x="38" y="35"/>
                    <a:pt x="40" y="38"/>
                    <a:pt x="41" y="40"/>
                  </a:cubicBezTo>
                  <a:cubicBezTo>
                    <a:pt x="41" y="42"/>
                    <a:pt x="42" y="47"/>
                    <a:pt x="42" y="50"/>
                  </a:cubicBezTo>
                  <a:cubicBezTo>
                    <a:pt x="42" y="54"/>
                    <a:pt x="44" y="57"/>
                    <a:pt x="46" y="58"/>
                  </a:cubicBezTo>
                  <a:cubicBezTo>
                    <a:pt x="48" y="58"/>
                    <a:pt x="54" y="59"/>
                    <a:pt x="57" y="59"/>
                  </a:cubicBezTo>
                  <a:cubicBezTo>
                    <a:pt x="61" y="59"/>
                    <a:pt x="66" y="60"/>
                    <a:pt x="68" y="61"/>
                  </a:cubicBezTo>
                  <a:cubicBezTo>
                    <a:pt x="70" y="62"/>
                    <a:pt x="74" y="63"/>
                    <a:pt x="77" y="63"/>
                  </a:cubicBezTo>
                  <a:cubicBezTo>
                    <a:pt x="80" y="63"/>
                    <a:pt x="83" y="64"/>
                    <a:pt x="83" y="64"/>
                  </a:cubicBezTo>
                  <a:cubicBezTo>
                    <a:pt x="83" y="65"/>
                    <a:pt x="83" y="65"/>
                    <a:pt x="83" y="65"/>
                  </a:cubicBezTo>
                  <a:cubicBezTo>
                    <a:pt x="83" y="65"/>
                    <a:pt x="83" y="66"/>
                    <a:pt x="83" y="66"/>
                  </a:cubicBezTo>
                  <a:cubicBezTo>
                    <a:pt x="83" y="67"/>
                    <a:pt x="86" y="66"/>
                    <a:pt x="90" y="65"/>
                  </a:cubicBezTo>
                  <a:cubicBezTo>
                    <a:pt x="94" y="63"/>
                    <a:pt x="105" y="64"/>
                    <a:pt x="115" y="65"/>
                  </a:cubicBezTo>
                  <a:cubicBezTo>
                    <a:pt x="115" y="65"/>
                    <a:pt x="115" y="65"/>
                    <a:pt x="113" y="68"/>
                  </a:cubicBezTo>
                  <a:cubicBezTo>
                    <a:pt x="110" y="70"/>
                    <a:pt x="110" y="70"/>
                    <a:pt x="110" y="70"/>
                  </a:cubicBezTo>
                  <a:cubicBezTo>
                    <a:pt x="115" y="73"/>
                    <a:pt x="127" y="81"/>
                    <a:pt x="136" y="88"/>
                  </a:cubicBezTo>
                  <a:cubicBezTo>
                    <a:pt x="136" y="88"/>
                    <a:pt x="136" y="88"/>
                    <a:pt x="139" y="87"/>
                  </a:cubicBezTo>
                  <a:cubicBezTo>
                    <a:pt x="142" y="85"/>
                    <a:pt x="142" y="85"/>
                    <a:pt x="142" y="85"/>
                  </a:cubicBezTo>
                  <a:cubicBezTo>
                    <a:pt x="142" y="86"/>
                    <a:pt x="143" y="87"/>
                    <a:pt x="145" y="87"/>
                  </a:cubicBezTo>
                  <a:cubicBezTo>
                    <a:pt x="147" y="87"/>
                    <a:pt x="149" y="84"/>
                    <a:pt x="149" y="80"/>
                  </a:cubicBezTo>
                  <a:cubicBezTo>
                    <a:pt x="149" y="80"/>
                    <a:pt x="149" y="80"/>
                    <a:pt x="140" y="68"/>
                  </a:cubicBezTo>
                  <a:cubicBezTo>
                    <a:pt x="131" y="56"/>
                    <a:pt x="136" y="63"/>
                    <a:pt x="133" y="63"/>
                  </a:cubicBezTo>
                  <a:cubicBezTo>
                    <a:pt x="129" y="63"/>
                    <a:pt x="125" y="60"/>
                    <a:pt x="124" y="57"/>
                  </a:cubicBezTo>
                  <a:cubicBezTo>
                    <a:pt x="123" y="55"/>
                    <a:pt x="123" y="55"/>
                    <a:pt x="123" y="55"/>
                  </a:cubicBezTo>
                  <a:cubicBezTo>
                    <a:pt x="127" y="54"/>
                    <a:pt x="130" y="51"/>
                    <a:pt x="130" y="49"/>
                  </a:cubicBezTo>
                  <a:cubicBezTo>
                    <a:pt x="130" y="46"/>
                    <a:pt x="128" y="42"/>
                    <a:pt x="126" y="39"/>
                  </a:cubicBezTo>
                  <a:cubicBezTo>
                    <a:pt x="123" y="37"/>
                    <a:pt x="118" y="35"/>
                    <a:pt x="114" y="35"/>
                  </a:cubicBezTo>
                  <a:cubicBezTo>
                    <a:pt x="110" y="35"/>
                    <a:pt x="107" y="34"/>
                    <a:pt x="107" y="33"/>
                  </a:cubicBezTo>
                  <a:cubicBezTo>
                    <a:pt x="107" y="31"/>
                    <a:pt x="98" y="26"/>
                    <a:pt x="87" y="21"/>
                  </a:cubicBezTo>
                  <a:cubicBezTo>
                    <a:pt x="87" y="21"/>
                    <a:pt x="87" y="21"/>
                    <a:pt x="80" y="20"/>
                  </a:cubicBezTo>
                  <a:cubicBezTo>
                    <a:pt x="77" y="19"/>
                    <a:pt x="77" y="19"/>
                    <a:pt x="77" y="19"/>
                  </a:cubicBezTo>
                  <a:cubicBezTo>
                    <a:pt x="77" y="20"/>
                    <a:pt x="77" y="20"/>
                    <a:pt x="76" y="19"/>
                  </a:cubicBezTo>
                  <a:cubicBezTo>
                    <a:pt x="76" y="19"/>
                    <a:pt x="76" y="19"/>
                    <a:pt x="76" y="18"/>
                  </a:cubicBezTo>
                  <a:cubicBezTo>
                    <a:pt x="76" y="15"/>
                    <a:pt x="73" y="16"/>
                    <a:pt x="71" y="16"/>
                  </a:cubicBezTo>
                  <a:cubicBezTo>
                    <a:pt x="70" y="16"/>
                    <a:pt x="60" y="16"/>
                    <a:pt x="58" y="16"/>
                  </a:cubicBezTo>
                  <a:cubicBezTo>
                    <a:pt x="55" y="16"/>
                    <a:pt x="55" y="16"/>
                    <a:pt x="55" y="16"/>
                  </a:cubicBezTo>
                  <a:cubicBezTo>
                    <a:pt x="50" y="16"/>
                    <a:pt x="41" y="14"/>
                    <a:pt x="36" y="14"/>
                  </a:cubicBezTo>
                  <a:cubicBezTo>
                    <a:pt x="30" y="13"/>
                    <a:pt x="20" y="11"/>
                    <a:pt x="15" y="11"/>
                  </a:cubicBezTo>
                  <a:cubicBezTo>
                    <a:pt x="15" y="11"/>
                    <a:pt x="15" y="11"/>
                    <a:pt x="13"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52" name="Freeform 138"/>
            <p:cNvSpPr>
              <a:spLocks noChangeArrowheads="1"/>
            </p:cNvSpPr>
            <p:nvPr/>
          </p:nvSpPr>
          <p:spPr bwMode="auto">
            <a:xfrm>
              <a:off x="1908175" y="3308350"/>
              <a:ext cx="3175" cy="1588"/>
            </a:xfrm>
            <a:custGeom>
              <a:avLst/>
              <a:gdLst>
                <a:gd name="T0" fmla="*/ 1 w 1"/>
                <a:gd name="T1" fmla="*/ 0 h 1"/>
                <a:gd name="T2" fmla="*/ 0 w 1"/>
                <a:gd name="T3" fmla="*/ 1 h 1"/>
                <a:gd name="T4" fmla="*/ 1 w 1"/>
                <a:gd name="T5" fmla="*/ 1 h 1"/>
                <a:gd name="T6" fmla="*/ 1 w 1"/>
                <a:gd name="T7" fmla="*/ 0 h 1"/>
                <a:gd name="T8" fmla="*/ 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0" y="0"/>
                    <a:pt x="0" y="0"/>
                    <a:pt x="0" y="1"/>
                  </a:cubicBezTo>
                  <a:cubicBezTo>
                    <a:pt x="0" y="1"/>
                    <a:pt x="0" y="1"/>
                    <a:pt x="1" y="1"/>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53" name="Oval 139"/>
            <p:cNvSpPr>
              <a:spLocks noChangeArrowheads="1"/>
            </p:cNvSpPr>
            <p:nvPr/>
          </p:nvSpPr>
          <p:spPr bwMode="auto">
            <a:xfrm>
              <a:off x="1892300" y="1722438"/>
              <a:ext cx="26988" cy="158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54" name="Freeform 140"/>
            <p:cNvSpPr>
              <a:spLocks noChangeArrowheads="1"/>
            </p:cNvSpPr>
            <p:nvPr/>
          </p:nvSpPr>
          <p:spPr bwMode="auto">
            <a:xfrm>
              <a:off x="2182813" y="1301750"/>
              <a:ext cx="3175" cy="3175"/>
            </a:xfrm>
            <a:custGeom>
              <a:avLst/>
              <a:gdLst>
                <a:gd name="T0" fmla="*/ 0 w 1"/>
                <a:gd name="T1" fmla="*/ 1 h 1"/>
                <a:gd name="T2" fmla="*/ 0 w 1"/>
                <a:gd name="T3" fmla="*/ 0 h 1"/>
                <a:gd name="T4" fmla="*/ 0 w 1"/>
                <a:gd name="T5" fmla="*/ 1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1"/>
                  </a:moveTo>
                  <a:cubicBezTo>
                    <a:pt x="1" y="1"/>
                    <a:pt x="1"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55" name="Freeform 141"/>
            <p:cNvSpPr>
              <a:spLocks noChangeArrowheads="1"/>
            </p:cNvSpPr>
            <p:nvPr/>
          </p:nvSpPr>
          <p:spPr bwMode="auto">
            <a:xfrm>
              <a:off x="2182813" y="1296988"/>
              <a:ext cx="3175" cy="1588"/>
            </a:xfrm>
            <a:custGeom>
              <a:avLst/>
              <a:gdLst>
                <a:gd name="T0" fmla="*/ 0 w 1"/>
                <a:gd name="T1" fmla="*/ 1 h 1"/>
                <a:gd name="T2" fmla="*/ 0 w 1"/>
                <a:gd name="T3" fmla="*/ 1 h 1"/>
                <a:gd name="T4" fmla="*/ 0 w 1"/>
                <a:gd name="T5" fmla="*/ 1 h 1"/>
                <a:gd name="T6" fmla="*/ 0 w 1"/>
                <a:gd name="T7" fmla="*/ 1 h 1"/>
                <a:gd name="T8" fmla="*/ 0 w 1"/>
                <a:gd name="T9" fmla="*/ 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0" y="1"/>
                    <a:pt x="0" y="1"/>
                    <a:pt x="0" y="1"/>
                  </a:cubicBezTo>
                  <a:cubicBezTo>
                    <a:pt x="0" y="1"/>
                    <a:pt x="0" y="1"/>
                    <a:pt x="0" y="1"/>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56" name="Freeform 142"/>
            <p:cNvSpPr>
              <a:spLocks noChangeArrowheads="1"/>
            </p:cNvSpPr>
            <p:nvPr/>
          </p:nvSpPr>
          <p:spPr bwMode="auto">
            <a:xfrm>
              <a:off x="2182813" y="1301750"/>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57" name="Freeform 143"/>
            <p:cNvSpPr>
              <a:spLocks noChangeArrowheads="1"/>
            </p:cNvSpPr>
            <p:nvPr/>
          </p:nvSpPr>
          <p:spPr bwMode="auto">
            <a:xfrm>
              <a:off x="1746250" y="757238"/>
              <a:ext cx="1" cy="3175"/>
            </a:xfrm>
            <a:custGeom>
              <a:avLst/>
              <a:gdLst>
                <a:gd name="T0" fmla="*/ 0 w 1"/>
                <a:gd name="T1" fmla="*/ 1 h 1"/>
                <a:gd name="T2" fmla="*/ 0 w 1"/>
                <a:gd name="T3" fmla="*/ 1 h 1"/>
                <a:gd name="T4" fmla="*/ 0 w 1"/>
                <a:gd name="T5" fmla="*/ 1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0" y="1"/>
                    <a:pt x="0" y="1"/>
                  </a:cubicBezTo>
                  <a:cubicBezTo>
                    <a:pt x="0" y="1"/>
                    <a:pt x="0" y="1"/>
                    <a:pt x="0" y="1"/>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58" name="Freeform 144"/>
            <p:cNvSpPr>
              <a:spLocks noChangeArrowheads="1"/>
            </p:cNvSpPr>
            <p:nvPr/>
          </p:nvSpPr>
          <p:spPr bwMode="auto">
            <a:xfrm>
              <a:off x="2174875" y="1258888"/>
              <a:ext cx="11113" cy="23813"/>
            </a:xfrm>
            <a:custGeom>
              <a:avLst/>
              <a:gdLst>
                <a:gd name="T0" fmla="*/ 4 w 4"/>
                <a:gd name="T1" fmla="*/ 2 h 9"/>
                <a:gd name="T2" fmla="*/ 2 w 4"/>
                <a:gd name="T3" fmla="*/ 0 h 9"/>
                <a:gd name="T4" fmla="*/ 0 w 4"/>
                <a:gd name="T5" fmla="*/ 0 h 9"/>
                <a:gd name="T6" fmla="*/ 1 w 4"/>
                <a:gd name="T7" fmla="*/ 0 h 9"/>
                <a:gd name="T8" fmla="*/ 3 w 4"/>
                <a:gd name="T9" fmla="*/ 2 h 9"/>
                <a:gd name="T10" fmla="*/ 4 w 4"/>
                <a:gd name="T11" fmla="*/ 2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4" y="2"/>
                  </a:moveTo>
                  <a:cubicBezTo>
                    <a:pt x="4" y="2"/>
                    <a:pt x="4" y="2"/>
                    <a:pt x="2" y="0"/>
                  </a:cubicBezTo>
                  <a:cubicBezTo>
                    <a:pt x="1" y="0"/>
                    <a:pt x="0" y="0"/>
                    <a:pt x="0" y="0"/>
                  </a:cubicBezTo>
                  <a:cubicBezTo>
                    <a:pt x="0" y="0"/>
                    <a:pt x="1" y="0"/>
                    <a:pt x="1" y="0"/>
                  </a:cubicBezTo>
                  <a:cubicBezTo>
                    <a:pt x="3" y="2"/>
                    <a:pt x="3" y="2"/>
                    <a:pt x="3" y="2"/>
                  </a:cubicBezTo>
                  <a:cubicBezTo>
                    <a:pt x="4" y="9"/>
                    <a:pt x="4" y="9"/>
                    <a:pt x="4"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59" name="Oval 145"/>
            <p:cNvSpPr>
              <a:spLocks noChangeArrowheads="1"/>
            </p:cNvSpPr>
            <p:nvPr/>
          </p:nvSpPr>
          <p:spPr bwMode="auto">
            <a:xfrm>
              <a:off x="1427163" y="1878013"/>
              <a:ext cx="1588" cy="1588"/>
            </a:xfrm>
            <a:prstGeom prst="ellipse">
              <a:avLst/>
            </a:pr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60" name="Freeform 146"/>
            <p:cNvSpPr>
              <a:spLocks noChangeArrowheads="1"/>
            </p:cNvSpPr>
            <p:nvPr/>
          </p:nvSpPr>
          <p:spPr bwMode="auto">
            <a:xfrm>
              <a:off x="1427163" y="1878013"/>
              <a:ext cx="1" cy="4763"/>
            </a:xfrm>
            <a:custGeom>
              <a:avLst/>
              <a:gdLst>
                <a:gd name="T0" fmla="*/ 0 w 1"/>
                <a:gd name="T1" fmla="*/ 2 h 2"/>
                <a:gd name="T2" fmla="*/ 0 w 1"/>
                <a:gd name="T3" fmla="*/ 0 h 2"/>
                <a:gd name="T4" fmla="*/ 0 w 1"/>
                <a:gd name="T5" fmla="*/ 2 h 2"/>
                <a:gd name="T6" fmla="*/ 0 w 1"/>
                <a:gd name="T7" fmla="*/ 2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2"/>
                  </a:moveTo>
                  <a:cubicBezTo>
                    <a:pt x="0" y="1"/>
                    <a:pt x="0" y="1"/>
                    <a:pt x="0" y="0"/>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61" name="Freeform 147"/>
            <p:cNvSpPr>
              <a:spLocks noChangeArrowheads="1"/>
            </p:cNvSpPr>
            <p:nvPr/>
          </p:nvSpPr>
          <p:spPr bwMode="auto">
            <a:xfrm>
              <a:off x="1106488" y="603250"/>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62" name="Freeform 148"/>
            <p:cNvSpPr>
              <a:spLocks noChangeArrowheads="1"/>
            </p:cNvSpPr>
            <p:nvPr/>
          </p:nvSpPr>
          <p:spPr bwMode="auto">
            <a:xfrm>
              <a:off x="1136650" y="533400"/>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63" name="Freeform 149"/>
            <p:cNvSpPr>
              <a:spLocks noChangeArrowheads="1"/>
            </p:cNvSpPr>
            <p:nvPr/>
          </p:nvSpPr>
          <p:spPr bwMode="auto">
            <a:xfrm>
              <a:off x="2108200" y="3249613"/>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64" name="Freeform 150"/>
            <p:cNvSpPr>
              <a:spLocks noChangeArrowheads="1"/>
            </p:cNvSpPr>
            <p:nvPr/>
          </p:nvSpPr>
          <p:spPr bwMode="auto">
            <a:xfrm>
              <a:off x="2720975" y="2320925"/>
              <a:ext cx="3175" cy="7938"/>
            </a:xfrm>
            <a:custGeom>
              <a:avLst/>
              <a:gdLst>
                <a:gd name="T0" fmla="*/ 1 w 1"/>
                <a:gd name="T1" fmla="*/ 3 h 3"/>
                <a:gd name="T2" fmla="*/ 0 w 1"/>
                <a:gd name="T3" fmla="*/ 0 h 3"/>
                <a:gd name="T4" fmla="*/ 1 w 1"/>
                <a:gd name="T5" fmla="*/ 3 h 3"/>
                <a:gd name="T6" fmla="*/ 1 w 1"/>
                <a:gd name="T7" fmla="*/ 3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1" y="3"/>
                  </a:moveTo>
                  <a:cubicBezTo>
                    <a:pt x="1" y="3"/>
                    <a:pt x="1" y="2"/>
                    <a:pt x="0" y="0"/>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65" name="Freeform 151"/>
            <p:cNvSpPr>
              <a:spLocks noChangeArrowheads="1"/>
            </p:cNvSpPr>
            <p:nvPr/>
          </p:nvSpPr>
          <p:spPr bwMode="auto">
            <a:xfrm>
              <a:off x="1790700" y="2003425"/>
              <a:ext cx="1050925" cy="1471613"/>
            </a:xfrm>
            <a:custGeom>
              <a:avLst/>
              <a:gdLst>
                <a:gd name="T0" fmla="*/ 366 w 394"/>
                <a:gd name="T1" fmla="*/ 136 h 552"/>
                <a:gd name="T2" fmla="*/ 365 w 394"/>
                <a:gd name="T3" fmla="*/ 134 h 552"/>
                <a:gd name="T4" fmla="*/ 364 w 394"/>
                <a:gd name="T5" fmla="*/ 136 h 552"/>
                <a:gd name="T6" fmla="*/ 362 w 394"/>
                <a:gd name="T7" fmla="*/ 137 h 552"/>
                <a:gd name="T8" fmla="*/ 361 w 394"/>
                <a:gd name="T9" fmla="*/ 138 h 552"/>
                <a:gd name="T10" fmla="*/ 355 w 394"/>
                <a:gd name="T11" fmla="*/ 130 h 552"/>
                <a:gd name="T12" fmla="*/ 341 w 394"/>
                <a:gd name="T13" fmla="*/ 117 h 552"/>
                <a:gd name="T14" fmla="*/ 349 w 394"/>
                <a:gd name="T15" fmla="*/ 119 h 552"/>
                <a:gd name="T16" fmla="*/ 329 w 394"/>
                <a:gd name="T17" fmla="*/ 114 h 552"/>
                <a:gd name="T18" fmla="*/ 309 w 394"/>
                <a:gd name="T19" fmla="*/ 111 h 552"/>
                <a:gd name="T20" fmla="*/ 290 w 394"/>
                <a:gd name="T21" fmla="*/ 97 h 552"/>
                <a:gd name="T22" fmla="*/ 274 w 394"/>
                <a:gd name="T23" fmla="*/ 101 h 552"/>
                <a:gd name="T24" fmla="*/ 271 w 394"/>
                <a:gd name="T25" fmla="*/ 102 h 552"/>
                <a:gd name="T26" fmla="*/ 269 w 394"/>
                <a:gd name="T27" fmla="*/ 104 h 552"/>
                <a:gd name="T28" fmla="*/ 265 w 394"/>
                <a:gd name="T29" fmla="*/ 107 h 552"/>
                <a:gd name="T30" fmla="*/ 257 w 394"/>
                <a:gd name="T31" fmla="*/ 100 h 552"/>
                <a:gd name="T32" fmla="*/ 258 w 394"/>
                <a:gd name="T33" fmla="*/ 84 h 552"/>
                <a:gd name="T34" fmla="*/ 234 w 394"/>
                <a:gd name="T35" fmla="*/ 52 h 552"/>
                <a:gd name="T36" fmla="*/ 218 w 394"/>
                <a:gd name="T37" fmla="*/ 48 h 552"/>
                <a:gd name="T38" fmla="*/ 177 w 394"/>
                <a:gd name="T39" fmla="*/ 20 h 552"/>
                <a:gd name="T40" fmla="*/ 92 w 394"/>
                <a:gd name="T41" fmla="*/ 0 h 552"/>
                <a:gd name="T42" fmla="*/ 53 w 394"/>
                <a:gd name="T43" fmla="*/ 13 h 552"/>
                <a:gd name="T44" fmla="*/ 6 w 394"/>
                <a:gd name="T45" fmla="*/ 23 h 552"/>
                <a:gd name="T46" fmla="*/ 14 w 394"/>
                <a:gd name="T47" fmla="*/ 29 h 552"/>
                <a:gd name="T48" fmla="*/ 30 w 394"/>
                <a:gd name="T49" fmla="*/ 54 h 552"/>
                <a:gd name="T50" fmla="*/ 0 w 394"/>
                <a:gd name="T51" fmla="*/ 107 h 552"/>
                <a:gd name="T52" fmla="*/ 0 w 394"/>
                <a:gd name="T53" fmla="*/ 135 h 552"/>
                <a:gd name="T54" fmla="*/ 17 w 394"/>
                <a:gd name="T55" fmla="*/ 147 h 552"/>
                <a:gd name="T56" fmla="*/ 71 w 394"/>
                <a:gd name="T57" fmla="*/ 241 h 552"/>
                <a:gd name="T58" fmla="*/ 47 w 394"/>
                <a:gd name="T59" fmla="*/ 418 h 552"/>
                <a:gd name="T60" fmla="*/ 49 w 394"/>
                <a:gd name="T61" fmla="*/ 466 h 552"/>
                <a:gd name="T62" fmla="*/ 42 w 394"/>
                <a:gd name="T63" fmla="*/ 482 h 552"/>
                <a:gd name="T64" fmla="*/ 45 w 394"/>
                <a:gd name="T65" fmla="*/ 482 h 552"/>
                <a:gd name="T66" fmla="*/ 45 w 394"/>
                <a:gd name="T67" fmla="*/ 491 h 552"/>
                <a:gd name="T68" fmla="*/ 41 w 394"/>
                <a:gd name="T69" fmla="*/ 507 h 552"/>
                <a:gd name="T70" fmla="*/ 49 w 394"/>
                <a:gd name="T71" fmla="*/ 525 h 552"/>
                <a:gd name="T72" fmla="*/ 68 w 394"/>
                <a:gd name="T73" fmla="*/ 552 h 552"/>
                <a:gd name="T74" fmla="*/ 117 w 394"/>
                <a:gd name="T75" fmla="*/ 482 h 552"/>
                <a:gd name="T76" fmla="*/ 119 w 394"/>
                <a:gd name="T77" fmla="*/ 477 h 552"/>
                <a:gd name="T78" fmla="*/ 115 w 394"/>
                <a:gd name="T79" fmla="*/ 470 h 552"/>
                <a:gd name="T80" fmla="*/ 115 w 394"/>
                <a:gd name="T81" fmla="*/ 466 h 552"/>
                <a:gd name="T82" fmla="*/ 125 w 394"/>
                <a:gd name="T83" fmla="*/ 456 h 552"/>
                <a:gd name="T84" fmla="*/ 122 w 394"/>
                <a:gd name="T85" fmla="*/ 433 h 552"/>
                <a:gd name="T86" fmla="*/ 142 w 394"/>
                <a:gd name="T87" fmla="*/ 424 h 552"/>
                <a:gd name="T88" fmla="*/ 169 w 394"/>
                <a:gd name="T89" fmla="*/ 409 h 552"/>
                <a:gd name="T90" fmla="*/ 210 w 394"/>
                <a:gd name="T91" fmla="*/ 373 h 552"/>
                <a:gd name="T92" fmla="*/ 252 w 394"/>
                <a:gd name="T93" fmla="*/ 323 h 552"/>
                <a:gd name="T94" fmla="*/ 310 w 394"/>
                <a:gd name="T95" fmla="*/ 274 h 552"/>
                <a:gd name="T96" fmla="*/ 337 w 394"/>
                <a:gd name="T97" fmla="*/ 233 h 552"/>
                <a:gd name="T98" fmla="*/ 369 w 394"/>
                <a:gd name="T99" fmla="*/ 178 h 552"/>
                <a:gd name="T100" fmla="*/ 379 w 394"/>
                <a:gd name="T101" fmla="*/ 133 h 55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4"/>
                <a:gd name="T154" fmla="*/ 0 h 552"/>
                <a:gd name="T155" fmla="*/ 394 w 394"/>
                <a:gd name="T156" fmla="*/ 552 h 55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4" h="552">
                  <a:moveTo>
                    <a:pt x="379" y="133"/>
                  </a:moveTo>
                  <a:cubicBezTo>
                    <a:pt x="375" y="133"/>
                    <a:pt x="372" y="134"/>
                    <a:pt x="368" y="135"/>
                  </a:cubicBezTo>
                  <a:cubicBezTo>
                    <a:pt x="367" y="135"/>
                    <a:pt x="366" y="136"/>
                    <a:pt x="366" y="136"/>
                  </a:cubicBezTo>
                  <a:cubicBezTo>
                    <a:pt x="366" y="136"/>
                    <a:pt x="366" y="136"/>
                    <a:pt x="366" y="136"/>
                  </a:cubicBezTo>
                  <a:cubicBezTo>
                    <a:pt x="366" y="136"/>
                    <a:pt x="365" y="135"/>
                    <a:pt x="365" y="134"/>
                  </a:cubicBezTo>
                  <a:cubicBezTo>
                    <a:pt x="365" y="134"/>
                    <a:pt x="365" y="134"/>
                    <a:pt x="365" y="134"/>
                  </a:cubicBezTo>
                  <a:cubicBezTo>
                    <a:pt x="365" y="134"/>
                    <a:pt x="364" y="133"/>
                    <a:pt x="364" y="133"/>
                  </a:cubicBezTo>
                  <a:cubicBezTo>
                    <a:pt x="364" y="133"/>
                    <a:pt x="364" y="134"/>
                    <a:pt x="364" y="134"/>
                  </a:cubicBezTo>
                  <a:cubicBezTo>
                    <a:pt x="364" y="136"/>
                    <a:pt x="364" y="136"/>
                    <a:pt x="364" y="136"/>
                  </a:cubicBezTo>
                  <a:cubicBezTo>
                    <a:pt x="361" y="136"/>
                    <a:pt x="361" y="136"/>
                    <a:pt x="361" y="136"/>
                  </a:cubicBezTo>
                  <a:cubicBezTo>
                    <a:pt x="359" y="134"/>
                    <a:pt x="359" y="134"/>
                    <a:pt x="361" y="136"/>
                  </a:cubicBezTo>
                  <a:cubicBezTo>
                    <a:pt x="361" y="136"/>
                    <a:pt x="361" y="136"/>
                    <a:pt x="362" y="137"/>
                  </a:cubicBezTo>
                  <a:cubicBezTo>
                    <a:pt x="363" y="137"/>
                    <a:pt x="363" y="138"/>
                    <a:pt x="364" y="138"/>
                  </a:cubicBezTo>
                  <a:cubicBezTo>
                    <a:pt x="364" y="138"/>
                    <a:pt x="364" y="138"/>
                    <a:pt x="364" y="138"/>
                  </a:cubicBezTo>
                  <a:cubicBezTo>
                    <a:pt x="361" y="138"/>
                    <a:pt x="361" y="138"/>
                    <a:pt x="361" y="138"/>
                  </a:cubicBezTo>
                  <a:cubicBezTo>
                    <a:pt x="359" y="136"/>
                    <a:pt x="358" y="134"/>
                    <a:pt x="356" y="131"/>
                  </a:cubicBezTo>
                  <a:cubicBezTo>
                    <a:pt x="355" y="130"/>
                    <a:pt x="353" y="127"/>
                    <a:pt x="351" y="123"/>
                  </a:cubicBezTo>
                  <a:cubicBezTo>
                    <a:pt x="352" y="125"/>
                    <a:pt x="354" y="128"/>
                    <a:pt x="355" y="130"/>
                  </a:cubicBezTo>
                  <a:cubicBezTo>
                    <a:pt x="353" y="128"/>
                    <a:pt x="352" y="126"/>
                    <a:pt x="351" y="124"/>
                  </a:cubicBezTo>
                  <a:cubicBezTo>
                    <a:pt x="349" y="121"/>
                    <a:pt x="348" y="119"/>
                    <a:pt x="347" y="119"/>
                  </a:cubicBezTo>
                  <a:cubicBezTo>
                    <a:pt x="347" y="119"/>
                    <a:pt x="344" y="118"/>
                    <a:pt x="341" y="117"/>
                  </a:cubicBezTo>
                  <a:cubicBezTo>
                    <a:pt x="337" y="117"/>
                    <a:pt x="337" y="116"/>
                    <a:pt x="341" y="117"/>
                  </a:cubicBezTo>
                  <a:cubicBezTo>
                    <a:pt x="345" y="117"/>
                    <a:pt x="348" y="117"/>
                    <a:pt x="348" y="118"/>
                  </a:cubicBezTo>
                  <a:cubicBezTo>
                    <a:pt x="348" y="118"/>
                    <a:pt x="348" y="118"/>
                    <a:pt x="349" y="119"/>
                  </a:cubicBezTo>
                  <a:cubicBezTo>
                    <a:pt x="348" y="118"/>
                    <a:pt x="348" y="118"/>
                    <a:pt x="348" y="118"/>
                  </a:cubicBezTo>
                  <a:cubicBezTo>
                    <a:pt x="348" y="117"/>
                    <a:pt x="344" y="116"/>
                    <a:pt x="339" y="116"/>
                  </a:cubicBezTo>
                  <a:cubicBezTo>
                    <a:pt x="334" y="115"/>
                    <a:pt x="329" y="114"/>
                    <a:pt x="329" y="114"/>
                  </a:cubicBezTo>
                  <a:cubicBezTo>
                    <a:pt x="328" y="114"/>
                    <a:pt x="326" y="114"/>
                    <a:pt x="324" y="114"/>
                  </a:cubicBezTo>
                  <a:cubicBezTo>
                    <a:pt x="322" y="113"/>
                    <a:pt x="318" y="113"/>
                    <a:pt x="315" y="113"/>
                  </a:cubicBezTo>
                  <a:cubicBezTo>
                    <a:pt x="313" y="112"/>
                    <a:pt x="310" y="112"/>
                    <a:pt x="309" y="111"/>
                  </a:cubicBezTo>
                  <a:cubicBezTo>
                    <a:pt x="309" y="111"/>
                    <a:pt x="306" y="108"/>
                    <a:pt x="304" y="105"/>
                  </a:cubicBezTo>
                  <a:cubicBezTo>
                    <a:pt x="301" y="102"/>
                    <a:pt x="298" y="99"/>
                    <a:pt x="297" y="98"/>
                  </a:cubicBezTo>
                  <a:cubicBezTo>
                    <a:pt x="297" y="98"/>
                    <a:pt x="294" y="97"/>
                    <a:pt x="290" y="97"/>
                  </a:cubicBezTo>
                  <a:cubicBezTo>
                    <a:pt x="287" y="97"/>
                    <a:pt x="276" y="100"/>
                    <a:pt x="276" y="100"/>
                  </a:cubicBezTo>
                  <a:cubicBezTo>
                    <a:pt x="276" y="100"/>
                    <a:pt x="276" y="100"/>
                    <a:pt x="276" y="100"/>
                  </a:cubicBezTo>
                  <a:cubicBezTo>
                    <a:pt x="275" y="100"/>
                    <a:pt x="274" y="100"/>
                    <a:pt x="274" y="101"/>
                  </a:cubicBezTo>
                  <a:cubicBezTo>
                    <a:pt x="274" y="101"/>
                    <a:pt x="274" y="101"/>
                    <a:pt x="273" y="101"/>
                  </a:cubicBezTo>
                  <a:cubicBezTo>
                    <a:pt x="273" y="101"/>
                    <a:pt x="272" y="101"/>
                    <a:pt x="272" y="101"/>
                  </a:cubicBezTo>
                  <a:cubicBezTo>
                    <a:pt x="272" y="102"/>
                    <a:pt x="272" y="102"/>
                    <a:pt x="271" y="102"/>
                  </a:cubicBezTo>
                  <a:cubicBezTo>
                    <a:pt x="271" y="102"/>
                    <a:pt x="271" y="102"/>
                    <a:pt x="270" y="102"/>
                  </a:cubicBezTo>
                  <a:cubicBezTo>
                    <a:pt x="270" y="103"/>
                    <a:pt x="270" y="103"/>
                    <a:pt x="270" y="103"/>
                  </a:cubicBezTo>
                  <a:cubicBezTo>
                    <a:pt x="269" y="103"/>
                    <a:pt x="269" y="103"/>
                    <a:pt x="269" y="104"/>
                  </a:cubicBezTo>
                  <a:cubicBezTo>
                    <a:pt x="269" y="104"/>
                    <a:pt x="269" y="104"/>
                    <a:pt x="268" y="104"/>
                  </a:cubicBezTo>
                  <a:cubicBezTo>
                    <a:pt x="268" y="104"/>
                    <a:pt x="268" y="105"/>
                    <a:pt x="268" y="105"/>
                  </a:cubicBezTo>
                  <a:cubicBezTo>
                    <a:pt x="267" y="107"/>
                    <a:pt x="266" y="108"/>
                    <a:pt x="265" y="107"/>
                  </a:cubicBezTo>
                  <a:cubicBezTo>
                    <a:pt x="264" y="107"/>
                    <a:pt x="264" y="107"/>
                    <a:pt x="264" y="107"/>
                  </a:cubicBezTo>
                  <a:cubicBezTo>
                    <a:pt x="264" y="107"/>
                    <a:pt x="263" y="106"/>
                    <a:pt x="262" y="105"/>
                  </a:cubicBezTo>
                  <a:cubicBezTo>
                    <a:pt x="260" y="105"/>
                    <a:pt x="258" y="100"/>
                    <a:pt x="257" y="100"/>
                  </a:cubicBezTo>
                  <a:cubicBezTo>
                    <a:pt x="257" y="100"/>
                    <a:pt x="257" y="100"/>
                    <a:pt x="257" y="100"/>
                  </a:cubicBezTo>
                  <a:cubicBezTo>
                    <a:pt x="257" y="100"/>
                    <a:pt x="257" y="100"/>
                    <a:pt x="257" y="100"/>
                  </a:cubicBezTo>
                  <a:cubicBezTo>
                    <a:pt x="257" y="100"/>
                    <a:pt x="257" y="93"/>
                    <a:pt x="258" y="84"/>
                  </a:cubicBezTo>
                  <a:cubicBezTo>
                    <a:pt x="259" y="75"/>
                    <a:pt x="259" y="68"/>
                    <a:pt x="259" y="68"/>
                  </a:cubicBezTo>
                  <a:cubicBezTo>
                    <a:pt x="259" y="68"/>
                    <a:pt x="255" y="64"/>
                    <a:pt x="249" y="60"/>
                  </a:cubicBezTo>
                  <a:cubicBezTo>
                    <a:pt x="244" y="57"/>
                    <a:pt x="237" y="53"/>
                    <a:pt x="234" y="52"/>
                  </a:cubicBezTo>
                  <a:cubicBezTo>
                    <a:pt x="230" y="51"/>
                    <a:pt x="228" y="51"/>
                    <a:pt x="228" y="51"/>
                  </a:cubicBezTo>
                  <a:cubicBezTo>
                    <a:pt x="228" y="51"/>
                    <a:pt x="228" y="51"/>
                    <a:pt x="228" y="51"/>
                  </a:cubicBezTo>
                  <a:cubicBezTo>
                    <a:pt x="227" y="50"/>
                    <a:pt x="223" y="49"/>
                    <a:pt x="218" y="48"/>
                  </a:cubicBezTo>
                  <a:cubicBezTo>
                    <a:pt x="213" y="47"/>
                    <a:pt x="205" y="45"/>
                    <a:pt x="202" y="44"/>
                  </a:cubicBezTo>
                  <a:cubicBezTo>
                    <a:pt x="198" y="43"/>
                    <a:pt x="193" y="38"/>
                    <a:pt x="192" y="34"/>
                  </a:cubicBezTo>
                  <a:cubicBezTo>
                    <a:pt x="191" y="30"/>
                    <a:pt x="184" y="23"/>
                    <a:pt x="177" y="20"/>
                  </a:cubicBezTo>
                  <a:cubicBezTo>
                    <a:pt x="170" y="17"/>
                    <a:pt x="155" y="14"/>
                    <a:pt x="142" y="14"/>
                  </a:cubicBezTo>
                  <a:cubicBezTo>
                    <a:pt x="130" y="14"/>
                    <a:pt x="116" y="11"/>
                    <a:pt x="111" y="7"/>
                  </a:cubicBezTo>
                  <a:cubicBezTo>
                    <a:pt x="107" y="3"/>
                    <a:pt x="98" y="0"/>
                    <a:pt x="92" y="0"/>
                  </a:cubicBezTo>
                  <a:cubicBezTo>
                    <a:pt x="86" y="0"/>
                    <a:pt x="76" y="1"/>
                    <a:pt x="69" y="3"/>
                  </a:cubicBezTo>
                  <a:cubicBezTo>
                    <a:pt x="62" y="5"/>
                    <a:pt x="56" y="7"/>
                    <a:pt x="56" y="8"/>
                  </a:cubicBezTo>
                  <a:cubicBezTo>
                    <a:pt x="55" y="9"/>
                    <a:pt x="54" y="11"/>
                    <a:pt x="53" y="13"/>
                  </a:cubicBezTo>
                  <a:cubicBezTo>
                    <a:pt x="53" y="14"/>
                    <a:pt x="48" y="17"/>
                    <a:pt x="42" y="20"/>
                  </a:cubicBezTo>
                  <a:cubicBezTo>
                    <a:pt x="36" y="22"/>
                    <a:pt x="25" y="24"/>
                    <a:pt x="19" y="24"/>
                  </a:cubicBezTo>
                  <a:cubicBezTo>
                    <a:pt x="12" y="24"/>
                    <a:pt x="6" y="24"/>
                    <a:pt x="6" y="23"/>
                  </a:cubicBezTo>
                  <a:cubicBezTo>
                    <a:pt x="5" y="23"/>
                    <a:pt x="5" y="26"/>
                    <a:pt x="7" y="28"/>
                  </a:cubicBezTo>
                  <a:cubicBezTo>
                    <a:pt x="7" y="28"/>
                    <a:pt x="7" y="28"/>
                    <a:pt x="12" y="29"/>
                  </a:cubicBezTo>
                  <a:cubicBezTo>
                    <a:pt x="14" y="29"/>
                    <a:pt x="14" y="29"/>
                    <a:pt x="14" y="29"/>
                  </a:cubicBezTo>
                  <a:cubicBezTo>
                    <a:pt x="16" y="29"/>
                    <a:pt x="23" y="35"/>
                    <a:pt x="30" y="42"/>
                  </a:cubicBezTo>
                  <a:cubicBezTo>
                    <a:pt x="30" y="42"/>
                    <a:pt x="30" y="42"/>
                    <a:pt x="30" y="47"/>
                  </a:cubicBezTo>
                  <a:cubicBezTo>
                    <a:pt x="30" y="54"/>
                    <a:pt x="30" y="54"/>
                    <a:pt x="30" y="54"/>
                  </a:cubicBezTo>
                  <a:cubicBezTo>
                    <a:pt x="30" y="62"/>
                    <a:pt x="30" y="74"/>
                    <a:pt x="30" y="80"/>
                  </a:cubicBezTo>
                  <a:cubicBezTo>
                    <a:pt x="30" y="86"/>
                    <a:pt x="23" y="93"/>
                    <a:pt x="15" y="95"/>
                  </a:cubicBezTo>
                  <a:cubicBezTo>
                    <a:pt x="7" y="98"/>
                    <a:pt x="0" y="103"/>
                    <a:pt x="0" y="107"/>
                  </a:cubicBezTo>
                  <a:cubicBezTo>
                    <a:pt x="0" y="111"/>
                    <a:pt x="2" y="114"/>
                    <a:pt x="4" y="115"/>
                  </a:cubicBezTo>
                  <a:cubicBezTo>
                    <a:pt x="5" y="115"/>
                    <a:pt x="5" y="117"/>
                    <a:pt x="4" y="120"/>
                  </a:cubicBezTo>
                  <a:cubicBezTo>
                    <a:pt x="2" y="123"/>
                    <a:pt x="0" y="129"/>
                    <a:pt x="0" y="135"/>
                  </a:cubicBezTo>
                  <a:cubicBezTo>
                    <a:pt x="0" y="140"/>
                    <a:pt x="5" y="146"/>
                    <a:pt x="11" y="147"/>
                  </a:cubicBezTo>
                  <a:cubicBezTo>
                    <a:pt x="11" y="147"/>
                    <a:pt x="11" y="147"/>
                    <a:pt x="14" y="147"/>
                  </a:cubicBezTo>
                  <a:cubicBezTo>
                    <a:pt x="17" y="147"/>
                    <a:pt x="17" y="147"/>
                    <a:pt x="17" y="147"/>
                  </a:cubicBezTo>
                  <a:cubicBezTo>
                    <a:pt x="21" y="157"/>
                    <a:pt x="29" y="175"/>
                    <a:pt x="35" y="186"/>
                  </a:cubicBezTo>
                  <a:cubicBezTo>
                    <a:pt x="41" y="197"/>
                    <a:pt x="54" y="211"/>
                    <a:pt x="63" y="216"/>
                  </a:cubicBezTo>
                  <a:cubicBezTo>
                    <a:pt x="63" y="216"/>
                    <a:pt x="63" y="216"/>
                    <a:pt x="71" y="241"/>
                  </a:cubicBezTo>
                  <a:cubicBezTo>
                    <a:pt x="80" y="266"/>
                    <a:pt x="78" y="289"/>
                    <a:pt x="78" y="289"/>
                  </a:cubicBezTo>
                  <a:cubicBezTo>
                    <a:pt x="76" y="315"/>
                    <a:pt x="71" y="347"/>
                    <a:pt x="67" y="360"/>
                  </a:cubicBezTo>
                  <a:cubicBezTo>
                    <a:pt x="63" y="374"/>
                    <a:pt x="46" y="405"/>
                    <a:pt x="47" y="418"/>
                  </a:cubicBezTo>
                  <a:cubicBezTo>
                    <a:pt x="47" y="431"/>
                    <a:pt x="49" y="442"/>
                    <a:pt x="51" y="442"/>
                  </a:cubicBezTo>
                  <a:cubicBezTo>
                    <a:pt x="52" y="443"/>
                    <a:pt x="54" y="448"/>
                    <a:pt x="54" y="453"/>
                  </a:cubicBezTo>
                  <a:cubicBezTo>
                    <a:pt x="54" y="459"/>
                    <a:pt x="51" y="465"/>
                    <a:pt x="49" y="466"/>
                  </a:cubicBezTo>
                  <a:cubicBezTo>
                    <a:pt x="46" y="467"/>
                    <a:pt x="44" y="469"/>
                    <a:pt x="43" y="471"/>
                  </a:cubicBezTo>
                  <a:cubicBezTo>
                    <a:pt x="43" y="473"/>
                    <a:pt x="42" y="475"/>
                    <a:pt x="42" y="475"/>
                  </a:cubicBezTo>
                  <a:cubicBezTo>
                    <a:pt x="42" y="475"/>
                    <a:pt x="42" y="478"/>
                    <a:pt x="42" y="482"/>
                  </a:cubicBezTo>
                  <a:cubicBezTo>
                    <a:pt x="42" y="486"/>
                    <a:pt x="42" y="489"/>
                    <a:pt x="43" y="489"/>
                  </a:cubicBezTo>
                  <a:cubicBezTo>
                    <a:pt x="44" y="489"/>
                    <a:pt x="45" y="486"/>
                    <a:pt x="45" y="482"/>
                  </a:cubicBezTo>
                  <a:cubicBezTo>
                    <a:pt x="45" y="479"/>
                    <a:pt x="45" y="479"/>
                    <a:pt x="45" y="482"/>
                  </a:cubicBezTo>
                  <a:cubicBezTo>
                    <a:pt x="45" y="486"/>
                    <a:pt x="45" y="489"/>
                    <a:pt x="45" y="489"/>
                  </a:cubicBezTo>
                  <a:cubicBezTo>
                    <a:pt x="45" y="489"/>
                    <a:pt x="45" y="489"/>
                    <a:pt x="45" y="489"/>
                  </a:cubicBezTo>
                  <a:cubicBezTo>
                    <a:pt x="45" y="489"/>
                    <a:pt x="45" y="490"/>
                    <a:pt x="45" y="491"/>
                  </a:cubicBezTo>
                  <a:cubicBezTo>
                    <a:pt x="45" y="491"/>
                    <a:pt x="43" y="494"/>
                    <a:pt x="41" y="496"/>
                  </a:cubicBezTo>
                  <a:cubicBezTo>
                    <a:pt x="39" y="499"/>
                    <a:pt x="37" y="501"/>
                    <a:pt x="37" y="501"/>
                  </a:cubicBezTo>
                  <a:cubicBezTo>
                    <a:pt x="37" y="501"/>
                    <a:pt x="39" y="504"/>
                    <a:pt x="41" y="507"/>
                  </a:cubicBezTo>
                  <a:cubicBezTo>
                    <a:pt x="41" y="507"/>
                    <a:pt x="41" y="507"/>
                    <a:pt x="43" y="507"/>
                  </a:cubicBezTo>
                  <a:cubicBezTo>
                    <a:pt x="45" y="507"/>
                    <a:pt x="48" y="518"/>
                    <a:pt x="49" y="523"/>
                  </a:cubicBezTo>
                  <a:cubicBezTo>
                    <a:pt x="49" y="525"/>
                    <a:pt x="49" y="525"/>
                    <a:pt x="49" y="525"/>
                  </a:cubicBezTo>
                  <a:cubicBezTo>
                    <a:pt x="49" y="525"/>
                    <a:pt x="51" y="528"/>
                    <a:pt x="52" y="532"/>
                  </a:cubicBezTo>
                  <a:cubicBezTo>
                    <a:pt x="54" y="535"/>
                    <a:pt x="58" y="545"/>
                    <a:pt x="60" y="552"/>
                  </a:cubicBezTo>
                  <a:cubicBezTo>
                    <a:pt x="60" y="552"/>
                    <a:pt x="60" y="552"/>
                    <a:pt x="68" y="552"/>
                  </a:cubicBezTo>
                  <a:cubicBezTo>
                    <a:pt x="77" y="552"/>
                    <a:pt x="86" y="509"/>
                    <a:pt x="104" y="508"/>
                  </a:cubicBezTo>
                  <a:cubicBezTo>
                    <a:pt x="114" y="507"/>
                    <a:pt x="116" y="494"/>
                    <a:pt x="116" y="483"/>
                  </a:cubicBezTo>
                  <a:cubicBezTo>
                    <a:pt x="116" y="483"/>
                    <a:pt x="117" y="482"/>
                    <a:pt x="117" y="482"/>
                  </a:cubicBezTo>
                  <a:cubicBezTo>
                    <a:pt x="117" y="481"/>
                    <a:pt x="119" y="481"/>
                    <a:pt x="119" y="480"/>
                  </a:cubicBezTo>
                  <a:cubicBezTo>
                    <a:pt x="119" y="480"/>
                    <a:pt x="119" y="480"/>
                    <a:pt x="119" y="480"/>
                  </a:cubicBezTo>
                  <a:cubicBezTo>
                    <a:pt x="119" y="477"/>
                    <a:pt x="119" y="477"/>
                    <a:pt x="119" y="477"/>
                  </a:cubicBezTo>
                  <a:cubicBezTo>
                    <a:pt x="118" y="474"/>
                    <a:pt x="116" y="471"/>
                    <a:pt x="116" y="471"/>
                  </a:cubicBezTo>
                  <a:cubicBezTo>
                    <a:pt x="116" y="471"/>
                    <a:pt x="116" y="471"/>
                    <a:pt x="115" y="471"/>
                  </a:cubicBezTo>
                  <a:cubicBezTo>
                    <a:pt x="115" y="471"/>
                    <a:pt x="115" y="471"/>
                    <a:pt x="115" y="470"/>
                  </a:cubicBezTo>
                  <a:cubicBezTo>
                    <a:pt x="115" y="469"/>
                    <a:pt x="115" y="469"/>
                    <a:pt x="115" y="469"/>
                  </a:cubicBezTo>
                  <a:cubicBezTo>
                    <a:pt x="115" y="469"/>
                    <a:pt x="115" y="468"/>
                    <a:pt x="115" y="468"/>
                  </a:cubicBezTo>
                  <a:cubicBezTo>
                    <a:pt x="115" y="467"/>
                    <a:pt x="115" y="467"/>
                    <a:pt x="115" y="466"/>
                  </a:cubicBezTo>
                  <a:cubicBezTo>
                    <a:pt x="115" y="466"/>
                    <a:pt x="115" y="465"/>
                    <a:pt x="115" y="465"/>
                  </a:cubicBezTo>
                  <a:cubicBezTo>
                    <a:pt x="116" y="465"/>
                    <a:pt x="118" y="463"/>
                    <a:pt x="121" y="461"/>
                  </a:cubicBezTo>
                  <a:cubicBezTo>
                    <a:pt x="123" y="458"/>
                    <a:pt x="125" y="456"/>
                    <a:pt x="125" y="456"/>
                  </a:cubicBezTo>
                  <a:cubicBezTo>
                    <a:pt x="125" y="456"/>
                    <a:pt x="125" y="453"/>
                    <a:pt x="125" y="450"/>
                  </a:cubicBezTo>
                  <a:cubicBezTo>
                    <a:pt x="125" y="447"/>
                    <a:pt x="123" y="442"/>
                    <a:pt x="122" y="440"/>
                  </a:cubicBezTo>
                  <a:cubicBezTo>
                    <a:pt x="121" y="437"/>
                    <a:pt x="121" y="434"/>
                    <a:pt x="122" y="433"/>
                  </a:cubicBezTo>
                  <a:cubicBezTo>
                    <a:pt x="123" y="433"/>
                    <a:pt x="125" y="431"/>
                    <a:pt x="126" y="430"/>
                  </a:cubicBezTo>
                  <a:cubicBezTo>
                    <a:pt x="128" y="429"/>
                    <a:pt x="132" y="427"/>
                    <a:pt x="134" y="426"/>
                  </a:cubicBezTo>
                  <a:cubicBezTo>
                    <a:pt x="136" y="426"/>
                    <a:pt x="140" y="425"/>
                    <a:pt x="142" y="424"/>
                  </a:cubicBezTo>
                  <a:cubicBezTo>
                    <a:pt x="145" y="424"/>
                    <a:pt x="149" y="422"/>
                    <a:pt x="151" y="419"/>
                  </a:cubicBezTo>
                  <a:cubicBezTo>
                    <a:pt x="154" y="417"/>
                    <a:pt x="157" y="415"/>
                    <a:pt x="158" y="414"/>
                  </a:cubicBezTo>
                  <a:cubicBezTo>
                    <a:pt x="159" y="413"/>
                    <a:pt x="163" y="410"/>
                    <a:pt x="169" y="409"/>
                  </a:cubicBezTo>
                  <a:cubicBezTo>
                    <a:pt x="174" y="407"/>
                    <a:pt x="178" y="400"/>
                    <a:pt x="178" y="394"/>
                  </a:cubicBezTo>
                  <a:cubicBezTo>
                    <a:pt x="178" y="387"/>
                    <a:pt x="185" y="380"/>
                    <a:pt x="193" y="378"/>
                  </a:cubicBezTo>
                  <a:cubicBezTo>
                    <a:pt x="202" y="376"/>
                    <a:pt x="209" y="374"/>
                    <a:pt x="210" y="373"/>
                  </a:cubicBezTo>
                  <a:cubicBezTo>
                    <a:pt x="211" y="372"/>
                    <a:pt x="216" y="368"/>
                    <a:pt x="222" y="364"/>
                  </a:cubicBezTo>
                  <a:cubicBezTo>
                    <a:pt x="227" y="360"/>
                    <a:pt x="235" y="354"/>
                    <a:pt x="239" y="351"/>
                  </a:cubicBezTo>
                  <a:cubicBezTo>
                    <a:pt x="244" y="348"/>
                    <a:pt x="249" y="336"/>
                    <a:pt x="252" y="323"/>
                  </a:cubicBezTo>
                  <a:cubicBezTo>
                    <a:pt x="255" y="311"/>
                    <a:pt x="264" y="296"/>
                    <a:pt x="273" y="290"/>
                  </a:cubicBezTo>
                  <a:cubicBezTo>
                    <a:pt x="282" y="284"/>
                    <a:pt x="290" y="279"/>
                    <a:pt x="292" y="278"/>
                  </a:cubicBezTo>
                  <a:cubicBezTo>
                    <a:pt x="294" y="277"/>
                    <a:pt x="302" y="275"/>
                    <a:pt x="310" y="274"/>
                  </a:cubicBezTo>
                  <a:cubicBezTo>
                    <a:pt x="319" y="273"/>
                    <a:pt x="325" y="268"/>
                    <a:pt x="325" y="263"/>
                  </a:cubicBezTo>
                  <a:cubicBezTo>
                    <a:pt x="325" y="258"/>
                    <a:pt x="328" y="251"/>
                    <a:pt x="331" y="247"/>
                  </a:cubicBezTo>
                  <a:cubicBezTo>
                    <a:pt x="335" y="243"/>
                    <a:pt x="337" y="237"/>
                    <a:pt x="337" y="233"/>
                  </a:cubicBezTo>
                  <a:cubicBezTo>
                    <a:pt x="337" y="229"/>
                    <a:pt x="341" y="225"/>
                    <a:pt x="346" y="224"/>
                  </a:cubicBezTo>
                  <a:cubicBezTo>
                    <a:pt x="351" y="222"/>
                    <a:pt x="355" y="214"/>
                    <a:pt x="355" y="206"/>
                  </a:cubicBezTo>
                  <a:cubicBezTo>
                    <a:pt x="355" y="198"/>
                    <a:pt x="361" y="185"/>
                    <a:pt x="369" y="178"/>
                  </a:cubicBezTo>
                  <a:cubicBezTo>
                    <a:pt x="376" y="170"/>
                    <a:pt x="387" y="163"/>
                    <a:pt x="394" y="161"/>
                  </a:cubicBezTo>
                  <a:cubicBezTo>
                    <a:pt x="394" y="161"/>
                    <a:pt x="394" y="161"/>
                    <a:pt x="391" y="144"/>
                  </a:cubicBezTo>
                  <a:cubicBezTo>
                    <a:pt x="389" y="135"/>
                    <a:pt x="384" y="133"/>
                    <a:pt x="379" y="13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66" name="Freeform 152"/>
            <p:cNvSpPr>
              <a:spLocks noChangeArrowheads="1"/>
            </p:cNvSpPr>
            <p:nvPr/>
          </p:nvSpPr>
          <p:spPr bwMode="auto">
            <a:xfrm>
              <a:off x="2579688" y="2270125"/>
              <a:ext cx="49213" cy="34925"/>
            </a:xfrm>
            <a:custGeom>
              <a:avLst/>
              <a:gdLst>
                <a:gd name="T0" fmla="*/ 17 w 18"/>
                <a:gd name="T1" fmla="*/ 13 h 13"/>
                <a:gd name="T2" fmla="*/ 7 w 18"/>
                <a:gd name="T3" fmla="*/ 6 h 13"/>
                <a:gd name="T4" fmla="*/ 1 w 18"/>
                <a:gd name="T5" fmla="*/ 0 h 13"/>
                <a:gd name="T6" fmla="*/ 8 w 18"/>
                <a:gd name="T7" fmla="*/ 6 h 13"/>
                <a:gd name="T8" fmla="*/ 17 w 18"/>
                <a:gd name="T9" fmla="*/ 13 h 13"/>
                <a:gd name="T10" fmla="*/ 17 w 18"/>
                <a:gd name="T11" fmla="*/ 13 h 13"/>
                <a:gd name="T12" fmla="*/ 0 60000 65536"/>
                <a:gd name="T13" fmla="*/ 0 60000 65536"/>
                <a:gd name="T14" fmla="*/ 0 60000 65536"/>
                <a:gd name="T15" fmla="*/ 0 60000 65536"/>
                <a:gd name="T16" fmla="*/ 0 60000 65536"/>
                <a:gd name="T17" fmla="*/ 0 60000 65536"/>
                <a:gd name="T18" fmla="*/ 0 w 18"/>
                <a:gd name="T19" fmla="*/ 0 h 13"/>
                <a:gd name="T20" fmla="*/ 18 w 1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8" h="13">
                  <a:moveTo>
                    <a:pt x="17" y="13"/>
                  </a:moveTo>
                  <a:cubicBezTo>
                    <a:pt x="15" y="13"/>
                    <a:pt x="11" y="10"/>
                    <a:pt x="7" y="6"/>
                  </a:cubicBezTo>
                  <a:cubicBezTo>
                    <a:pt x="3" y="3"/>
                    <a:pt x="0" y="0"/>
                    <a:pt x="1" y="0"/>
                  </a:cubicBezTo>
                  <a:cubicBezTo>
                    <a:pt x="1" y="0"/>
                    <a:pt x="4" y="3"/>
                    <a:pt x="8" y="6"/>
                  </a:cubicBezTo>
                  <a:cubicBezTo>
                    <a:pt x="11" y="10"/>
                    <a:pt x="15" y="13"/>
                    <a:pt x="17" y="13"/>
                  </a:cubicBezTo>
                  <a:cubicBezTo>
                    <a:pt x="18" y="13"/>
                    <a:pt x="18" y="13"/>
                    <a:pt x="17" y="1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67" name="Freeform 153"/>
            <p:cNvSpPr>
              <a:spLocks noChangeArrowheads="1"/>
            </p:cNvSpPr>
            <p:nvPr/>
          </p:nvSpPr>
          <p:spPr bwMode="auto">
            <a:xfrm>
              <a:off x="2098675" y="3243263"/>
              <a:ext cx="9525" cy="6350"/>
            </a:xfrm>
            <a:custGeom>
              <a:avLst/>
              <a:gdLst>
                <a:gd name="T0" fmla="*/ 2 w 4"/>
                <a:gd name="T1" fmla="*/ 0 h 2"/>
                <a:gd name="T2" fmla="*/ 1 w 4"/>
                <a:gd name="T3" fmla="*/ 1 h 2"/>
                <a:gd name="T4" fmla="*/ 0 w 4"/>
                <a:gd name="T5" fmla="*/ 2 h 2"/>
                <a:gd name="T6" fmla="*/ 1 w 4"/>
                <a:gd name="T7" fmla="*/ 2 h 2"/>
                <a:gd name="T8" fmla="*/ 4 w 4"/>
                <a:gd name="T9" fmla="*/ 2 h 2"/>
                <a:gd name="T10" fmla="*/ 2 w 4"/>
                <a:gd name="T11" fmla="*/ 0 h 2"/>
                <a:gd name="T12" fmla="*/ 0 60000 65536"/>
                <a:gd name="T13" fmla="*/ 0 60000 65536"/>
                <a:gd name="T14" fmla="*/ 0 60000 65536"/>
                <a:gd name="T15" fmla="*/ 0 60000 65536"/>
                <a:gd name="T16" fmla="*/ 0 60000 65536"/>
                <a:gd name="T17" fmla="*/ 0 60000 65536"/>
                <a:gd name="T18" fmla="*/ 0 w 4"/>
                <a:gd name="T19" fmla="*/ 0 h 2"/>
                <a:gd name="T20" fmla="*/ 4 w 4"/>
                <a:gd name="T21" fmla="*/ 2 h 2"/>
              </a:gdLst>
              <a:ahLst/>
              <a:cxnLst>
                <a:cxn ang="T12">
                  <a:pos x="T0" y="T1"/>
                </a:cxn>
                <a:cxn ang="T13">
                  <a:pos x="T2" y="T3"/>
                </a:cxn>
                <a:cxn ang="T14">
                  <a:pos x="T4" y="T5"/>
                </a:cxn>
                <a:cxn ang="T15">
                  <a:pos x="T6" y="T7"/>
                </a:cxn>
                <a:cxn ang="T16">
                  <a:pos x="T8" y="T9"/>
                </a:cxn>
                <a:cxn ang="T17">
                  <a:pos x="T10" y="T11"/>
                </a:cxn>
              </a:cxnLst>
              <a:rect l="T18" t="T19" r="T20" b="T21"/>
              <a:pathLst>
                <a:path w="4" h="2">
                  <a:moveTo>
                    <a:pt x="2" y="0"/>
                  </a:moveTo>
                  <a:cubicBezTo>
                    <a:pt x="2" y="0"/>
                    <a:pt x="1" y="1"/>
                    <a:pt x="1" y="1"/>
                  </a:cubicBezTo>
                  <a:cubicBezTo>
                    <a:pt x="0" y="1"/>
                    <a:pt x="0" y="2"/>
                    <a:pt x="0" y="2"/>
                  </a:cubicBezTo>
                  <a:cubicBezTo>
                    <a:pt x="0" y="2"/>
                    <a:pt x="1" y="2"/>
                    <a:pt x="1" y="2"/>
                  </a:cubicBezTo>
                  <a:cubicBezTo>
                    <a:pt x="1" y="2"/>
                    <a:pt x="2" y="2"/>
                    <a:pt x="4" y="2"/>
                  </a:cubicBezTo>
                  <a:cubicBezTo>
                    <a:pt x="3" y="1"/>
                    <a:pt x="3" y="0"/>
                    <a:pt x="2"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68" name="Freeform 154"/>
            <p:cNvSpPr>
              <a:spLocks noChangeArrowheads="1"/>
            </p:cNvSpPr>
            <p:nvPr/>
          </p:nvSpPr>
          <p:spPr bwMode="auto">
            <a:xfrm>
              <a:off x="2724150" y="2328863"/>
              <a:ext cx="3175" cy="3175"/>
            </a:xfrm>
            <a:custGeom>
              <a:avLst/>
              <a:gdLst>
                <a:gd name="T0" fmla="*/ 1 w 1"/>
                <a:gd name="T1" fmla="*/ 1 h 1"/>
                <a:gd name="T2" fmla="*/ 0 w 1"/>
                <a:gd name="T3" fmla="*/ 0 h 1"/>
                <a:gd name="T4" fmla="*/ 0 w 1"/>
                <a:gd name="T5" fmla="*/ 1 h 1"/>
                <a:gd name="T6" fmla="*/ 1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0" y="1"/>
                    <a:pt x="0" y="1"/>
                    <a:pt x="0" y="0"/>
                  </a:cubicBezTo>
                  <a:cubicBezTo>
                    <a:pt x="0" y="0"/>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69" name="Freeform 155"/>
            <p:cNvSpPr>
              <a:spLocks noChangeArrowheads="1"/>
            </p:cNvSpPr>
            <p:nvPr/>
          </p:nvSpPr>
          <p:spPr bwMode="auto">
            <a:xfrm>
              <a:off x="1258888" y="303213"/>
              <a:ext cx="7938" cy="26988"/>
            </a:xfrm>
            <a:custGeom>
              <a:avLst/>
              <a:gdLst>
                <a:gd name="T0" fmla="*/ 2 w 3"/>
                <a:gd name="T1" fmla="*/ 10 h 10"/>
                <a:gd name="T2" fmla="*/ 3 w 3"/>
                <a:gd name="T3" fmla="*/ 8 h 10"/>
                <a:gd name="T4" fmla="*/ 2 w 3"/>
                <a:gd name="T5" fmla="*/ 5 h 10"/>
                <a:gd name="T6" fmla="*/ 2 w 3"/>
                <a:gd name="T7" fmla="*/ 5 h 10"/>
                <a:gd name="T8" fmla="*/ 2 w 3"/>
                <a:gd name="T9" fmla="*/ 5 h 10"/>
                <a:gd name="T10" fmla="*/ 2 w 3"/>
                <a:gd name="T11" fmla="*/ 5 h 10"/>
                <a:gd name="T12" fmla="*/ 2 w 3"/>
                <a:gd name="T13" fmla="*/ 4 h 10"/>
                <a:gd name="T14" fmla="*/ 2 w 3"/>
                <a:gd name="T15" fmla="*/ 4 h 10"/>
                <a:gd name="T16" fmla="*/ 2 w 3"/>
                <a:gd name="T17" fmla="*/ 2 h 10"/>
                <a:gd name="T18" fmla="*/ 1 w 3"/>
                <a:gd name="T19" fmla="*/ 0 h 10"/>
                <a:gd name="T20" fmla="*/ 0 w 3"/>
                <a:gd name="T21" fmla="*/ 1 h 10"/>
                <a:gd name="T22" fmla="*/ 0 w 3"/>
                <a:gd name="T23" fmla="*/ 6 h 10"/>
                <a:gd name="T24" fmla="*/ 2 w 3"/>
                <a:gd name="T25" fmla="*/ 1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
                <a:gd name="T40" fmla="*/ 0 h 10"/>
                <a:gd name="T41" fmla="*/ 3 w 3"/>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 h="10">
                  <a:moveTo>
                    <a:pt x="2" y="10"/>
                  </a:moveTo>
                  <a:cubicBezTo>
                    <a:pt x="3" y="10"/>
                    <a:pt x="3" y="9"/>
                    <a:pt x="3" y="8"/>
                  </a:cubicBezTo>
                  <a:cubicBezTo>
                    <a:pt x="2" y="7"/>
                    <a:pt x="2" y="6"/>
                    <a:pt x="2" y="5"/>
                  </a:cubicBezTo>
                  <a:cubicBezTo>
                    <a:pt x="2" y="5"/>
                    <a:pt x="2" y="5"/>
                    <a:pt x="2" y="5"/>
                  </a:cubicBezTo>
                  <a:cubicBezTo>
                    <a:pt x="2" y="5"/>
                    <a:pt x="2" y="5"/>
                    <a:pt x="2" y="5"/>
                  </a:cubicBezTo>
                  <a:cubicBezTo>
                    <a:pt x="2" y="5"/>
                    <a:pt x="2" y="5"/>
                    <a:pt x="2" y="5"/>
                  </a:cubicBezTo>
                  <a:cubicBezTo>
                    <a:pt x="2" y="5"/>
                    <a:pt x="2" y="4"/>
                    <a:pt x="2" y="4"/>
                  </a:cubicBezTo>
                  <a:cubicBezTo>
                    <a:pt x="2" y="4"/>
                    <a:pt x="2" y="4"/>
                    <a:pt x="2" y="4"/>
                  </a:cubicBezTo>
                  <a:cubicBezTo>
                    <a:pt x="2" y="4"/>
                    <a:pt x="2" y="4"/>
                    <a:pt x="2" y="2"/>
                  </a:cubicBezTo>
                  <a:cubicBezTo>
                    <a:pt x="2" y="1"/>
                    <a:pt x="2" y="0"/>
                    <a:pt x="1" y="0"/>
                  </a:cubicBezTo>
                  <a:cubicBezTo>
                    <a:pt x="0" y="0"/>
                    <a:pt x="0" y="1"/>
                    <a:pt x="0" y="1"/>
                  </a:cubicBezTo>
                  <a:cubicBezTo>
                    <a:pt x="0" y="6"/>
                    <a:pt x="0" y="6"/>
                    <a:pt x="0" y="6"/>
                  </a:cubicBezTo>
                  <a:cubicBezTo>
                    <a:pt x="0" y="8"/>
                    <a:pt x="0" y="10"/>
                    <a:pt x="2" y="1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70" name="Freeform 156"/>
            <p:cNvSpPr>
              <a:spLocks noChangeArrowheads="1"/>
            </p:cNvSpPr>
            <p:nvPr/>
          </p:nvSpPr>
          <p:spPr bwMode="auto">
            <a:xfrm>
              <a:off x="1020763" y="317500"/>
              <a:ext cx="330200" cy="111125"/>
            </a:xfrm>
            <a:custGeom>
              <a:avLst/>
              <a:gdLst>
                <a:gd name="T0" fmla="*/ 0 w 124"/>
                <a:gd name="T1" fmla="*/ 17 h 42"/>
                <a:gd name="T2" fmla="*/ 0 w 124"/>
                <a:gd name="T3" fmla="*/ 18 h 42"/>
                <a:gd name="T4" fmla="*/ 5 w 124"/>
                <a:gd name="T5" fmla="*/ 19 h 42"/>
                <a:gd name="T6" fmla="*/ 11 w 124"/>
                <a:gd name="T7" fmla="*/ 20 h 42"/>
                <a:gd name="T8" fmla="*/ 25 w 124"/>
                <a:gd name="T9" fmla="*/ 14 h 42"/>
                <a:gd name="T10" fmla="*/ 35 w 124"/>
                <a:gd name="T11" fmla="*/ 12 h 42"/>
                <a:gd name="T12" fmla="*/ 44 w 124"/>
                <a:gd name="T13" fmla="*/ 31 h 42"/>
                <a:gd name="T14" fmla="*/ 47 w 124"/>
                <a:gd name="T15" fmla="*/ 32 h 42"/>
                <a:gd name="T16" fmla="*/ 49 w 124"/>
                <a:gd name="T17" fmla="*/ 30 h 42"/>
                <a:gd name="T18" fmla="*/ 71 w 124"/>
                <a:gd name="T19" fmla="*/ 30 h 42"/>
                <a:gd name="T20" fmla="*/ 73 w 124"/>
                <a:gd name="T21" fmla="*/ 33 h 42"/>
                <a:gd name="T22" fmla="*/ 73 w 124"/>
                <a:gd name="T23" fmla="*/ 41 h 42"/>
                <a:gd name="T24" fmla="*/ 97 w 124"/>
                <a:gd name="T25" fmla="*/ 39 h 42"/>
                <a:gd name="T26" fmla="*/ 108 w 124"/>
                <a:gd name="T27" fmla="*/ 36 h 42"/>
                <a:gd name="T28" fmla="*/ 119 w 124"/>
                <a:gd name="T29" fmla="*/ 23 h 42"/>
                <a:gd name="T30" fmla="*/ 117 w 124"/>
                <a:gd name="T31" fmla="*/ 20 h 42"/>
                <a:gd name="T32" fmla="*/ 115 w 124"/>
                <a:gd name="T33" fmla="*/ 19 h 42"/>
                <a:gd name="T34" fmla="*/ 115 w 124"/>
                <a:gd name="T35" fmla="*/ 19 h 42"/>
                <a:gd name="T36" fmla="*/ 114 w 124"/>
                <a:gd name="T37" fmla="*/ 18 h 42"/>
                <a:gd name="T38" fmla="*/ 115 w 124"/>
                <a:gd name="T39" fmla="*/ 15 h 42"/>
                <a:gd name="T40" fmla="*/ 115 w 124"/>
                <a:gd name="T41" fmla="*/ 13 h 42"/>
                <a:gd name="T42" fmla="*/ 115 w 124"/>
                <a:gd name="T43" fmla="*/ 12 h 42"/>
                <a:gd name="T44" fmla="*/ 111 w 124"/>
                <a:gd name="T45" fmla="*/ 12 h 42"/>
                <a:gd name="T46" fmla="*/ 105 w 124"/>
                <a:gd name="T47" fmla="*/ 12 h 42"/>
                <a:gd name="T48" fmla="*/ 103 w 124"/>
                <a:gd name="T49" fmla="*/ 13 h 42"/>
                <a:gd name="T50" fmla="*/ 98 w 124"/>
                <a:gd name="T51" fmla="*/ 17 h 42"/>
                <a:gd name="T52" fmla="*/ 96 w 124"/>
                <a:gd name="T53" fmla="*/ 22 h 42"/>
                <a:gd name="T54" fmla="*/ 91 w 124"/>
                <a:gd name="T55" fmla="*/ 26 h 42"/>
                <a:gd name="T56" fmla="*/ 85 w 124"/>
                <a:gd name="T57" fmla="*/ 27 h 42"/>
                <a:gd name="T58" fmla="*/ 82 w 124"/>
                <a:gd name="T59" fmla="*/ 26 h 42"/>
                <a:gd name="T60" fmla="*/ 82 w 124"/>
                <a:gd name="T61" fmla="*/ 26 h 42"/>
                <a:gd name="T62" fmla="*/ 81 w 124"/>
                <a:gd name="T63" fmla="*/ 23 h 42"/>
                <a:gd name="T64" fmla="*/ 79 w 124"/>
                <a:gd name="T65" fmla="*/ 19 h 42"/>
                <a:gd name="T66" fmla="*/ 79 w 124"/>
                <a:gd name="T67" fmla="*/ 19 h 42"/>
                <a:gd name="T68" fmla="*/ 73 w 124"/>
                <a:gd name="T69" fmla="*/ 19 h 42"/>
                <a:gd name="T70" fmla="*/ 69 w 124"/>
                <a:gd name="T71" fmla="*/ 19 h 42"/>
                <a:gd name="T72" fmla="*/ 70 w 124"/>
                <a:gd name="T73" fmla="*/ 19 h 42"/>
                <a:gd name="T74" fmla="*/ 70 w 124"/>
                <a:gd name="T75" fmla="*/ 19 h 42"/>
                <a:gd name="T76" fmla="*/ 70 w 124"/>
                <a:gd name="T77" fmla="*/ 21 h 42"/>
                <a:gd name="T78" fmla="*/ 71 w 124"/>
                <a:gd name="T79" fmla="*/ 22 h 42"/>
                <a:gd name="T80" fmla="*/ 52 w 124"/>
                <a:gd name="T81" fmla="*/ 17 h 42"/>
                <a:gd name="T82" fmla="*/ 41 w 124"/>
                <a:gd name="T83" fmla="*/ 4 h 42"/>
                <a:gd name="T84" fmla="*/ 18 w 124"/>
                <a:gd name="T85" fmla="*/ 3 h 42"/>
                <a:gd name="T86" fmla="*/ 15 w 124"/>
                <a:gd name="T87" fmla="*/ 8 h 42"/>
                <a:gd name="T88" fmla="*/ 14 w 124"/>
                <a:gd name="T89" fmla="*/ 9 h 42"/>
                <a:gd name="T90" fmla="*/ 13 w 124"/>
                <a:gd name="T91" fmla="*/ 9 h 42"/>
                <a:gd name="T92" fmla="*/ 5 w 124"/>
                <a:gd name="T93" fmla="*/ 10 h 42"/>
                <a:gd name="T94" fmla="*/ 0 w 124"/>
                <a:gd name="T95" fmla="*/ 15 h 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4"/>
                <a:gd name="T145" fmla="*/ 0 h 42"/>
                <a:gd name="T146" fmla="*/ 124 w 124"/>
                <a:gd name="T147" fmla="*/ 42 h 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4" h="42">
                  <a:moveTo>
                    <a:pt x="0" y="17"/>
                  </a:moveTo>
                  <a:cubicBezTo>
                    <a:pt x="0" y="17"/>
                    <a:pt x="0" y="17"/>
                    <a:pt x="0" y="17"/>
                  </a:cubicBezTo>
                  <a:cubicBezTo>
                    <a:pt x="0" y="17"/>
                    <a:pt x="0" y="17"/>
                    <a:pt x="0" y="17"/>
                  </a:cubicBezTo>
                  <a:cubicBezTo>
                    <a:pt x="0" y="18"/>
                    <a:pt x="0" y="18"/>
                    <a:pt x="0" y="18"/>
                  </a:cubicBezTo>
                  <a:cubicBezTo>
                    <a:pt x="0" y="19"/>
                    <a:pt x="1" y="19"/>
                    <a:pt x="1" y="19"/>
                  </a:cubicBezTo>
                  <a:cubicBezTo>
                    <a:pt x="2" y="19"/>
                    <a:pt x="4" y="19"/>
                    <a:pt x="5" y="19"/>
                  </a:cubicBezTo>
                  <a:cubicBezTo>
                    <a:pt x="5" y="19"/>
                    <a:pt x="5" y="19"/>
                    <a:pt x="6" y="20"/>
                  </a:cubicBezTo>
                  <a:cubicBezTo>
                    <a:pt x="7" y="20"/>
                    <a:pt x="9" y="20"/>
                    <a:pt x="11" y="20"/>
                  </a:cubicBezTo>
                  <a:cubicBezTo>
                    <a:pt x="16" y="20"/>
                    <a:pt x="16" y="20"/>
                    <a:pt x="16" y="20"/>
                  </a:cubicBezTo>
                  <a:cubicBezTo>
                    <a:pt x="19" y="19"/>
                    <a:pt x="23" y="16"/>
                    <a:pt x="25" y="14"/>
                  </a:cubicBezTo>
                  <a:cubicBezTo>
                    <a:pt x="27" y="12"/>
                    <a:pt x="30" y="10"/>
                    <a:pt x="32" y="10"/>
                  </a:cubicBezTo>
                  <a:cubicBezTo>
                    <a:pt x="34" y="10"/>
                    <a:pt x="35" y="11"/>
                    <a:pt x="35" y="12"/>
                  </a:cubicBezTo>
                  <a:cubicBezTo>
                    <a:pt x="35" y="14"/>
                    <a:pt x="36" y="16"/>
                    <a:pt x="37" y="18"/>
                  </a:cubicBezTo>
                  <a:cubicBezTo>
                    <a:pt x="38" y="20"/>
                    <a:pt x="41" y="26"/>
                    <a:pt x="44" y="31"/>
                  </a:cubicBezTo>
                  <a:cubicBezTo>
                    <a:pt x="44" y="31"/>
                    <a:pt x="44" y="31"/>
                    <a:pt x="47" y="32"/>
                  </a:cubicBezTo>
                  <a:cubicBezTo>
                    <a:pt x="47" y="32"/>
                    <a:pt x="47" y="32"/>
                    <a:pt x="47" y="32"/>
                  </a:cubicBezTo>
                  <a:cubicBezTo>
                    <a:pt x="47" y="32"/>
                    <a:pt x="47" y="32"/>
                    <a:pt x="47" y="32"/>
                  </a:cubicBezTo>
                  <a:cubicBezTo>
                    <a:pt x="49" y="30"/>
                    <a:pt x="49" y="30"/>
                    <a:pt x="49" y="30"/>
                  </a:cubicBezTo>
                  <a:cubicBezTo>
                    <a:pt x="55" y="29"/>
                    <a:pt x="61" y="29"/>
                    <a:pt x="64" y="28"/>
                  </a:cubicBezTo>
                  <a:cubicBezTo>
                    <a:pt x="66" y="27"/>
                    <a:pt x="69" y="28"/>
                    <a:pt x="71" y="30"/>
                  </a:cubicBezTo>
                  <a:cubicBezTo>
                    <a:pt x="72" y="31"/>
                    <a:pt x="73" y="32"/>
                    <a:pt x="73" y="32"/>
                  </a:cubicBezTo>
                  <a:cubicBezTo>
                    <a:pt x="73" y="32"/>
                    <a:pt x="73" y="32"/>
                    <a:pt x="73" y="33"/>
                  </a:cubicBezTo>
                  <a:cubicBezTo>
                    <a:pt x="72" y="34"/>
                    <a:pt x="70" y="37"/>
                    <a:pt x="70" y="39"/>
                  </a:cubicBezTo>
                  <a:cubicBezTo>
                    <a:pt x="70" y="40"/>
                    <a:pt x="71" y="41"/>
                    <a:pt x="73" y="41"/>
                  </a:cubicBezTo>
                  <a:cubicBezTo>
                    <a:pt x="80" y="42"/>
                    <a:pt x="90" y="40"/>
                    <a:pt x="93" y="41"/>
                  </a:cubicBezTo>
                  <a:cubicBezTo>
                    <a:pt x="96" y="42"/>
                    <a:pt x="97" y="41"/>
                    <a:pt x="97" y="39"/>
                  </a:cubicBezTo>
                  <a:cubicBezTo>
                    <a:pt x="97" y="38"/>
                    <a:pt x="100" y="36"/>
                    <a:pt x="104" y="36"/>
                  </a:cubicBezTo>
                  <a:cubicBezTo>
                    <a:pt x="108" y="36"/>
                    <a:pt x="108" y="36"/>
                    <a:pt x="108" y="36"/>
                  </a:cubicBezTo>
                  <a:cubicBezTo>
                    <a:pt x="117" y="34"/>
                    <a:pt x="124" y="31"/>
                    <a:pt x="123" y="30"/>
                  </a:cubicBezTo>
                  <a:cubicBezTo>
                    <a:pt x="123" y="28"/>
                    <a:pt x="121" y="25"/>
                    <a:pt x="119" y="23"/>
                  </a:cubicBezTo>
                  <a:cubicBezTo>
                    <a:pt x="117" y="21"/>
                    <a:pt x="116" y="20"/>
                    <a:pt x="116" y="19"/>
                  </a:cubicBezTo>
                  <a:cubicBezTo>
                    <a:pt x="116" y="19"/>
                    <a:pt x="116" y="20"/>
                    <a:pt x="117" y="20"/>
                  </a:cubicBezTo>
                  <a:cubicBezTo>
                    <a:pt x="117" y="21"/>
                    <a:pt x="117" y="21"/>
                    <a:pt x="117" y="20"/>
                  </a:cubicBezTo>
                  <a:cubicBezTo>
                    <a:pt x="116" y="19"/>
                    <a:pt x="115" y="19"/>
                    <a:pt x="115" y="19"/>
                  </a:cubicBezTo>
                  <a:cubicBezTo>
                    <a:pt x="115" y="19"/>
                    <a:pt x="115" y="19"/>
                    <a:pt x="115" y="19"/>
                  </a:cubicBezTo>
                  <a:cubicBezTo>
                    <a:pt x="115" y="19"/>
                    <a:pt x="115" y="19"/>
                    <a:pt x="115" y="19"/>
                  </a:cubicBezTo>
                  <a:cubicBezTo>
                    <a:pt x="115" y="18"/>
                    <a:pt x="115" y="18"/>
                    <a:pt x="115" y="18"/>
                  </a:cubicBezTo>
                  <a:cubicBezTo>
                    <a:pt x="115" y="18"/>
                    <a:pt x="114" y="18"/>
                    <a:pt x="114" y="18"/>
                  </a:cubicBezTo>
                  <a:cubicBezTo>
                    <a:pt x="114" y="18"/>
                    <a:pt x="115" y="17"/>
                    <a:pt x="115" y="16"/>
                  </a:cubicBezTo>
                  <a:cubicBezTo>
                    <a:pt x="115" y="16"/>
                    <a:pt x="115" y="16"/>
                    <a:pt x="115" y="15"/>
                  </a:cubicBezTo>
                  <a:cubicBezTo>
                    <a:pt x="115" y="14"/>
                    <a:pt x="115" y="14"/>
                    <a:pt x="115" y="14"/>
                  </a:cubicBezTo>
                  <a:cubicBezTo>
                    <a:pt x="115" y="14"/>
                    <a:pt x="115" y="13"/>
                    <a:pt x="115" y="13"/>
                  </a:cubicBezTo>
                  <a:cubicBezTo>
                    <a:pt x="115" y="13"/>
                    <a:pt x="115" y="13"/>
                    <a:pt x="115" y="13"/>
                  </a:cubicBezTo>
                  <a:cubicBezTo>
                    <a:pt x="115" y="12"/>
                    <a:pt x="115" y="12"/>
                    <a:pt x="115" y="12"/>
                  </a:cubicBezTo>
                  <a:cubicBezTo>
                    <a:pt x="114" y="12"/>
                    <a:pt x="113" y="12"/>
                    <a:pt x="111" y="12"/>
                  </a:cubicBezTo>
                  <a:cubicBezTo>
                    <a:pt x="111" y="12"/>
                    <a:pt x="111" y="12"/>
                    <a:pt x="111" y="12"/>
                  </a:cubicBezTo>
                  <a:cubicBezTo>
                    <a:pt x="110" y="12"/>
                    <a:pt x="109" y="12"/>
                    <a:pt x="108" y="12"/>
                  </a:cubicBezTo>
                  <a:cubicBezTo>
                    <a:pt x="107" y="11"/>
                    <a:pt x="106" y="12"/>
                    <a:pt x="105" y="12"/>
                  </a:cubicBezTo>
                  <a:cubicBezTo>
                    <a:pt x="105" y="12"/>
                    <a:pt x="105" y="12"/>
                    <a:pt x="104" y="12"/>
                  </a:cubicBezTo>
                  <a:cubicBezTo>
                    <a:pt x="103" y="13"/>
                    <a:pt x="103" y="13"/>
                    <a:pt x="103" y="13"/>
                  </a:cubicBezTo>
                  <a:cubicBezTo>
                    <a:pt x="103" y="13"/>
                    <a:pt x="100" y="15"/>
                    <a:pt x="98" y="16"/>
                  </a:cubicBezTo>
                  <a:cubicBezTo>
                    <a:pt x="98" y="16"/>
                    <a:pt x="98" y="16"/>
                    <a:pt x="98" y="17"/>
                  </a:cubicBezTo>
                  <a:cubicBezTo>
                    <a:pt x="98" y="17"/>
                    <a:pt x="98" y="17"/>
                    <a:pt x="98" y="17"/>
                  </a:cubicBezTo>
                  <a:cubicBezTo>
                    <a:pt x="98" y="19"/>
                    <a:pt x="97" y="20"/>
                    <a:pt x="96" y="22"/>
                  </a:cubicBezTo>
                  <a:cubicBezTo>
                    <a:pt x="96" y="23"/>
                    <a:pt x="96" y="23"/>
                    <a:pt x="96" y="23"/>
                  </a:cubicBezTo>
                  <a:cubicBezTo>
                    <a:pt x="95" y="23"/>
                    <a:pt x="92" y="24"/>
                    <a:pt x="91" y="26"/>
                  </a:cubicBezTo>
                  <a:cubicBezTo>
                    <a:pt x="90" y="27"/>
                    <a:pt x="89" y="28"/>
                    <a:pt x="89" y="28"/>
                  </a:cubicBezTo>
                  <a:cubicBezTo>
                    <a:pt x="89" y="28"/>
                    <a:pt x="87" y="28"/>
                    <a:pt x="85" y="27"/>
                  </a:cubicBezTo>
                  <a:cubicBezTo>
                    <a:pt x="83" y="27"/>
                    <a:pt x="82" y="26"/>
                    <a:pt x="82" y="26"/>
                  </a:cubicBezTo>
                  <a:cubicBezTo>
                    <a:pt x="82" y="26"/>
                    <a:pt x="82" y="26"/>
                    <a:pt x="82" y="26"/>
                  </a:cubicBezTo>
                  <a:cubicBezTo>
                    <a:pt x="82" y="26"/>
                    <a:pt x="82" y="26"/>
                    <a:pt x="82" y="26"/>
                  </a:cubicBezTo>
                  <a:cubicBezTo>
                    <a:pt x="82" y="26"/>
                    <a:pt x="82" y="26"/>
                    <a:pt x="82" y="26"/>
                  </a:cubicBezTo>
                  <a:cubicBezTo>
                    <a:pt x="82" y="26"/>
                    <a:pt x="82" y="25"/>
                    <a:pt x="82" y="25"/>
                  </a:cubicBezTo>
                  <a:cubicBezTo>
                    <a:pt x="82" y="25"/>
                    <a:pt x="81" y="24"/>
                    <a:pt x="81" y="23"/>
                  </a:cubicBezTo>
                  <a:cubicBezTo>
                    <a:pt x="80" y="22"/>
                    <a:pt x="79" y="21"/>
                    <a:pt x="79" y="20"/>
                  </a:cubicBezTo>
                  <a:cubicBezTo>
                    <a:pt x="79" y="20"/>
                    <a:pt x="79" y="19"/>
                    <a:pt x="79" y="19"/>
                  </a:cubicBezTo>
                  <a:cubicBezTo>
                    <a:pt x="79" y="19"/>
                    <a:pt x="79" y="19"/>
                    <a:pt x="79" y="19"/>
                  </a:cubicBezTo>
                  <a:cubicBezTo>
                    <a:pt x="79" y="19"/>
                    <a:pt x="79" y="19"/>
                    <a:pt x="79" y="19"/>
                  </a:cubicBezTo>
                  <a:cubicBezTo>
                    <a:pt x="79" y="19"/>
                    <a:pt x="78" y="19"/>
                    <a:pt x="77" y="19"/>
                  </a:cubicBezTo>
                  <a:cubicBezTo>
                    <a:pt x="76" y="19"/>
                    <a:pt x="74" y="19"/>
                    <a:pt x="73" y="19"/>
                  </a:cubicBezTo>
                  <a:cubicBezTo>
                    <a:pt x="72" y="19"/>
                    <a:pt x="71" y="19"/>
                    <a:pt x="71" y="19"/>
                  </a:cubicBezTo>
                  <a:cubicBezTo>
                    <a:pt x="71" y="19"/>
                    <a:pt x="70" y="19"/>
                    <a:pt x="69" y="19"/>
                  </a:cubicBezTo>
                  <a:cubicBezTo>
                    <a:pt x="70" y="19"/>
                    <a:pt x="71" y="19"/>
                    <a:pt x="71" y="19"/>
                  </a:cubicBezTo>
                  <a:cubicBezTo>
                    <a:pt x="71" y="19"/>
                    <a:pt x="70" y="19"/>
                    <a:pt x="70" y="19"/>
                  </a:cubicBezTo>
                  <a:cubicBezTo>
                    <a:pt x="69" y="19"/>
                    <a:pt x="69" y="19"/>
                    <a:pt x="69" y="19"/>
                  </a:cubicBezTo>
                  <a:cubicBezTo>
                    <a:pt x="69" y="19"/>
                    <a:pt x="69" y="19"/>
                    <a:pt x="70" y="19"/>
                  </a:cubicBezTo>
                  <a:cubicBezTo>
                    <a:pt x="70" y="20"/>
                    <a:pt x="70" y="20"/>
                    <a:pt x="70" y="20"/>
                  </a:cubicBezTo>
                  <a:cubicBezTo>
                    <a:pt x="70" y="20"/>
                    <a:pt x="70" y="21"/>
                    <a:pt x="70" y="21"/>
                  </a:cubicBezTo>
                  <a:cubicBezTo>
                    <a:pt x="71" y="21"/>
                    <a:pt x="71" y="21"/>
                    <a:pt x="71" y="21"/>
                  </a:cubicBezTo>
                  <a:cubicBezTo>
                    <a:pt x="71" y="22"/>
                    <a:pt x="71" y="22"/>
                    <a:pt x="71" y="22"/>
                  </a:cubicBezTo>
                  <a:cubicBezTo>
                    <a:pt x="71" y="22"/>
                    <a:pt x="67" y="21"/>
                    <a:pt x="63" y="20"/>
                  </a:cubicBezTo>
                  <a:cubicBezTo>
                    <a:pt x="59" y="19"/>
                    <a:pt x="54" y="18"/>
                    <a:pt x="52" y="17"/>
                  </a:cubicBezTo>
                  <a:cubicBezTo>
                    <a:pt x="50" y="17"/>
                    <a:pt x="47" y="14"/>
                    <a:pt x="45" y="12"/>
                  </a:cubicBezTo>
                  <a:cubicBezTo>
                    <a:pt x="43" y="10"/>
                    <a:pt x="41" y="6"/>
                    <a:pt x="41" y="4"/>
                  </a:cubicBezTo>
                  <a:cubicBezTo>
                    <a:pt x="41" y="2"/>
                    <a:pt x="36" y="0"/>
                    <a:pt x="29" y="0"/>
                  </a:cubicBezTo>
                  <a:cubicBezTo>
                    <a:pt x="23" y="0"/>
                    <a:pt x="18" y="1"/>
                    <a:pt x="18" y="3"/>
                  </a:cubicBezTo>
                  <a:cubicBezTo>
                    <a:pt x="18" y="5"/>
                    <a:pt x="17" y="6"/>
                    <a:pt x="16" y="7"/>
                  </a:cubicBezTo>
                  <a:cubicBezTo>
                    <a:pt x="16" y="7"/>
                    <a:pt x="15" y="8"/>
                    <a:pt x="15" y="8"/>
                  </a:cubicBezTo>
                  <a:cubicBezTo>
                    <a:pt x="15" y="8"/>
                    <a:pt x="14" y="9"/>
                    <a:pt x="14" y="9"/>
                  </a:cubicBezTo>
                  <a:cubicBezTo>
                    <a:pt x="14" y="9"/>
                    <a:pt x="14" y="9"/>
                    <a:pt x="14" y="9"/>
                  </a:cubicBezTo>
                  <a:cubicBezTo>
                    <a:pt x="14" y="9"/>
                    <a:pt x="14" y="10"/>
                    <a:pt x="14" y="10"/>
                  </a:cubicBezTo>
                  <a:cubicBezTo>
                    <a:pt x="14" y="10"/>
                    <a:pt x="13" y="9"/>
                    <a:pt x="13" y="9"/>
                  </a:cubicBezTo>
                  <a:cubicBezTo>
                    <a:pt x="13" y="9"/>
                    <a:pt x="12" y="9"/>
                    <a:pt x="12" y="9"/>
                  </a:cubicBezTo>
                  <a:cubicBezTo>
                    <a:pt x="11" y="9"/>
                    <a:pt x="8" y="10"/>
                    <a:pt x="5" y="10"/>
                  </a:cubicBezTo>
                  <a:cubicBezTo>
                    <a:pt x="0" y="10"/>
                    <a:pt x="0" y="10"/>
                    <a:pt x="0" y="10"/>
                  </a:cubicBezTo>
                  <a:cubicBezTo>
                    <a:pt x="0" y="10"/>
                    <a:pt x="0" y="12"/>
                    <a:pt x="0" y="15"/>
                  </a:cubicBezTo>
                  <a:cubicBezTo>
                    <a:pt x="0" y="15"/>
                    <a:pt x="0" y="15"/>
                    <a:pt x="0" y="1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71" name="Freeform 157"/>
            <p:cNvSpPr>
              <a:spLocks noChangeArrowheads="1"/>
            </p:cNvSpPr>
            <p:nvPr/>
          </p:nvSpPr>
          <p:spPr bwMode="auto">
            <a:xfrm>
              <a:off x="1651000" y="349250"/>
              <a:ext cx="1588" cy="7938"/>
            </a:xfrm>
            <a:custGeom>
              <a:avLst/>
              <a:gdLst>
                <a:gd name="T0" fmla="*/ 1 w 1"/>
                <a:gd name="T1" fmla="*/ 0 h 3"/>
                <a:gd name="T2" fmla="*/ 0 w 1"/>
                <a:gd name="T3" fmla="*/ 2 h 3"/>
                <a:gd name="T4" fmla="*/ 1 w 1"/>
                <a:gd name="T5" fmla="*/ 2 h 3"/>
                <a:gd name="T6" fmla="*/ 1 w 1"/>
                <a:gd name="T7" fmla="*/ 0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1" y="0"/>
                  </a:moveTo>
                  <a:cubicBezTo>
                    <a:pt x="1" y="0"/>
                    <a:pt x="0" y="1"/>
                    <a:pt x="0" y="2"/>
                  </a:cubicBezTo>
                  <a:cubicBezTo>
                    <a:pt x="0" y="3"/>
                    <a:pt x="0" y="3"/>
                    <a:pt x="1" y="2"/>
                  </a:cubicBezTo>
                  <a:cubicBezTo>
                    <a:pt x="1" y="2"/>
                    <a:pt x="1"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72" name="Freeform 158"/>
            <p:cNvSpPr>
              <a:spLocks noChangeArrowheads="1"/>
            </p:cNvSpPr>
            <p:nvPr/>
          </p:nvSpPr>
          <p:spPr bwMode="auto">
            <a:xfrm>
              <a:off x="1476375" y="368300"/>
              <a:ext cx="33338" cy="26988"/>
            </a:xfrm>
            <a:custGeom>
              <a:avLst/>
              <a:gdLst>
                <a:gd name="T0" fmla="*/ 0 w 12"/>
                <a:gd name="T1" fmla="*/ 4 h 10"/>
                <a:gd name="T2" fmla="*/ 3 w 12"/>
                <a:gd name="T3" fmla="*/ 9 h 10"/>
                <a:gd name="T4" fmla="*/ 9 w 12"/>
                <a:gd name="T5" fmla="*/ 10 h 10"/>
                <a:gd name="T6" fmla="*/ 12 w 12"/>
                <a:gd name="T7" fmla="*/ 9 h 10"/>
                <a:gd name="T8" fmla="*/ 12 w 12"/>
                <a:gd name="T9" fmla="*/ 4 h 10"/>
                <a:gd name="T10" fmla="*/ 9 w 12"/>
                <a:gd name="T11" fmla="*/ 0 h 10"/>
                <a:gd name="T12" fmla="*/ 1 w 12"/>
                <a:gd name="T13" fmla="*/ 1 h 10"/>
                <a:gd name="T14" fmla="*/ 0 w 12"/>
                <a:gd name="T15" fmla="*/ 4 h 10"/>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0"/>
                <a:gd name="T26" fmla="*/ 12 w 1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0">
                  <a:moveTo>
                    <a:pt x="0" y="4"/>
                  </a:moveTo>
                  <a:cubicBezTo>
                    <a:pt x="0" y="6"/>
                    <a:pt x="2" y="8"/>
                    <a:pt x="3" y="9"/>
                  </a:cubicBezTo>
                  <a:cubicBezTo>
                    <a:pt x="5" y="9"/>
                    <a:pt x="8" y="10"/>
                    <a:pt x="9" y="10"/>
                  </a:cubicBezTo>
                  <a:cubicBezTo>
                    <a:pt x="11" y="10"/>
                    <a:pt x="12" y="9"/>
                    <a:pt x="12" y="9"/>
                  </a:cubicBezTo>
                  <a:cubicBezTo>
                    <a:pt x="12" y="4"/>
                    <a:pt x="12" y="4"/>
                    <a:pt x="12" y="4"/>
                  </a:cubicBezTo>
                  <a:cubicBezTo>
                    <a:pt x="12" y="2"/>
                    <a:pt x="11" y="0"/>
                    <a:pt x="9" y="0"/>
                  </a:cubicBezTo>
                  <a:cubicBezTo>
                    <a:pt x="7" y="0"/>
                    <a:pt x="2" y="0"/>
                    <a:pt x="1" y="1"/>
                  </a:cubicBezTo>
                  <a:cubicBezTo>
                    <a:pt x="1" y="1"/>
                    <a:pt x="0" y="3"/>
                    <a:pt x="0"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73" name="Freeform 159"/>
            <p:cNvSpPr>
              <a:spLocks noChangeArrowheads="1"/>
            </p:cNvSpPr>
            <p:nvPr/>
          </p:nvSpPr>
          <p:spPr bwMode="auto">
            <a:xfrm>
              <a:off x="1400175" y="254000"/>
              <a:ext cx="92075" cy="68263"/>
            </a:xfrm>
            <a:custGeom>
              <a:avLst/>
              <a:gdLst>
                <a:gd name="T0" fmla="*/ 3 w 35"/>
                <a:gd name="T1" fmla="*/ 14 h 26"/>
                <a:gd name="T2" fmla="*/ 4 w 35"/>
                <a:gd name="T3" fmla="*/ 14 h 26"/>
                <a:gd name="T4" fmla="*/ 6 w 35"/>
                <a:gd name="T5" fmla="*/ 14 h 26"/>
                <a:gd name="T6" fmla="*/ 11 w 35"/>
                <a:gd name="T7" fmla="*/ 14 h 26"/>
                <a:gd name="T8" fmla="*/ 12 w 35"/>
                <a:gd name="T9" fmla="*/ 14 h 26"/>
                <a:gd name="T10" fmla="*/ 16 w 35"/>
                <a:gd name="T11" fmla="*/ 14 h 26"/>
                <a:gd name="T12" fmla="*/ 22 w 35"/>
                <a:gd name="T13" fmla="*/ 19 h 26"/>
                <a:gd name="T14" fmla="*/ 25 w 35"/>
                <a:gd name="T15" fmla="*/ 19 h 26"/>
                <a:gd name="T16" fmla="*/ 27 w 35"/>
                <a:gd name="T17" fmla="*/ 19 h 26"/>
                <a:gd name="T18" fmla="*/ 27 w 35"/>
                <a:gd name="T19" fmla="*/ 19 h 26"/>
                <a:gd name="T20" fmla="*/ 27 w 35"/>
                <a:gd name="T21" fmla="*/ 19 h 26"/>
                <a:gd name="T22" fmla="*/ 27 w 35"/>
                <a:gd name="T23" fmla="*/ 19 h 26"/>
                <a:gd name="T24" fmla="*/ 29 w 35"/>
                <a:gd name="T25" fmla="*/ 19 h 26"/>
                <a:gd name="T26" fmla="*/ 31 w 35"/>
                <a:gd name="T27" fmla="*/ 20 h 26"/>
                <a:gd name="T28" fmla="*/ 31 w 35"/>
                <a:gd name="T29" fmla="*/ 21 h 26"/>
                <a:gd name="T30" fmla="*/ 32 w 35"/>
                <a:gd name="T31" fmla="*/ 22 h 26"/>
                <a:gd name="T32" fmla="*/ 33 w 35"/>
                <a:gd name="T33" fmla="*/ 25 h 26"/>
                <a:gd name="T34" fmla="*/ 33 w 35"/>
                <a:gd name="T35" fmla="*/ 25 h 26"/>
                <a:gd name="T36" fmla="*/ 33 w 35"/>
                <a:gd name="T37" fmla="*/ 25 h 26"/>
                <a:gd name="T38" fmla="*/ 33 w 35"/>
                <a:gd name="T39" fmla="*/ 25 h 26"/>
                <a:gd name="T40" fmla="*/ 34 w 35"/>
                <a:gd name="T41" fmla="*/ 25 h 26"/>
                <a:gd name="T42" fmla="*/ 35 w 35"/>
                <a:gd name="T43" fmla="*/ 16 h 26"/>
                <a:gd name="T44" fmla="*/ 29 w 35"/>
                <a:gd name="T45" fmla="*/ 11 h 26"/>
                <a:gd name="T46" fmla="*/ 19 w 35"/>
                <a:gd name="T47" fmla="*/ 5 h 26"/>
                <a:gd name="T48" fmla="*/ 19 w 35"/>
                <a:gd name="T49" fmla="*/ 5 h 26"/>
                <a:gd name="T50" fmla="*/ 19 w 35"/>
                <a:gd name="T51" fmla="*/ 4 h 26"/>
                <a:gd name="T52" fmla="*/ 18 w 35"/>
                <a:gd name="T53" fmla="*/ 0 h 26"/>
                <a:gd name="T54" fmla="*/ 17 w 35"/>
                <a:gd name="T55" fmla="*/ 0 h 26"/>
                <a:gd name="T56" fmla="*/ 17 w 35"/>
                <a:gd name="T57" fmla="*/ 0 h 26"/>
                <a:gd name="T58" fmla="*/ 16 w 35"/>
                <a:gd name="T59" fmla="*/ 0 h 26"/>
                <a:gd name="T60" fmla="*/ 8 w 35"/>
                <a:gd name="T61" fmla="*/ 1 h 26"/>
                <a:gd name="T62" fmla="*/ 0 w 35"/>
                <a:gd name="T63" fmla="*/ 6 h 26"/>
                <a:gd name="T64" fmla="*/ 1 w 35"/>
                <a:gd name="T65" fmla="*/ 12 h 26"/>
                <a:gd name="T66" fmla="*/ 3 w 35"/>
                <a:gd name="T67" fmla="*/ 14 h 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
                <a:gd name="T103" fmla="*/ 0 h 26"/>
                <a:gd name="T104" fmla="*/ 35 w 35"/>
                <a:gd name="T105" fmla="*/ 26 h 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 h="26">
                  <a:moveTo>
                    <a:pt x="3" y="14"/>
                  </a:moveTo>
                  <a:cubicBezTo>
                    <a:pt x="3" y="14"/>
                    <a:pt x="4" y="14"/>
                    <a:pt x="4" y="14"/>
                  </a:cubicBezTo>
                  <a:cubicBezTo>
                    <a:pt x="5" y="14"/>
                    <a:pt x="6" y="14"/>
                    <a:pt x="6" y="14"/>
                  </a:cubicBezTo>
                  <a:cubicBezTo>
                    <a:pt x="6" y="14"/>
                    <a:pt x="8" y="14"/>
                    <a:pt x="11" y="14"/>
                  </a:cubicBezTo>
                  <a:cubicBezTo>
                    <a:pt x="11" y="14"/>
                    <a:pt x="11" y="14"/>
                    <a:pt x="12" y="14"/>
                  </a:cubicBezTo>
                  <a:cubicBezTo>
                    <a:pt x="16" y="14"/>
                    <a:pt x="16" y="14"/>
                    <a:pt x="16" y="14"/>
                  </a:cubicBezTo>
                  <a:cubicBezTo>
                    <a:pt x="18" y="16"/>
                    <a:pt x="21" y="19"/>
                    <a:pt x="22" y="19"/>
                  </a:cubicBezTo>
                  <a:cubicBezTo>
                    <a:pt x="23" y="20"/>
                    <a:pt x="24" y="20"/>
                    <a:pt x="25" y="19"/>
                  </a:cubicBezTo>
                  <a:cubicBezTo>
                    <a:pt x="25" y="19"/>
                    <a:pt x="25" y="19"/>
                    <a:pt x="27" y="19"/>
                  </a:cubicBezTo>
                  <a:cubicBezTo>
                    <a:pt x="27" y="19"/>
                    <a:pt x="27" y="19"/>
                    <a:pt x="27" y="19"/>
                  </a:cubicBezTo>
                  <a:cubicBezTo>
                    <a:pt x="27" y="19"/>
                    <a:pt x="27" y="19"/>
                    <a:pt x="27" y="19"/>
                  </a:cubicBezTo>
                  <a:cubicBezTo>
                    <a:pt x="27" y="19"/>
                    <a:pt x="27" y="19"/>
                    <a:pt x="27" y="19"/>
                  </a:cubicBezTo>
                  <a:cubicBezTo>
                    <a:pt x="27" y="19"/>
                    <a:pt x="28" y="19"/>
                    <a:pt x="29" y="19"/>
                  </a:cubicBezTo>
                  <a:cubicBezTo>
                    <a:pt x="29" y="19"/>
                    <a:pt x="31" y="20"/>
                    <a:pt x="31" y="20"/>
                  </a:cubicBezTo>
                  <a:cubicBezTo>
                    <a:pt x="31" y="21"/>
                    <a:pt x="31" y="21"/>
                    <a:pt x="31" y="21"/>
                  </a:cubicBezTo>
                  <a:cubicBezTo>
                    <a:pt x="31" y="21"/>
                    <a:pt x="31" y="21"/>
                    <a:pt x="32" y="22"/>
                  </a:cubicBezTo>
                  <a:cubicBezTo>
                    <a:pt x="33" y="23"/>
                    <a:pt x="33" y="24"/>
                    <a:pt x="33" y="25"/>
                  </a:cubicBezTo>
                  <a:cubicBezTo>
                    <a:pt x="33" y="25"/>
                    <a:pt x="33" y="25"/>
                    <a:pt x="33" y="25"/>
                  </a:cubicBezTo>
                  <a:cubicBezTo>
                    <a:pt x="33" y="25"/>
                    <a:pt x="33" y="25"/>
                    <a:pt x="33" y="25"/>
                  </a:cubicBezTo>
                  <a:cubicBezTo>
                    <a:pt x="33" y="25"/>
                    <a:pt x="33" y="25"/>
                    <a:pt x="33" y="25"/>
                  </a:cubicBezTo>
                  <a:cubicBezTo>
                    <a:pt x="33" y="26"/>
                    <a:pt x="34" y="25"/>
                    <a:pt x="34" y="25"/>
                  </a:cubicBezTo>
                  <a:cubicBezTo>
                    <a:pt x="35" y="24"/>
                    <a:pt x="35" y="18"/>
                    <a:pt x="35" y="16"/>
                  </a:cubicBezTo>
                  <a:cubicBezTo>
                    <a:pt x="35" y="14"/>
                    <a:pt x="32" y="13"/>
                    <a:pt x="29" y="11"/>
                  </a:cubicBezTo>
                  <a:cubicBezTo>
                    <a:pt x="26" y="10"/>
                    <a:pt x="20" y="5"/>
                    <a:pt x="19" y="5"/>
                  </a:cubicBezTo>
                  <a:cubicBezTo>
                    <a:pt x="19" y="5"/>
                    <a:pt x="19" y="5"/>
                    <a:pt x="19" y="5"/>
                  </a:cubicBezTo>
                  <a:cubicBezTo>
                    <a:pt x="19" y="5"/>
                    <a:pt x="19" y="4"/>
                    <a:pt x="19" y="4"/>
                  </a:cubicBezTo>
                  <a:cubicBezTo>
                    <a:pt x="18" y="3"/>
                    <a:pt x="18" y="1"/>
                    <a:pt x="18" y="0"/>
                  </a:cubicBezTo>
                  <a:cubicBezTo>
                    <a:pt x="18" y="0"/>
                    <a:pt x="18" y="0"/>
                    <a:pt x="17" y="0"/>
                  </a:cubicBezTo>
                  <a:cubicBezTo>
                    <a:pt x="17" y="0"/>
                    <a:pt x="17" y="0"/>
                    <a:pt x="17" y="0"/>
                  </a:cubicBezTo>
                  <a:cubicBezTo>
                    <a:pt x="16" y="0"/>
                    <a:pt x="16" y="0"/>
                    <a:pt x="16" y="0"/>
                  </a:cubicBezTo>
                  <a:cubicBezTo>
                    <a:pt x="16" y="0"/>
                    <a:pt x="12" y="1"/>
                    <a:pt x="8" y="1"/>
                  </a:cubicBezTo>
                  <a:cubicBezTo>
                    <a:pt x="3" y="2"/>
                    <a:pt x="0" y="4"/>
                    <a:pt x="0" y="6"/>
                  </a:cubicBezTo>
                  <a:cubicBezTo>
                    <a:pt x="0" y="8"/>
                    <a:pt x="0" y="11"/>
                    <a:pt x="1" y="12"/>
                  </a:cubicBezTo>
                  <a:cubicBezTo>
                    <a:pt x="2" y="13"/>
                    <a:pt x="3" y="14"/>
                    <a:pt x="3" y="1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74" name="Freeform 160"/>
            <p:cNvSpPr>
              <a:spLocks noChangeArrowheads="1"/>
            </p:cNvSpPr>
            <p:nvPr/>
          </p:nvSpPr>
          <p:spPr bwMode="auto">
            <a:xfrm>
              <a:off x="1458913" y="454025"/>
              <a:ext cx="125413" cy="79375"/>
            </a:xfrm>
            <a:custGeom>
              <a:avLst/>
              <a:gdLst>
                <a:gd name="T0" fmla="*/ 17 w 47"/>
                <a:gd name="T1" fmla="*/ 1 h 30"/>
                <a:gd name="T2" fmla="*/ 12 w 47"/>
                <a:gd name="T3" fmla="*/ 4 h 30"/>
                <a:gd name="T4" fmla="*/ 10 w 47"/>
                <a:gd name="T5" fmla="*/ 6 h 30"/>
                <a:gd name="T6" fmla="*/ 5 w 47"/>
                <a:gd name="T7" fmla="*/ 5 h 30"/>
                <a:gd name="T8" fmla="*/ 0 w 47"/>
                <a:gd name="T9" fmla="*/ 7 h 30"/>
                <a:gd name="T10" fmla="*/ 0 w 47"/>
                <a:gd name="T11" fmla="*/ 7 h 30"/>
                <a:gd name="T12" fmla="*/ 0 w 47"/>
                <a:gd name="T13" fmla="*/ 7 h 30"/>
                <a:gd name="T14" fmla="*/ 0 w 47"/>
                <a:gd name="T15" fmla="*/ 7 h 30"/>
                <a:gd name="T16" fmla="*/ 1 w 47"/>
                <a:gd name="T17" fmla="*/ 8 h 30"/>
                <a:gd name="T18" fmla="*/ 1 w 47"/>
                <a:gd name="T19" fmla="*/ 8 h 30"/>
                <a:gd name="T20" fmla="*/ 1 w 47"/>
                <a:gd name="T21" fmla="*/ 8 h 30"/>
                <a:gd name="T22" fmla="*/ 1 w 47"/>
                <a:gd name="T23" fmla="*/ 9 h 30"/>
                <a:gd name="T24" fmla="*/ 3 w 47"/>
                <a:gd name="T25" fmla="*/ 9 h 30"/>
                <a:gd name="T26" fmla="*/ 11 w 47"/>
                <a:gd name="T27" fmla="*/ 11 h 30"/>
                <a:gd name="T28" fmla="*/ 18 w 47"/>
                <a:gd name="T29" fmla="*/ 13 h 30"/>
                <a:gd name="T30" fmla="*/ 19 w 47"/>
                <a:gd name="T31" fmla="*/ 17 h 30"/>
                <a:gd name="T32" fmla="*/ 19 w 47"/>
                <a:gd name="T33" fmla="*/ 25 h 30"/>
                <a:gd name="T34" fmla="*/ 26 w 47"/>
                <a:gd name="T35" fmla="*/ 30 h 30"/>
                <a:gd name="T36" fmla="*/ 34 w 47"/>
                <a:gd name="T37" fmla="*/ 26 h 30"/>
                <a:gd name="T38" fmla="*/ 37 w 47"/>
                <a:gd name="T39" fmla="*/ 20 h 30"/>
                <a:gd name="T40" fmla="*/ 37 w 47"/>
                <a:gd name="T41" fmla="*/ 18 h 30"/>
                <a:gd name="T42" fmla="*/ 37 w 47"/>
                <a:gd name="T43" fmla="*/ 18 h 30"/>
                <a:gd name="T44" fmla="*/ 37 w 47"/>
                <a:gd name="T45" fmla="*/ 18 h 30"/>
                <a:gd name="T46" fmla="*/ 40 w 47"/>
                <a:gd name="T47" fmla="*/ 15 h 30"/>
                <a:gd name="T48" fmla="*/ 40 w 47"/>
                <a:gd name="T49" fmla="*/ 15 h 30"/>
                <a:gd name="T50" fmla="*/ 41 w 47"/>
                <a:gd name="T51" fmla="*/ 15 h 30"/>
                <a:gd name="T52" fmla="*/ 41 w 47"/>
                <a:gd name="T53" fmla="*/ 15 h 30"/>
                <a:gd name="T54" fmla="*/ 43 w 47"/>
                <a:gd name="T55" fmla="*/ 15 h 30"/>
                <a:gd name="T56" fmla="*/ 47 w 47"/>
                <a:gd name="T57" fmla="*/ 17 h 30"/>
                <a:gd name="T58" fmla="*/ 47 w 47"/>
                <a:gd name="T59" fmla="*/ 17 h 30"/>
                <a:gd name="T60" fmla="*/ 43 w 47"/>
                <a:gd name="T61" fmla="*/ 12 h 30"/>
                <a:gd name="T62" fmla="*/ 33 w 47"/>
                <a:gd name="T63" fmla="*/ 11 h 30"/>
                <a:gd name="T64" fmla="*/ 28 w 47"/>
                <a:gd name="T65" fmla="*/ 9 h 30"/>
                <a:gd name="T66" fmla="*/ 27 w 47"/>
                <a:gd name="T67" fmla="*/ 6 h 30"/>
                <a:gd name="T68" fmla="*/ 26 w 47"/>
                <a:gd name="T69" fmla="*/ 4 h 30"/>
                <a:gd name="T70" fmla="*/ 25 w 47"/>
                <a:gd name="T71" fmla="*/ 3 h 30"/>
                <a:gd name="T72" fmla="*/ 22 w 47"/>
                <a:gd name="T73" fmla="*/ 2 h 30"/>
                <a:gd name="T74" fmla="*/ 20 w 47"/>
                <a:gd name="T75" fmla="*/ 1 h 30"/>
                <a:gd name="T76" fmla="*/ 20 w 47"/>
                <a:gd name="T77" fmla="*/ 1 h 30"/>
                <a:gd name="T78" fmla="*/ 20 w 47"/>
                <a:gd name="T79" fmla="*/ 1 h 30"/>
                <a:gd name="T80" fmla="*/ 19 w 47"/>
                <a:gd name="T81" fmla="*/ 0 h 30"/>
                <a:gd name="T82" fmla="*/ 19 w 47"/>
                <a:gd name="T83" fmla="*/ 1 h 30"/>
                <a:gd name="T84" fmla="*/ 17 w 47"/>
                <a:gd name="T85" fmla="*/ 1 h 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
                <a:gd name="T130" fmla="*/ 0 h 30"/>
                <a:gd name="T131" fmla="*/ 47 w 47"/>
                <a:gd name="T132" fmla="*/ 30 h 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 h="30">
                  <a:moveTo>
                    <a:pt x="17" y="1"/>
                  </a:moveTo>
                  <a:cubicBezTo>
                    <a:pt x="15" y="1"/>
                    <a:pt x="13" y="2"/>
                    <a:pt x="12" y="4"/>
                  </a:cubicBezTo>
                  <a:cubicBezTo>
                    <a:pt x="12" y="5"/>
                    <a:pt x="10" y="6"/>
                    <a:pt x="10" y="6"/>
                  </a:cubicBezTo>
                  <a:cubicBezTo>
                    <a:pt x="9" y="6"/>
                    <a:pt x="7" y="6"/>
                    <a:pt x="5" y="5"/>
                  </a:cubicBezTo>
                  <a:cubicBezTo>
                    <a:pt x="3" y="4"/>
                    <a:pt x="0" y="7"/>
                    <a:pt x="0" y="7"/>
                  </a:cubicBezTo>
                  <a:cubicBezTo>
                    <a:pt x="0" y="7"/>
                    <a:pt x="0" y="7"/>
                    <a:pt x="0" y="7"/>
                  </a:cubicBezTo>
                  <a:cubicBezTo>
                    <a:pt x="0" y="7"/>
                    <a:pt x="0" y="7"/>
                    <a:pt x="0" y="7"/>
                  </a:cubicBezTo>
                  <a:cubicBezTo>
                    <a:pt x="0" y="7"/>
                    <a:pt x="0" y="7"/>
                    <a:pt x="0" y="7"/>
                  </a:cubicBezTo>
                  <a:cubicBezTo>
                    <a:pt x="0" y="7"/>
                    <a:pt x="1" y="7"/>
                    <a:pt x="1" y="8"/>
                  </a:cubicBezTo>
                  <a:cubicBezTo>
                    <a:pt x="1" y="8"/>
                    <a:pt x="1" y="8"/>
                    <a:pt x="1" y="8"/>
                  </a:cubicBezTo>
                  <a:cubicBezTo>
                    <a:pt x="1" y="8"/>
                    <a:pt x="1" y="8"/>
                    <a:pt x="1" y="8"/>
                  </a:cubicBezTo>
                  <a:cubicBezTo>
                    <a:pt x="1" y="9"/>
                    <a:pt x="1" y="9"/>
                    <a:pt x="1" y="9"/>
                  </a:cubicBezTo>
                  <a:cubicBezTo>
                    <a:pt x="2" y="9"/>
                    <a:pt x="2" y="9"/>
                    <a:pt x="3" y="9"/>
                  </a:cubicBezTo>
                  <a:cubicBezTo>
                    <a:pt x="4" y="10"/>
                    <a:pt x="8" y="11"/>
                    <a:pt x="11" y="11"/>
                  </a:cubicBezTo>
                  <a:cubicBezTo>
                    <a:pt x="14" y="11"/>
                    <a:pt x="17" y="12"/>
                    <a:pt x="18" y="13"/>
                  </a:cubicBezTo>
                  <a:cubicBezTo>
                    <a:pt x="19" y="15"/>
                    <a:pt x="19" y="16"/>
                    <a:pt x="19" y="17"/>
                  </a:cubicBezTo>
                  <a:cubicBezTo>
                    <a:pt x="19" y="25"/>
                    <a:pt x="19" y="25"/>
                    <a:pt x="19" y="25"/>
                  </a:cubicBezTo>
                  <a:cubicBezTo>
                    <a:pt x="19" y="27"/>
                    <a:pt x="22" y="30"/>
                    <a:pt x="26" y="30"/>
                  </a:cubicBezTo>
                  <a:cubicBezTo>
                    <a:pt x="29" y="30"/>
                    <a:pt x="33" y="28"/>
                    <a:pt x="34" y="26"/>
                  </a:cubicBezTo>
                  <a:cubicBezTo>
                    <a:pt x="35" y="24"/>
                    <a:pt x="37" y="21"/>
                    <a:pt x="37" y="20"/>
                  </a:cubicBezTo>
                  <a:cubicBezTo>
                    <a:pt x="37" y="20"/>
                    <a:pt x="37" y="19"/>
                    <a:pt x="37" y="18"/>
                  </a:cubicBezTo>
                  <a:cubicBezTo>
                    <a:pt x="37" y="18"/>
                    <a:pt x="37" y="18"/>
                    <a:pt x="37" y="18"/>
                  </a:cubicBezTo>
                  <a:cubicBezTo>
                    <a:pt x="37" y="18"/>
                    <a:pt x="37" y="18"/>
                    <a:pt x="37" y="18"/>
                  </a:cubicBezTo>
                  <a:cubicBezTo>
                    <a:pt x="37" y="17"/>
                    <a:pt x="37" y="15"/>
                    <a:pt x="40" y="15"/>
                  </a:cubicBezTo>
                  <a:cubicBezTo>
                    <a:pt x="40" y="15"/>
                    <a:pt x="40" y="15"/>
                    <a:pt x="40" y="15"/>
                  </a:cubicBezTo>
                  <a:cubicBezTo>
                    <a:pt x="40" y="15"/>
                    <a:pt x="40" y="15"/>
                    <a:pt x="41" y="15"/>
                  </a:cubicBezTo>
                  <a:cubicBezTo>
                    <a:pt x="41" y="15"/>
                    <a:pt x="41" y="15"/>
                    <a:pt x="41" y="15"/>
                  </a:cubicBezTo>
                  <a:cubicBezTo>
                    <a:pt x="43" y="15"/>
                    <a:pt x="43" y="15"/>
                    <a:pt x="43" y="15"/>
                  </a:cubicBezTo>
                  <a:cubicBezTo>
                    <a:pt x="45" y="16"/>
                    <a:pt x="46" y="16"/>
                    <a:pt x="47" y="17"/>
                  </a:cubicBezTo>
                  <a:cubicBezTo>
                    <a:pt x="47" y="17"/>
                    <a:pt x="47" y="17"/>
                    <a:pt x="47" y="17"/>
                  </a:cubicBezTo>
                  <a:cubicBezTo>
                    <a:pt x="43" y="12"/>
                    <a:pt x="43" y="12"/>
                    <a:pt x="43" y="12"/>
                  </a:cubicBezTo>
                  <a:cubicBezTo>
                    <a:pt x="39" y="11"/>
                    <a:pt x="35" y="11"/>
                    <a:pt x="33" y="11"/>
                  </a:cubicBezTo>
                  <a:cubicBezTo>
                    <a:pt x="30" y="11"/>
                    <a:pt x="28" y="10"/>
                    <a:pt x="28" y="9"/>
                  </a:cubicBezTo>
                  <a:cubicBezTo>
                    <a:pt x="27" y="8"/>
                    <a:pt x="27" y="7"/>
                    <a:pt x="27" y="6"/>
                  </a:cubicBezTo>
                  <a:cubicBezTo>
                    <a:pt x="27" y="6"/>
                    <a:pt x="27" y="5"/>
                    <a:pt x="26" y="4"/>
                  </a:cubicBezTo>
                  <a:cubicBezTo>
                    <a:pt x="26" y="4"/>
                    <a:pt x="25" y="3"/>
                    <a:pt x="25" y="3"/>
                  </a:cubicBezTo>
                  <a:cubicBezTo>
                    <a:pt x="25" y="3"/>
                    <a:pt x="23" y="2"/>
                    <a:pt x="22" y="2"/>
                  </a:cubicBezTo>
                  <a:cubicBezTo>
                    <a:pt x="21" y="1"/>
                    <a:pt x="20" y="1"/>
                    <a:pt x="20" y="1"/>
                  </a:cubicBezTo>
                  <a:cubicBezTo>
                    <a:pt x="20" y="1"/>
                    <a:pt x="20" y="1"/>
                    <a:pt x="20" y="1"/>
                  </a:cubicBezTo>
                  <a:cubicBezTo>
                    <a:pt x="20" y="1"/>
                    <a:pt x="20" y="1"/>
                    <a:pt x="20" y="1"/>
                  </a:cubicBezTo>
                  <a:cubicBezTo>
                    <a:pt x="20" y="0"/>
                    <a:pt x="19" y="0"/>
                    <a:pt x="19" y="0"/>
                  </a:cubicBezTo>
                  <a:cubicBezTo>
                    <a:pt x="19" y="0"/>
                    <a:pt x="19" y="1"/>
                    <a:pt x="19" y="1"/>
                  </a:cubicBezTo>
                  <a:cubicBezTo>
                    <a:pt x="19" y="1"/>
                    <a:pt x="18" y="1"/>
                    <a:pt x="17"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75" name="Freeform 161"/>
            <p:cNvSpPr>
              <a:spLocks noChangeArrowheads="1"/>
            </p:cNvSpPr>
            <p:nvPr/>
          </p:nvSpPr>
          <p:spPr bwMode="auto">
            <a:xfrm>
              <a:off x="1460500" y="471488"/>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76" name="Freeform 162"/>
            <p:cNvSpPr>
              <a:spLocks noChangeArrowheads="1"/>
            </p:cNvSpPr>
            <p:nvPr/>
          </p:nvSpPr>
          <p:spPr bwMode="auto">
            <a:xfrm>
              <a:off x="1584325" y="341313"/>
              <a:ext cx="20638" cy="31750"/>
            </a:xfrm>
            <a:custGeom>
              <a:avLst/>
              <a:gdLst>
                <a:gd name="T0" fmla="*/ 0 w 8"/>
                <a:gd name="T1" fmla="*/ 8 h 12"/>
                <a:gd name="T2" fmla="*/ 1 w 8"/>
                <a:gd name="T3" fmla="*/ 8 h 12"/>
                <a:gd name="T4" fmla="*/ 4 w 8"/>
                <a:gd name="T5" fmla="*/ 8 h 12"/>
                <a:gd name="T6" fmla="*/ 6 w 8"/>
                <a:gd name="T7" fmla="*/ 11 h 12"/>
                <a:gd name="T8" fmla="*/ 8 w 8"/>
                <a:gd name="T9" fmla="*/ 6 h 12"/>
                <a:gd name="T10" fmla="*/ 7 w 8"/>
                <a:gd name="T11" fmla="*/ 1 h 12"/>
                <a:gd name="T12" fmla="*/ 4 w 8"/>
                <a:gd name="T13" fmla="*/ 1 h 12"/>
                <a:gd name="T14" fmla="*/ 3 w 8"/>
                <a:gd name="T15" fmla="*/ 1 h 12"/>
                <a:gd name="T16" fmla="*/ 2 w 8"/>
                <a:gd name="T17" fmla="*/ 1 h 12"/>
                <a:gd name="T18" fmla="*/ 2 w 8"/>
                <a:gd name="T19" fmla="*/ 0 h 12"/>
                <a:gd name="T20" fmla="*/ 2 w 8"/>
                <a:gd name="T21" fmla="*/ 1 h 12"/>
                <a:gd name="T22" fmla="*/ 2 w 8"/>
                <a:gd name="T23" fmla="*/ 2 h 12"/>
                <a:gd name="T24" fmla="*/ 0 w 8"/>
                <a:gd name="T25" fmla="*/ 5 h 12"/>
                <a:gd name="T26" fmla="*/ 0 w 8"/>
                <a:gd name="T27" fmla="*/ 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2"/>
                <a:gd name="T44" fmla="*/ 8 w 8"/>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2">
                  <a:moveTo>
                    <a:pt x="0" y="8"/>
                  </a:moveTo>
                  <a:cubicBezTo>
                    <a:pt x="0" y="8"/>
                    <a:pt x="0" y="8"/>
                    <a:pt x="1" y="8"/>
                  </a:cubicBezTo>
                  <a:cubicBezTo>
                    <a:pt x="4" y="8"/>
                    <a:pt x="4" y="8"/>
                    <a:pt x="4" y="8"/>
                  </a:cubicBezTo>
                  <a:cubicBezTo>
                    <a:pt x="4" y="10"/>
                    <a:pt x="5" y="12"/>
                    <a:pt x="6" y="11"/>
                  </a:cubicBezTo>
                  <a:cubicBezTo>
                    <a:pt x="7" y="11"/>
                    <a:pt x="8" y="8"/>
                    <a:pt x="8" y="6"/>
                  </a:cubicBezTo>
                  <a:cubicBezTo>
                    <a:pt x="8" y="3"/>
                    <a:pt x="7" y="1"/>
                    <a:pt x="7" y="1"/>
                  </a:cubicBezTo>
                  <a:cubicBezTo>
                    <a:pt x="4" y="1"/>
                    <a:pt x="4" y="1"/>
                    <a:pt x="4" y="1"/>
                  </a:cubicBezTo>
                  <a:cubicBezTo>
                    <a:pt x="4" y="1"/>
                    <a:pt x="4" y="1"/>
                    <a:pt x="3" y="1"/>
                  </a:cubicBezTo>
                  <a:cubicBezTo>
                    <a:pt x="2" y="1"/>
                    <a:pt x="2" y="1"/>
                    <a:pt x="2" y="1"/>
                  </a:cubicBezTo>
                  <a:cubicBezTo>
                    <a:pt x="2" y="0"/>
                    <a:pt x="2" y="0"/>
                    <a:pt x="2" y="0"/>
                  </a:cubicBezTo>
                  <a:cubicBezTo>
                    <a:pt x="2" y="0"/>
                    <a:pt x="2" y="0"/>
                    <a:pt x="2" y="1"/>
                  </a:cubicBezTo>
                  <a:cubicBezTo>
                    <a:pt x="2" y="2"/>
                    <a:pt x="2" y="2"/>
                    <a:pt x="2" y="2"/>
                  </a:cubicBezTo>
                  <a:cubicBezTo>
                    <a:pt x="1" y="3"/>
                    <a:pt x="0" y="5"/>
                    <a:pt x="0" y="5"/>
                  </a:cubicBezTo>
                  <a:cubicBezTo>
                    <a:pt x="0" y="5"/>
                    <a:pt x="0" y="7"/>
                    <a:pt x="0" y="8"/>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77" name="Freeform 163"/>
            <p:cNvSpPr>
              <a:spLocks noChangeArrowheads="1"/>
            </p:cNvSpPr>
            <p:nvPr/>
          </p:nvSpPr>
          <p:spPr bwMode="auto">
            <a:xfrm>
              <a:off x="1514475" y="388938"/>
              <a:ext cx="23813" cy="23813"/>
            </a:xfrm>
            <a:custGeom>
              <a:avLst/>
              <a:gdLst>
                <a:gd name="T0" fmla="*/ 5 w 9"/>
                <a:gd name="T1" fmla="*/ 9 h 9"/>
                <a:gd name="T2" fmla="*/ 9 w 9"/>
                <a:gd name="T3" fmla="*/ 6 h 9"/>
                <a:gd name="T4" fmla="*/ 9 w 9"/>
                <a:gd name="T5" fmla="*/ 2 h 9"/>
                <a:gd name="T6" fmla="*/ 5 w 9"/>
                <a:gd name="T7" fmla="*/ 0 h 9"/>
                <a:gd name="T8" fmla="*/ 0 w 9"/>
                <a:gd name="T9" fmla="*/ 2 h 9"/>
                <a:gd name="T10" fmla="*/ 0 w 9"/>
                <a:gd name="T11" fmla="*/ 9 h 9"/>
                <a:gd name="T12" fmla="*/ 1 w 9"/>
                <a:gd name="T13" fmla="*/ 9 h 9"/>
                <a:gd name="T14" fmla="*/ 5 w 9"/>
                <a:gd name="T15" fmla="*/ 9 h 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9"/>
                <a:gd name="T26" fmla="*/ 9 w 9"/>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9">
                  <a:moveTo>
                    <a:pt x="5" y="9"/>
                  </a:moveTo>
                  <a:cubicBezTo>
                    <a:pt x="8" y="8"/>
                    <a:pt x="9" y="7"/>
                    <a:pt x="9" y="6"/>
                  </a:cubicBezTo>
                  <a:cubicBezTo>
                    <a:pt x="9" y="5"/>
                    <a:pt x="9" y="3"/>
                    <a:pt x="9" y="2"/>
                  </a:cubicBezTo>
                  <a:cubicBezTo>
                    <a:pt x="9" y="1"/>
                    <a:pt x="8" y="0"/>
                    <a:pt x="5" y="0"/>
                  </a:cubicBezTo>
                  <a:cubicBezTo>
                    <a:pt x="3" y="0"/>
                    <a:pt x="0" y="1"/>
                    <a:pt x="0" y="2"/>
                  </a:cubicBezTo>
                  <a:cubicBezTo>
                    <a:pt x="0" y="9"/>
                    <a:pt x="0" y="9"/>
                    <a:pt x="0" y="9"/>
                  </a:cubicBezTo>
                  <a:cubicBezTo>
                    <a:pt x="0" y="9"/>
                    <a:pt x="1" y="9"/>
                    <a:pt x="1" y="9"/>
                  </a:cubicBezTo>
                  <a:cubicBezTo>
                    <a:pt x="1" y="9"/>
                    <a:pt x="3" y="9"/>
                    <a:pt x="5" y="9"/>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78" name="Freeform 164"/>
            <p:cNvSpPr>
              <a:spLocks noChangeArrowheads="1"/>
            </p:cNvSpPr>
            <p:nvPr/>
          </p:nvSpPr>
          <p:spPr bwMode="auto">
            <a:xfrm>
              <a:off x="1589088" y="114300"/>
              <a:ext cx="730250" cy="317500"/>
            </a:xfrm>
            <a:custGeom>
              <a:avLst/>
              <a:gdLst>
                <a:gd name="T0" fmla="*/ 17 w 274"/>
                <a:gd name="T1" fmla="*/ 56 h 119"/>
                <a:gd name="T2" fmla="*/ 36 w 274"/>
                <a:gd name="T3" fmla="*/ 72 h 119"/>
                <a:gd name="T4" fmla="*/ 43 w 274"/>
                <a:gd name="T5" fmla="*/ 63 h 119"/>
                <a:gd name="T6" fmla="*/ 49 w 274"/>
                <a:gd name="T7" fmla="*/ 63 h 119"/>
                <a:gd name="T8" fmla="*/ 62 w 274"/>
                <a:gd name="T9" fmla="*/ 66 h 119"/>
                <a:gd name="T10" fmla="*/ 73 w 274"/>
                <a:gd name="T11" fmla="*/ 62 h 119"/>
                <a:gd name="T12" fmla="*/ 73 w 274"/>
                <a:gd name="T13" fmla="*/ 62 h 119"/>
                <a:gd name="T14" fmla="*/ 85 w 274"/>
                <a:gd name="T15" fmla="*/ 72 h 119"/>
                <a:gd name="T16" fmla="*/ 64 w 274"/>
                <a:gd name="T17" fmla="*/ 82 h 119"/>
                <a:gd name="T18" fmla="*/ 54 w 274"/>
                <a:gd name="T19" fmla="*/ 98 h 119"/>
                <a:gd name="T20" fmla="*/ 45 w 274"/>
                <a:gd name="T21" fmla="*/ 102 h 119"/>
                <a:gd name="T22" fmla="*/ 29 w 274"/>
                <a:gd name="T23" fmla="*/ 95 h 119"/>
                <a:gd name="T24" fmla="*/ 23 w 274"/>
                <a:gd name="T25" fmla="*/ 93 h 119"/>
                <a:gd name="T26" fmla="*/ 35 w 274"/>
                <a:gd name="T27" fmla="*/ 113 h 119"/>
                <a:gd name="T28" fmla="*/ 129 w 274"/>
                <a:gd name="T29" fmla="*/ 115 h 119"/>
                <a:gd name="T30" fmla="*/ 59 w 274"/>
                <a:gd name="T31" fmla="*/ 106 h 119"/>
                <a:gd name="T32" fmla="*/ 58 w 274"/>
                <a:gd name="T33" fmla="*/ 99 h 119"/>
                <a:gd name="T34" fmla="*/ 59 w 274"/>
                <a:gd name="T35" fmla="*/ 99 h 119"/>
                <a:gd name="T36" fmla="*/ 60 w 274"/>
                <a:gd name="T37" fmla="*/ 99 h 119"/>
                <a:gd name="T38" fmla="*/ 62 w 274"/>
                <a:gd name="T39" fmla="*/ 99 h 119"/>
                <a:gd name="T40" fmla="*/ 66 w 274"/>
                <a:gd name="T41" fmla="*/ 99 h 119"/>
                <a:gd name="T42" fmla="*/ 71 w 274"/>
                <a:gd name="T43" fmla="*/ 95 h 119"/>
                <a:gd name="T44" fmla="*/ 99 w 274"/>
                <a:gd name="T45" fmla="*/ 95 h 119"/>
                <a:gd name="T46" fmla="*/ 127 w 274"/>
                <a:gd name="T47" fmla="*/ 95 h 119"/>
                <a:gd name="T48" fmla="*/ 129 w 274"/>
                <a:gd name="T49" fmla="*/ 88 h 119"/>
                <a:gd name="T50" fmla="*/ 130 w 274"/>
                <a:gd name="T51" fmla="*/ 88 h 119"/>
                <a:gd name="T52" fmla="*/ 129 w 274"/>
                <a:gd name="T53" fmla="*/ 87 h 119"/>
                <a:gd name="T54" fmla="*/ 130 w 274"/>
                <a:gd name="T55" fmla="*/ 86 h 119"/>
                <a:gd name="T56" fmla="*/ 165 w 274"/>
                <a:gd name="T57" fmla="*/ 67 h 119"/>
                <a:gd name="T58" fmla="*/ 164 w 274"/>
                <a:gd name="T59" fmla="*/ 52 h 119"/>
                <a:gd name="T60" fmla="*/ 207 w 274"/>
                <a:gd name="T61" fmla="*/ 48 h 119"/>
                <a:gd name="T62" fmla="*/ 224 w 274"/>
                <a:gd name="T63" fmla="*/ 37 h 119"/>
                <a:gd name="T64" fmla="*/ 237 w 274"/>
                <a:gd name="T65" fmla="*/ 34 h 119"/>
                <a:gd name="T66" fmla="*/ 262 w 274"/>
                <a:gd name="T67" fmla="*/ 21 h 119"/>
                <a:gd name="T68" fmla="*/ 273 w 274"/>
                <a:gd name="T69" fmla="*/ 19 h 119"/>
                <a:gd name="T70" fmla="*/ 271 w 274"/>
                <a:gd name="T71" fmla="*/ 12 h 119"/>
                <a:gd name="T72" fmla="*/ 266 w 274"/>
                <a:gd name="T73" fmla="*/ 7 h 119"/>
                <a:gd name="T74" fmla="*/ 266 w 274"/>
                <a:gd name="T75" fmla="*/ 5 h 119"/>
                <a:gd name="T76" fmla="*/ 266 w 274"/>
                <a:gd name="T77" fmla="*/ 3 h 119"/>
                <a:gd name="T78" fmla="*/ 265 w 274"/>
                <a:gd name="T79" fmla="*/ 2 h 119"/>
                <a:gd name="T80" fmla="*/ 264 w 274"/>
                <a:gd name="T81" fmla="*/ 2 h 119"/>
                <a:gd name="T82" fmla="*/ 263 w 274"/>
                <a:gd name="T83" fmla="*/ 1 h 119"/>
                <a:gd name="T84" fmla="*/ 250 w 274"/>
                <a:gd name="T85" fmla="*/ 0 h 119"/>
                <a:gd name="T86" fmla="*/ 230 w 274"/>
                <a:gd name="T87" fmla="*/ 5 h 119"/>
                <a:gd name="T88" fmla="*/ 223 w 274"/>
                <a:gd name="T89" fmla="*/ 3 h 119"/>
                <a:gd name="T90" fmla="*/ 216 w 274"/>
                <a:gd name="T91" fmla="*/ 5 h 119"/>
                <a:gd name="T92" fmla="*/ 205 w 274"/>
                <a:gd name="T93" fmla="*/ 5 h 119"/>
                <a:gd name="T94" fmla="*/ 110 w 274"/>
                <a:gd name="T95" fmla="*/ 10 h 119"/>
                <a:gd name="T96" fmla="*/ 82 w 274"/>
                <a:gd name="T97" fmla="*/ 19 h 119"/>
                <a:gd name="T98" fmla="*/ 48 w 274"/>
                <a:gd name="T99" fmla="*/ 29 h 119"/>
                <a:gd name="T100" fmla="*/ 52 w 274"/>
                <a:gd name="T101" fmla="*/ 38 h 119"/>
                <a:gd name="T102" fmla="*/ 35 w 274"/>
                <a:gd name="T103" fmla="*/ 33 h 119"/>
                <a:gd name="T104" fmla="*/ 35 w 274"/>
                <a:gd name="T105" fmla="*/ 25 h 119"/>
                <a:gd name="T106" fmla="*/ 19 w 274"/>
                <a:gd name="T107" fmla="*/ 20 h 119"/>
                <a:gd name="T108" fmla="*/ 14 w 274"/>
                <a:gd name="T109" fmla="*/ 25 h 119"/>
                <a:gd name="T110" fmla="*/ 4 w 274"/>
                <a:gd name="T111" fmla="*/ 48 h 1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4"/>
                <a:gd name="T169" fmla="*/ 0 h 119"/>
                <a:gd name="T170" fmla="*/ 274 w 274"/>
                <a:gd name="T171" fmla="*/ 119 h 1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4" h="119">
                  <a:moveTo>
                    <a:pt x="4" y="48"/>
                  </a:moveTo>
                  <a:cubicBezTo>
                    <a:pt x="6" y="48"/>
                    <a:pt x="10" y="49"/>
                    <a:pt x="13" y="50"/>
                  </a:cubicBezTo>
                  <a:cubicBezTo>
                    <a:pt x="15" y="51"/>
                    <a:pt x="17" y="54"/>
                    <a:pt x="17" y="56"/>
                  </a:cubicBezTo>
                  <a:cubicBezTo>
                    <a:pt x="17" y="58"/>
                    <a:pt x="20" y="61"/>
                    <a:pt x="23" y="63"/>
                  </a:cubicBezTo>
                  <a:cubicBezTo>
                    <a:pt x="26" y="64"/>
                    <a:pt x="30" y="67"/>
                    <a:pt x="32" y="69"/>
                  </a:cubicBezTo>
                  <a:cubicBezTo>
                    <a:pt x="34" y="70"/>
                    <a:pt x="36" y="72"/>
                    <a:pt x="36" y="72"/>
                  </a:cubicBezTo>
                  <a:cubicBezTo>
                    <a:pt x="36" y="72"/>
                    <a:pt x="36" y="72"/>
                    <a:pt x="36" y="72"/>
                  </a:cubicBezTo>
                  <a:cubicBezTo>
                    <a:pt x="36" y="72"/>
                    <a:pt x="36" y="72"/>
                    <a:pt x="36" y="72"/>
                  </a:cubicBezTo>
                  <a:cubicBezTo>
                    <a:pt x="37" y="70"/>
                    <a:pt x="43" y="65"/>
                    <a:pt x="43" y="63"/>
                  </a:cubicBezTo>
                  <a:cubicBezTo>
                    <a:pt x="43" y="63"/>
                    <a:pt x="44" y="62"/>
                    <a:pt x="46" y="62"/>
                  </a:cubicBezTo>
                  <a:cubicBezTo>
                    <a:pt x="46" y="62"/>
                    <a:pt x="46" y="62"/>
                    <a:pt x="46" y="62"/>
                  </a:cubicBezTo>
                  <a:cubicBezTo>
                    <a:pt x="47" y="63"/>
                    <a:pt x="48" y="63"/>
                    <a:pt x="49" y="63"/>
                  </a:cubicBezTo>
                  <a:cubicBezTo>
                    <a:pt x="50" y="63"/>
                    <a:pt x="52" y="64"/>
                    <a:pt x="53" y="66"/>
                  </a:cubicBezTo>
                  <a:cubicBezTo>
                    <a:pt x="54" y="67"/>
                    <a:pt x="57" y="68"/>
                    <a:pt x="60" y="67"/>
                  </a:cubicBezTo>
                  <a:cubicBezTo>
                    <a:pt x="60" y="67"/>
                    <a:pt x="60" y="67"/>
                    <a:pt x="62" y="66"/>
                  </a:cubicBezTo>
                  <a:cubicBezTo>
                    <a:pt x="62" y="66"/>
                    <a:pt x="62" y="66"/>
                    <a:pt x="62" y="66"/>
                  </a:cubicBezTo>
                  <a:cubicBezTo>
                    <a:pt x="64" y="64"/>
                    <a:pt x="70" y="64"/>
                    <a:pt x="72" y="63"/>
                  </a:cubicBezTo>
                  <a:cubicBezTo>
                    <a:pt x="72" y="63"/>
                    <a:pt x="73" y="62"/>
                    <a:pt x="73" y="62"/>
                  </a:cubicBezTo>
                  <a:cubicBezTo>
                    <a:pt x="73" y="62"/>
                    <a:pt x="73" y="62"/>
                    <a:pt x="73" y="62"/>
                  </a:cubicBezTo>
                  <a:cubicBezTo>
                    <a:pt x="73" y="62"/>
                    <a:pt x="73" y="62"/>
                    <a:pt x="73" y="62"/>
                  </a:cubicBezTo>
                  <a:cubicBezTo>
                    <a:pt x="73" y="62"/>
                    <a:pt x="73" y="62"/>
                    <a:pt x="73" y="62"/>
                  </a:cubicBezTo>
                  <a:cubicBezTo>
                    <a:pt x="76" y="62"/>
                    <a:pt x="76" y="62"/>
                    <a:pt x="76" y="62"/>
                  </a:cubicBezTo>
                  <a:cubicBezTo>
                    <a:pt x="81" y="64"/>
                    <a:pt x="85" y="67"/>
                    <a:pt x="85" y="69"/>
                  </a:cubicBezTo>
                  <a:cubicBezTo>
                    <a:pt x="85" y="69"/>
                    <a:pt x="85" y="69"/>
                    <a:pt x="85" y="72"/>
                  </a:cubicBezTo>
                  <a:cubicBezTo>
                    <a:pt x="84" y="75"/>
                    <a:pt x="78" y="76"/>
                    <a:pt x="76" y="78"/>
                  </a:cubicBezTo>
                  <a:cubicBezTo>
                    <a:pt x="75" y="80"/>
                    <a:pt x="66" y="80"/>
                    <a:pt x="65" y="81"/>
                  </a:cubicBezTo>
                  <a:cubicBezTo>
                    <a:pt x="64" y="82"/>
                    <a:pt x="64" y="82"/>
                    <a:pt x="64" y="82"/>
                  </a:cubicBezTo>
                  <a:cubicBezTo>
                    <a:pt x="60" y="86"/>
                    <a:pt x="57" y="91"/>
                    <a:pt x="58" y="92"/>
                  </a:cubicBezTo>
                  <a:cubicBezTo>
                    <a:pt x="58" y="94"/>
                    <a:pt x="53" y="98"/>
                    <a:pt x="53" y="98"/>
                  </a:cubicBezTo>
                  <a:cubicBezTo>
                    <a:pt x="53" y="98"/>
                    <a:pt x="53" y="98"/>
                    <a:pt x="54" y="98"/>
                  </a:cubicBezTo>
                  <a:cubicBezTo>
                    <a:pt x="55" y="98"/>
                    <a:pt x="54" y="99"/>
                    <a:pt x="53" y="100"/>
                  </a:cubicBezTo>
                  <a:cubicBezTo>
                    <a:pt x="52" y="101"/>
                    <a:pt x="46" y="102"/>
                    <a:pt x="46" y="102"/>
                  </a:cubicBezTo>
                  <a:cubicBezTo>
                    <a:pt x="46" y="102"/>
                    <a:pt x="46" y="102"/>
                    <a:pt x="45" y="102"/>
                  </a:cubicBezTo>
                  <a:cubicBezTo>
                    <a:pt x="45" y="102"/>
                    <a:pt x="42" y="101"/>
                    <a:pt x="40" y="100"/>
                  </a:cubicBezTo>
                  <a:cubicBezTo>
                    <a:pt x="37" y="99"/>
                    <a:pt x="35" y="97"/>
                    <a:pt x="35" y="97"/>
                  </a:cubicBezTo>
                  <a:cubicBezTo>
                    <a:pt x="35" y="96"/>
                    <a:pt x="32" y="95"/>
                    <a:pt x="29" y="95"/>
                  </a:cubicBezTo>
                  <a:cubicBezTo>
                    <a:pt x="26" y="95"/>
                    <a:pt x="23" y="94"/>
                    <a:pt x="23" y="93"/>
                  </a:cubicBezTo>
                  <a:cubicBezTo>
                    <a:pt x="23" y="92"/>
                    <a:pt x="23" y="92"/>
                    <a:pt x="23" y="92"/>
                  </a:cubicBezTo>
                  <a:cubicBezTo>
                    <a:pt x="23" y="92"/>
                    <a:pt x="23" y="92"/>
                    <a:pt x="23" y="93"/>
                  </a:cubicBezTo>
                  <a:cubicBezTo>
                    <a:pt x="21" y="96"/>
                    <a:pt x="24" y="98"/>
                    <a:pt x="24" y="100"/>
                  </a:cubicBezTo>
                  <a:cubicBezTo>
                    <a:pt x="25" y="101"/>
                    <a:pt x="25" y="101"/>
                    <a:pt x="25" y="101"/>
                  </a:cubicBezTo>
                  <a:cubicBezTo>
                    <a:pt x="30" y="104"/>
                    <a:pt x="35" y="110"/>
                    <a:pt x="35" y="113"/>
                  </a:cubicBezTo>
                  <a:cubicBezTo>
                    <a:pt x="35" y="116"/>
                    <a:pt x="56" y="119"/>
                    <a:pt x="82" y="119"/>
                  </a:cubicBezTo>
                  <a:cubicBezTo>
                    <a:pt x="108" y="119"/>
                    <a:pt x="130" y="118"/>
                    <a:pt x="132" y="117"/>
                  </a:cubicBezTo>
                  <a:cubicBezTo>
                    <a:pt x="133" y="117"/>
                    <a:pt x="132" y="116"/>
                    <a:pt x="129" y="115"/>
                  </a:cubicBezTo>
                  <a:cubicBezTo>
                    <a:pt x="126" y="115"/>
                    <a:pt x="115" y="114"/>
                    <a:pt x="103" y="114"/>
                  </a:cubicBezTo>
                  <a:cubicBezTo>
                    <a:pt x="91" y="114"/>
                    <a:pt x="76" y="113"/>
                    <a:pt x="70" y="111"/>
                  </a:cubicBezTo>
                  <a:cubicBezTo>
                    <a:pt x="64" y="109"/>
                    <a:pt x="59" y="107"/>
                    <a:pt x="59" y="106"/>
                  </a:cubicBezTo>
                  <a:cubicBezTo>
                    <a:pt x="59" y="106"/>
                    <a:pt x="58" y="104"/>
                    <a:pt x="58" y="102"/>
                  </a:cubicBezTo>
                  <a:cubicBezTo>
                    <a:pt x="57" y="100"/>
                    <a:pt x="57" y="99"/>
                    <a:pt x="57" y="99"/>
                  </a:cubicBezTo>
                  <a:cubicBezTo>
                    <a:pt x="57" y="99"/>
                    <a:pt x="57" y="99"/>
                    <a:pt x="58" y="99"/>
                  </a:cubicBezTo>
                  <a:cubicBezTo>
                    <a:pt x="58" y="99"/>
                    <a:pt x="58" y="99"/>
                    <a:pt x="58" y="99"/>
                  </a:cubicBezTo>
                  <a:cubicBezTo>
                    <a:pt x="59" y="99"/>
                    <a:pt x="59" y="99"/>
                    <a:pt x="59" y="99"/>
                  </a:cubicBezTo>
                  <a:cubicBezTo>
                    <a:pt x="59" y="99"/>
                    <a:pt x="59" y="99"/>
                    <a:pt x="59" y="99"/>
                  </a:cubicBezTo>
                  <a:cubicBezTo>
                    <a:pt x="59" y="99"/>
                    <a:pt x="59" y="99"/>
                    <a:pt x="59" y="99"/>
                  </a:cubicBezTo>
                  <a:cubicBezTo>
                    <a:pt x="59" y="99"/>
                    <a:pt x="60" y="99"/>
                    <a:pt x="60" y="99"/>
                  </a:cubicBezTo>
                  <a:cubicBezTo>
                    <a:pt x="60" y="99"/>
                    <a:pt x="60" y="99"/>
                    <a:pt x="60" y="99"/>
                  </a:cubicBezTo>
                  <a:cubicBezTo>
                    <a:pt x="61" y="99"/>
                    <a:pt x="61" y="99"/>
                    <a:pt x="61" y="99"/>
                  </a:cubicBezTo>
                  <a:cubicBezTo>
                    <a:pt x="61" y="99"/>
                    <a:pt x="62" y="99"/>
                    <a:pt x="62" y="99"/>
                  </a:cubicBezTo>
                  <a:cubicBezTo>
                    <a:pt x="62" y="99"/>
                    <a:pt x="62" y="99"/>
                    <a:pt x="62" y="99"/>
                  </a:cubicBezTo>
                  <a:cubicBezTo>
                    <a:pt x="63" y="99"/>
                    <a:pt x="63" y="99"/>
                    <a:pt x="63" y="99"/>
                  </a:cubicBezTo>
                  <a:cubicBezTo>
                    <a:pt x="64" y="99"/>
                    <a:pt x="65" y="99"/>
                    <a:pt x="66" y="99"/>
                  </a:cubicBezTo>
                  <a:cubicBezTo>
                    <a:pt x="66" y="99"/>
                    <a:pt x="66" y="99"/>
                    <a:pt x="66" y="99"/>
                  </a:cubicBezTo>
                  <a:cubicBezTo>
                    <a:pt x="66" y="98"/>
                    <a:pt x="66" y="98"/>
                    <a:pt x="66" y="98"/>
                  </a:cubicBezTo>
                  <a:cubicBezTo>
                    <a:pt x="68" y="98"/>
                    <a:pt x="68" y="98"/>
                    <a:pt x="68" y="98"/>
                  </a:cubicBezTo>
                  <a:cubicBezTo>
                    <a:pt x="69" y="97"/>
                    <a:pt x="71" y="96"/>
                    <a:pt x="71" y="95"/>
                  </a:cubicBezTo>
                  <a:cubicBezTo>
                    <a:pt x="71" y="95"/>
                    <a:pt x="71" y="95"/>
                    <a:pt x="71" y="95"/>
                  </a:cubicBezTo>
                  <a:cubicBezTo>
                    <a:pt x="99" y="95"/>
                    <a:pt x="99" y="95"/>
                    <a:pt x="99" y="95"/>
                  </a:cubicBezTo>
                  <a:cubicBezTo>
                    <a:pt x="99" y="95"/>
                    <a:pt x="99" y="95"/>
                    <a:pt x="99" y="95"/>
                  </a:cubicBezTo>
                  <a:cubicBezTo>
                    <a:pt x="99" y="95"/>
                    <a:pt x="99" y="95"/>
                    <a:pt x="99" y="95"/>
                  </a:cubicBezTo>
                  <a:cubicBezTo>
                    <a:pt x="99" y="95"/>
                    <a:pt x="104" y="96"/>
                    <a:pt x="111" y="96"/>
                  </a:cubicBezTo>
                  <a:cubicBezTo>
                    <a:pt x="117" y="97"/>
                    <a:pt x="128" y="97"/>
                    <a:pt x="127" y="95"/>
                  </a:cubicBezTo>
                  <a:cubicBezTo>
                    <a:pt x="127" y="95"/>
                    <a:pt x="127" y="95"/>
                    <a:pt x="127" y="94"/>
                  </a:cubicBezTo>
                  <a:cubicBezTo>
                    <a:pt x="126" y="91"/>
                    <a:pt x="126" y="91"/>
                    <a:pt x="126" y="91"/>
                  </a:cubicBezTo>
                  <a:cubicBezTo>
                    <a:pt x="127" y="90"/>
                    <a:pt x="128" y="88"/>
                    <a:pt x="129" y="88"/>
                  </a:cubicBezTo>
                  <a:cubicBezTo>
                    <a:pt x="129" y="88"/>
                    <a:pt x="130" y="88"/>
                    <a:pt x="130" y="88"/>
                  </a:cubicBezTo>
                  <a:cubicBezTo>
                    <a:pt x="130" y="88"/>
                    <a:pt x="130" y="88"/>
                    <a:pt x="130" y="88"/>
                  </a:cubicBezTo>
                  <a:cubicBezTo>
                    <a:pt x="130" y="88"/>
                    <a:pt x="130" y="88"/>
                    <a:pt x="130" y="88"/>
                  </a:cubicBezTo>
                  <a:cubicBezTo>
                    <a:pt x="130" y="88"/>
                    <a:pt x="130" y="87"/>
                    <a:pt x="130" y="87"/>
                  </a:cubicBezTo>
                  <a:cubicBezTo>
                    <a:pt x="130" y="87"/>
                    <a:pt x="130" y="87"/>
                    <a:pt x="130" y="87"/>
                  </a:cubicBezTo>
                  <a:cubicBezTo>
                    <a:pt x="130" y="87"/>
                    <a:pt x="129" y="87"/>
                    <a:pt x="129" y="87"/>
                  </a:cubicBezTo>
                  <a:cubicBezTo>
                    <a:pt x="128" y="87"/>
                    <a:pt x="127" y="87"/>
                    <a:pt x="127" y="86"/>
                  </a:cubicBezTo>
                  <a:cubicBezTo>
                    <a:pt x="126" y="86"/>
                    <a:pt x="127" y="86"/>
                    <a:pt x="128" y="86"/>
                  </a:cubicBezTo>
                  <a:cubicBezTo>
                    <a:pt x="129" y="86"/>
                    <a:pt x="130" y="86"/>
                    <a:pt x="130" y="86"/>
                  </a:cubicBezTo>
                  <a:cubicBezTo>
                    <a:pt x="130" y="86"/>
                    <a:pt x="130" y="83"/>
                    <a:pt x="131" y="79"/>
                  </a:cubicBezTo>
                  <a:cubicBezTo>
                    <a:pt x="131" y="75"/>
                    <a:pt x="139" y="71"/>
                    <a:pt x="148" y="71"/>
                  </a:cubicBezTo>
                  <a:cubicBezTo>
                    <a:pt x="157" y="71"/>
                    <a:pt x="165" y="69"/>
                    <a:pt x="165" y="67"/>
                  </a:cubicBezTo>
                  <a:cubicBezTo>
                    <a:pt x="165" y="65"/>
                    <a:pt x="165" y="63"/>
                    <a:pt x="165" y="63"/>
                  </a:cubicBezTo>
                  <a:cubicBezTo>
                    <a:pt x="165" y="63"/>
                    <a:pt x="165" y="60"/>
                    <a:pt x="164" y="58"/>
                  </a:cubicBezTo>
                  <a:cubicBezTo>
                    <a:pt x="164" y="55"/>
                    <a:pt x="164" y="52"/>
                    <a:pt x="164" y="52"/>
                  </a:cubicBezTo>
                  <a:cubicBezTo>
                    <a:pt x="164" y="52"/>
                    <a:pt x="164" y="51"/>
                    <a:pt x="164" y="50"/>
                  </a:cubicBezTo>
                  <a:cubicBezTo>
                    <a:pt x="164" y="49"/>
                    <a:pt x="172" y="48"/>
                    <a:pt x="182" y="48"/>
                  </a:cubicBezTo>
                  <a:cubicBezTo>
                    <a:pt x="207" y="48"/>
                    <a:pt x="207" y="48"/>
                    <a:pt x="207" y="48"/>
                  </a:cubicBezTo>
                  <a:cubicBezTo>
                    <a:pt x="209" y="48"/>
                    <a:pt x="211" y="46"/>
                    <a:pt x="212" y="43"/>
                  </a:cubicBezTo>
                  <a:cubicBezTo>
                    <a:pt x="212" y="41"/>
                    <a:pt x="215" y="38"/>
                    <a:pt x="218" y="37"/>
                  </a:cubicBezTo>
                  <a:cubicBezTo>
                    <a:pt x="221" y="37"/>
                    <a:pt x="224" y="37"/>
                    <a:pt x="224" y="37"/>
                  </a:cubicBezTo>
                  <a:cubicBezTo>
                    <a:pt x="224" y="38"/>
                    <a:pt x="224" y="38"/>
                    <a:pt x="224" y="38"/>
                  </a:cubicBezTo>
                  <a:cubicBezTo>
                    <a:pt x="224" y="38"/>
                    <a:pt x="226" y="38"/>
                    <a:pt x="227" y="38"/>
                  </a:cubicBezTo>
                  <a:cubicBezTo>
                    <a:pt x="229" y="38"/>
                    <a:pt x="233" y="36"/>
                    <a:pt x="237" y="34"/>
                  </a:cubicBezTo>
                  <a:cubicBezTo>
                    <a:pt x="241" y="32"/>
                    <a:pt x="246" y="29"/>
                    <a:pt x="249" y="27"/>
                  </a:cubicBezTo>
                  <a:cubicBezTo>
                    <a:pt x="251" y="26"/>
                    <a:pt x="255" y="24"/>
                    <a:pt x="256" y="23"/>
                  </a:cubicBezTo>
                  <a:cubicBezTo>
                    <a:pt x="258" y="22"/>
                    <a:pt x="260" y="21"/>
                    <a:pt x="262" y="21"/>
                  </a:cubicBezTo>
                  <a:cubicBezTo>
                    <a:pt x="262" y="21"/>
                    <a:pt x="262" y="21"/>
                    <a:pt x="265" y="20"/>
                  </a:cubicBezTo>
                  <a:cubicBezTo>
                    <a:pt x="267" y="20"/>
                    <a:pt x="269" y="19"/>
                    <a:pt x="270" y="19"/>
                  </a:cubicBezTo>
                  <a:cubicBezTo>
                    <a:pt x="273" y="19"/>
                    <a:pt x="273" y="19"/>
                    <a:pt x="273" y="19"/>
                  </a:cubicBezTo>
                  <a:cubicBezTo>
                    <a:pt x="273" y="16"/>
                    <a:pt x="274" y="12"/>
                    <a:pt x="273" y="11"/>
                  </a:cubicBezTo>
                  <a:cubicBezTo>
                    <a:pt x="273" y="10"/>
                    <a:pt x="272" y="10"/>
                    <a:pt x="272" y="10"/>
                  </a:cubicBezTo>
                  <a:cubicBezTo>
                    <a:pt x="272" y="10"/>
                    <a:pt x="271" y="11"/>
                    <a:pt x="271" y="12"/>
                  </a:cubicBezTo>
                  <a:cubicBezTo>
                    <a:pt x="271" y="14"/>
                    <a:pt x="270" y="14"/>
                    <a:pt x="268" y="12"/>
                  </a:cubicBezTo>
                  <a:cubicBezTo>
                    <a:pt x="266" y="11"/>
                    <a:pt x="265" y="9"/>
                    <a:pt x="265" y="9"/>
                  </a:cubicBezTo>
                  <a:cubicBezTo>
                    <a:pt x="266" y="9"/>
                    <a:pt x="266" y="7"/>
                    <a:pt x="266" y="7"/>
                  </a:cubicBezTo>
                  <a:cubicBezTo>
                    <a:pt x="266" y="7"/>
                    <a:pt x="266" y="7"/>
                    <a:pt x="266" y="7"/>
                  </a:cubicBezTo>
                  <a:cubicBezTo>
                    <a:pt x="266" y="6"/>
                    <a:pt x="266" y="6"/>
                    <a:pt x="266" y="6"/>
                  </a:cubicBezTo>
                  <a:cubicBezTo>
                    <a:pt x="266" y="6"/>
                    <a:pt x="266" y="5"/>
                    <a:pt x="266" y="5"/>
                  </a:cubicBezTo>
                  <a:cubicBezTo>
                    <a:pt x="266" y="5"/>
                    <a:pt x="266" y="5"/>
                    <a:pt x="266" y="5"/>
                  </a:cubicBezTo>
                  <a:cubicBezTo>
                    <a:pt x="267" y="5"/>
                    <a:pt x="267" y="5"/>
                    <a:pt x="267" y="4"/>
                  </a:cubicBezTo>
                  <a:cubicBezTo>
                    <a:pt x="267" y="3"/>
                    <a:pt x="266" y="2"/>
                    <a:pt x="266" y="3"/>
                  </a:cubicBezTo>
                  <a:cubicBezTo>
                    <a:pt x="266" y="3"/>
                    <a:pt x="266" y="3"/>
                    <a:pt x="266" y="2"/>
                  </a:cubicBezTo>
                  <a:cubicBezTo>
                    <a:pt x="266" y="2"/>
                    <a:pt x="266" y="2"/>
                    <a:pt x="265" y="2"/>
                  </a:cubicBezTo>
                  <a:cubicBezTo>
                    <a:pt x="265" y="2"/>
                    <a:pt x="265" y="2"/>
                    <a:pt x="265" y="2"/>
                  </a:cubicBezTo>
                  <a:cubicBezTo>
                    <a:pt x="265" y="2"/>
                    <a:pt x="265" y="2"/>
                    <a:pt x="265" y="2"/>
                  </a:cubicBezTo>
                  <a:cubicBezTo>
                    <a:pt x="265" y="2"/>
                    <a:pt x="265" y="2"/>
                    <a:pt x="265" y="2"/>
                  </a:cubicBezTo>
                  <a:cubicBezTo>
                    <a:pt x="265" y="2"/>
                    <a:pt x="265" y="2"/>
                    <a:pt x="264" y="2"/>
                  </a:cubicBezTo>
                  <a:cubicBezTo>
                    <a:pt x="264" y="2"/>
                    <a:pt x="264" y="2"/>
                    <a:pt x="264" y="2"/>
                  </a:cubicBezTo>
                  <a:cubicBezTo>
                    <a:pt x="264" y="1"/>
                    <a:pt x="264" y="1"/>
                    <a:pt x="264" y="1"/>
                  </a:cubicBezTo>
                  <a:cubicBezTo>
                    <a:pt x="263" y="1"/>
                    <a:pt x="263" y="1"/>
                    <a:pt x="263" y="1"/>
                  </a:cubicBezTo>
                  <a:cubicBezTo>
                    <a:pt x="263" y="1"/>
                    <a:pt x="262" y="1"/>
                    <a:pt x="260" y="1"/>
                  </a:cubicBezTo>
                  <a:cubicBezTo>
                    <a:pt x="259" y="1"/>
                    <a:pt x="256" y="0"/>
                    <a:pt x="254" y="0"/>
                  </a:cubicBezTo>
                  <a:cubicBezTo>
                    <a:pt x="254" y="0"/>
                    <a:pt x="254" y="0"/>
                    <a:pt x="250" y="0"/>
                  </a:cubicBezTo>
                  <a:cubicBezTo>
                    <a:pt x="244" y="0"/>
                    <a:pt x="238" y="2"/>
                    <a:pt x="237" y="3"/>
                  </a:cubicBezTo>
                  <a:cubicBezTo>
                    <a:pt x="236" y="3"/>
                    <a:pt x="233" y="5"/>
                    <a:pt x="230" y="5"/>
                  </a:cubicBezTo>
                  <a:cubicBezTo>
                    <a:pt x="230" y="5"/>
                    <a:pt x="230" y="5"/>
                    <a:pt x="230" y="5"/>
                  </a:cubicBezTo>
                  <a:cubicBezTo>
                    <a:pt x="226" y="5"/>
                    <a:pt x="226" y="5"/>
                    <a:pt x="226" y="5"/>
                  </a:cubicBezTo>
                  <a:cubicBezTo>
                    <a:pt x="226" y="5"/>
                    <a:pt x="225" y="3"/>
                    <a:pt x="225" y="3"/>
                  </a:cubicBezTo>
                  <a:cubicBezTo>
                    <a:pt x="225" y="3"/>
                    <a:pt x="224" y="3"/>
                    <a:pt x="223" y="3"/>
                  </a:cubicBezTo>
                  <a:cubicBezTo>
                    <a:pt x="223" y="3"/>
                    <a:pt x="222" y="4"/>
                    <a:pt x="222" y="4"/>
                  </a:cubicBezTo>
                  <a:cubicBezTo>
                    <a:pt x="222" y="4"/>
                    <a:pt x="221" y="5"/>
                    <a:pt x="221" y="5"/>
                  </a:cubicBezTo>
                  <a:cubicBezTo>
                    <a:pt x="216" y="5"/>
                    <a:pt x="216" y="5"/>
                    <a:pt x="216" y="5"/>
                  </a:cubicBezTo>
                  <a:cubicBezTo>
                    <a:pt x="214" y="5"/>
                    <a:pt x="211" y="3"/>
                    <a:pt x="210" y="4"/>
                  </a:cubicBezTo>
                  <a:cubicBezTo>
                    <a:pt x="210" y="4"/>
                    <a:pt x="209" y="3"/>
                    <a:pt x="209" y="3"/>
                  </a:cubicBezTo>
                  <a:cubicBezTo>
                    <a:pt x="205" y="5"/>
                    <a:pt x="205" y="5"/>
                    <a:pt x="205" y="5"/>
                  </a:cubicBezTo>
                  <a:cubicBezTo>
                    <a:pt x="194" y="5"/>
                    <a:pt x="175" y="5"/>
                    <a:pt x="164" y="5"/>
                  </a:cubicBezTo>
                  <a:cubicBezTo>
                    <a:pt x="152" y="5"/>
                    <a:pt x="140" y="6"/>
                    <a:pt x="137" y="7"/>
                  </a:cubicBezTo>
                  <a:cubicBezTo>
                    <a:pt x="134" y="9"/>
                    <a:pt x="122" y="10"/>
                    <a:pt x="110" y="10"/>
                  </a:cubicBezTo>
                  <a:cubicBezTo>
                    <a:pt x="98" y="10"/>
                    <a:pt x="88" y="11"/>
                    <a:pt x="88" y="12"/>
                  </a:cubicBezTo>
                  <a:cubicBezTo>
                    <a:pt x="88" y="17"/>
                    <a:pt x="88" y="17"/>
                    <a:pt x="88" y="17"/>
                  </a:cubicBezTo>
                  <a:cubicBezTo>
                    <a:pt x="88" y="18"/>
                    <a:pt x="85" y="19"/>
                    <a:pt x="82" y="19"/>
                  </a:cubicBezTo>
                  <a:cubicBezTo>
                    <a:pt x="78" y="19"/>
                    <a:pt x="75" y="20"/>
                    <a:pt x="75" y="22"/>
                  </a:cubicBezTo>
                  <a:cubicBezTo>
                    <a:pt x="74" y="23"/>
                    <a:pt x="67" y="24"/>
                    <a:pt x="59" y="24"/>
                  </a:cubicBezTo>
                  <a:cubicBezTo>
                    <a:pt x="50" y="24"/>
                    <a:pt x="45" y="26"/>
                    <a:pt x="48" y="29"/>
                  </a:cubicBezTo>
                  <a:cubicBezTo>
                    <a:pt x="50" y="31"/>
                    <a:pt x="52" y="33"/>
                    <a:pt x="52" y="33"/>
                  </a:cubicBezTo>
                  <a:cubicBezTo>
                    <a:pt x="51" y="33"/>
                    <a:pt x="51" y="34"/>
                    <a:pt x="52" y="36"/>
                  </a:cubicBezTo>
                  <a:cubicBezTo>
                    <a:pt x="52" y="37"/>
                    <a:pt x="52" y="38"/>
                    <a:pt x="52" y="38"/>
                  </a:cubicBezTo>
                  <a:cubicBezTo>
                    <a:pt x="34" y="38"/>
                    <a:pt x="34" y="38"/>
                    <a:pt x="34" y="38"/>
                  </a:cubicBezTo>
                  <a:cubicBezTo>
                    <a:pt x="34" y="38"/>
                    <a:pt x="34" y="37"/>
                    <a:pt x="34" y="36"/>
                  </a:cubicBezTo>
                  <a:cubicBezTo>
                    <a:pt x="35" y="34"/>
                    <a:pt x="35" y="33"/>
                    <a:pt x="35" y="33"/>
                  </a:cubicBezTo>
                  <a:cubicBezTo>
                    <a:pt x="35" y="33"/>
                    <a:pt x="35" y="32"/>
                    <a:pt x="35" y="29"/>
                  </a:cubicBezTo>
                  <a:cubicBezTo>
                    <a:pt x="35" y="27"/>
                    <a:pt x="35" y="25"/>
                    <a:pt x="35" y="25"/>
                  </a:cubicBezTo>
                  <a:cubicBezTo>
                    <a:pt x="35" y="25"/>
                    <a:pt x="35" y="25"/>
                    <a:pt x="35" y="25"/>
                  </a:cubicBezTo>
                  <a:cubicBezTo>
                    <a:pt x="35" y="25"/>
                    <a:pt x="30" y="23"/>
                    <a:pt x="23" y="21"/>
                  </a:cubicBezTo>
                  <a:cubicBezTo>
                    <a:pt x="23" y="21"/>
                    <a:pt x="23" y="21"/>
                    <a:pt x="19" y="20"/>
                  </a:cubicBezTo>
                  <a:cubicBezTo>
                    <a:pt x="19" y="20"/>
                    <a:pt x="19" y="20"/>
                    <a:pt x="19" y="20"/>
                  </a:cubicBezTo>
                  <a:cubicBezTo>
                    <a:pt x="18" y="20"/>
                    <a:pt x="18" y="20"/>
                    <a:pt x="18" y="20"/>
                  </a:cubicBezTo>
                  <a:cubicBezTo>
                    <a:pt x="15" y="21"/>
                    <a:pt x="16" y="23"/>
                    <a:pt x="15" y="24"/>
                  </a:cubicBezTo>
                  <a:cubicBezTo>
                    <a:pt x="14" y="25"/>
                    <a:pt x="14" y="25"/>
                    <a:pt x="14" y="25"/>
                  </a:cubicBezTo>
                  <a:cubicBezTo>
                    <a:pt x="11" y="29"/>
                    <a:pt x="7" y="33"/>
                    <a:pt x="5" y="35"/>
                  </a:cubicBezTo>
                  <a:cubicBezTo>
                    <a:pt x="3" y="37"/>
                    <a:pt x="1" y="40"/>
                    <a:pt x="1" y="42"/>
                  </a:cubicBezTo>
                  <a:cubicBezTo>
                    <a:pt x="0" y="45"/>
                    <a:pt x="1" y="47"/>
                    <a:pt x="4" y="48"/>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79" name="Freeform 165"/>
            <p:cNvSpPr>
              <a:spLocks noChangeArrowheads="1"/>
            </p:cNvSpPr>
            <p:nvPr/>
          </p:nvSpPr>
          <p:spPr bwMode="auto">
            <a:xfrm>
              <a:off x="2047875" y="1851025"/>
              <a:ext cx="95250" cy="50800"/>
            </a:xfrm>
            <a:custGeom>
              <a:avLst/>
              <a:gdLst>
                <a:gd name="T0" fmla="*/ 15 w 36"/>
                <a:gd name="T1" fmla="*/ 19 h 19"/>
                <a:gd name="T2" fmla="*/ 20 w 36"/>
                <a:gd name="T3" fmla="*/ 18 h 19"/>
                <a:gd name="T4" fmla="*/ 21 w 36"/>
                <a:gd name="T5" fmla="*/ 18 h 19"/>
                <a:gd name="T6" fmla="*/ 21 w 36"/>
                <a:gd name="T7" fmla="*/ 18 h 19"/>
                <a:gd name="T8" fmla="*/ 25 w 36"/>
                <a:gd name="T9" fmla="*/ 17 h 19"/>
                <a:gd name="T10" fmla="*/ 30 w 36"/>
                <a:gd name="T11" fmla="*/ 14 h 19"/>
                <a:gd name="T12" fmla="*/ 35 w 36"/>
                <a:gd name="T13" fmla="*/ 11 h 19"/>
                <a:gd name="T14" fmla="*/ 35 w 36"/>
                <a:gd name="T15" fmla="*/ 5 h 19"/>
                <a:gd name="T16" fmla="*/ 28 w 36"/>
                <a:gd name="T17" fmla="*/ 0 h 19"/>
                <a:gd name="T18" fmla="*/ 23 w 36"/>
                <a:gd name="T19" fmla="*/ 0 h 19"/>
                <a:gd name="T20" fmla="*/ 20 w 36"/>
                <a:gd name="T21" fmla="*/ 0 h 19"/>
                <a:gd name="T22" fmla="*/ 17 w 36"/>
                <a:gd name="T23" fmla="*/ 1 h 19"/>
                <a:gd name="T24" fmla="*/ 16 w 36"/>
                <a:gd name="T25" fmla="*/ 2 h 19"/>
                <a:gd name="T26" fmla="*/ 14 w 36"/>
                <a:gd name="T27" fmla="*/ 4 h 19"/>
                <a:gd name="T28" fmla="*/ 8 w 36"/>
                <a:gd name="T29" fmla="*/ 6 h 19"/>
                <a:gd name="T30" fmla="*/ 7 w 36"/>
                <a:gd name="T31" fmla="*/ 6 h 19"/>
                <a:gd name="T32" fmla="*/ 7 w 36"/>
                <a:gd name="T33" fmla="*/ 6 h 19"/>
                <a:gd name="T34" fmla="*/ 7 w 36"/>
                <a:gd name="T35" fmla="*/ 6 h 19"/>
                <a:gd name="T36" fmla="*/ 6 w 36"/>
                <a:gd name="T37" fmla="*/ 7 h 19"/>
                <a:gd name="T38" fmla="*/ 3 w 36"/>
                <a:gd name="T39" fmla="*/ 8 h 19"/>
                <a:gd name="T40" fmla="*/ 3 w 36"/>
                <a:gd name="T41" fmla="*/ 8 h 19"/>
                <a:gd name="T42" fmla="*/ 2 w 36"/>
                <a:gd name="T43" fmla="*/ 9 h 19"/>
                <a:gd name="T44" fmla="*/ 1 w 36"/>
                <a:gd name="T45" fmla="*/ 12 h 19"/>
                <a:gd name="T46" fmla="*/ 5 w 36"/>
                <a:gd name="T47" fmla="*/ 14 h 19"/>
                <a:gd name="T48" fmla="*/ 11 w 36"/>
                <a:gd name="T49" fmla="*/ 16 h 19"/>
                <a:gd name="T50" fmla="*/ 13 w 36"/>
                <a:gd name="T51" fmla="*/ 18 h 19"/>
                <a:gd name="T52" fmla="*/ 16 w 36"/>
                <a:gd name="T53" fmla="*/ 19 h 19"/>
                <a:gd name="T54" fmla="*/ 16 w 36"/>
                <a:gd name="T55" fmla="*/ 19 h 19"/>
                <a:gd name="T56" fmla="*/ 15 w 36"/>
                <a:gd name="T57" fmla="*/ 19 h 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6"/>
                <a:gd name="T88" fmla="*/ 0 h 19"/>
                <a:gd name="T89" fmla="*/ 36 w 36"/>
                <a:gd name="T90" fmla="*/ 19 h 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6" h="19">
                  <a:moveTo>
                    <a:pt x="15" y="19"/>
                  </a:moveTo>
                  <a:cubicBezTo>
                    <a:pt x="15" y="19"/>
                    <a:pt x="18" y="19"/>
                    <a:pt x="20" y="18"/>
                  </a:cubicBezTo>
                  <a:cubicBezTo>
                    <a:pt x="20" y="18"/>
                    <a:pt x="20" y="18"/>
                    <a:pt x="21" y="18"/>
                  </a:cubicBezTo>
                  <a:cubicBezTo>
                    <a:pt x="21" y="18"/>
                    <a:pt x="21" y="18"/>
                    <a:pt x="21" y="18"/>
                  </a:cubicBezTo>
                  <a:cubicBezTo>
                    <a:pt x="22" y="18"/>
                    <a:pt x="23" y="17"/>
                    <a:pt x="25" y="17"/>
                  </a:cubicBezTo>
                  <a:cubicBezTo>
                    <a:pt x="26" y="16"/>
                    <a:pt x="29" y="15"/>
                    <a:pt x="30" y="14"/>
                  </a:cubicBezTo>
                  <a:cubicBezTo>
                    <a:pt x="32" y="13"/>
                    <a:pt x="34" y="12"/>
                    <a:pt x="35" y="11"/>
                  </a:cubicBezTo>
                  <a:cubicBezTo>
                    <a:pt x="36" y="10"/>
                    <a:pt x="36" y="8"/>
                    <a:pt x="35" y="5"/>
                  </a:cubicBezTo>
                  <a:cubicBezTo>
                    <a:pt x="35" y="3"/>
                    <a:pt x="32" y="1"/>
                    <a:pt x="28" y="0"/>
                  </a:cubicBezTo>
                  <a:cubicBezTo>
                    <a:pt x="25" y="0"/>
                    <a:pt x="23" y="0"/>
                    <a:pt x="23" y="0"/>
                  </a:cubicBezTo>
                  <a:cubicBezTo>
                    <a:pt x="23" y="0"/>
                    <a:pt x="21" y="0"/>
                    <a:pt x="20" y="0"/>
                  </a:cubicBezTo>
                  <a:cubicBezTo>
                    <a:pt x="18" y="0"/>
                    <a:pt x="17" y="0"/>
                    <a:pt x="17" y="1"/>
                  </a:cubicBezTo>
                  <a:cubicBezTo>
                    <a:pt x="17" y="2"/>
                    <a:pt x="17" y="2"/>
                    <a:pt x="16" y="2"/>
                  </a:cubicBezTo>
                  <a:cubicBezTo>
                    <a:pt x="16" y="2"/>
                    <a:pt x="15" y="3"/>
                    <a:pt x="14" y="4"/>
                  </a:cubicBezTo>
                  <a:cubicBezTo>
                    <a:pt x="12" y="4"/>
                    <a:pt x="8" y="6"/>
                    <a:pt x="8" y="6"/>
                  </a:cubicBezTo>
                  <a:cubicBezTo>
                    <a:pt x="8" y="6"/>
                    <a:pt x="8" y="6"/>
                    <a:pt x="7" y="6"/>
                  </a:cubicBezTo>
                  <a:cubicBezTo>
                    <a:pt x="7" y="6"/>
                    <a:pt x="7" y="6"/>
                    <a:pt x="7" y="6"/>
                  </a:cubicBezTo>
                  <a:cubicBezTo>
                    <a:pt x="7" y="6"/>
                    <a:pt x="7" y="6"/>
                    <a:pt x="7" y="6"/>
                  </a:cubicBezTo>
                  <a:cubicBezTo>
                    <a:pt x="7" y="6"/>
                    <a:pt x="6" y="6"/>
                    <a:pt x="6" y="7"/>
                  </a:cubicBezTo>
                  <a:cubicBezTo>
                    <a:pt x="5" y="7"/>
                    <a:pt x="3" y="8"/>
                    <a:pt x="3" y="8"/>
                  </a:cubicBezTo>
                  <a:cubicBezTo>
                    <a:pt x="3" y="8"/>
                    <a:pt x="3" y="8"/>
                    <a:pt x="3" y="8"/>
                  </a:cubicBezTo>
                  <a:cubicBezTo>
                    <a:pt x="3" y="8"/>
                    <a:pt x="2" y="9"/>
                    <a:pt x="2" y="9"/>
                  </a:cubicBezTo>
                  <a:cubicBezTo>
                    <a:pt x="2" y="10"/>
                    <a:pt x="1" y="11"/>
                    <a:pt x="1" y="12"/>
                  </a:cubicBezTo>
                  <a:cubicBezTo>
                    <a:pt x="0" y="13"/>
                    <a:pt x="2" y="14"/>
                    <a:pt x="5" y="14"/>
                  </a:cubicBezTo>
                  <a:cubicBezTo>
                    <a:pt x="8" y="14"/>
                    <a:pt x="11" y="15"/>
                    <a:pt x="11" y="16"/>
                  </a:cubicBezTo>
                  <a:cubicBezTo>
                    <a:pt x="11" y="16"/>
                    <a:pt x="12" y="18"/>
                    <a:pt x="13" y="18"/>
                  </a:cubicBezTo>
                  <a:cubicBezTo>
                    <a:pt x="13" y="18"/>
                    <a:pt x="13" y="19"/>
                    <a:pt x="16" y="19"/>
                  </a:cubicBezTo>
                  <a:cubicBezTo>
                    <a:pt x="16" y="19"/>
                    <a:pt x="16" y="19"/>
                    <a:pt x="16" y="19"/>
                  </a:cubicBezTo>
                  <a:cubicBezTo>
                    <a:pt x="16" y="19"/>
                    <a:pt x="15" y="19"/>
                    <a:pt x="15" y="19"/>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80" name="Freeform 166"/>
            <p:cNvSpPr>
              <a:spLocks noChangeArrowheads="1"/>
            </p:cNvSpPr>
            <p:nvPr/>
          </p:nvSpPr>
          <p:spPr bwMode="auto">
            <a:xfrm>
              <a:off x="1871663" y="1760538"/>
              <a:ext cx="134938" cy="79375"/>
            </a:xfrm>
            <a:custGeom>
              <a:avLst/>
              <a:gdLst>
                <a:gd name="T0" fmla="*/ 1 w 51"/>
                <a:gd name="T1" fmla="*/ 0 h 30"/>
                <a:gd name="T2" fmla="*/ 0 w 51"/>
                <a:gd name="T3" fmla="*/ 5 h 30"/>
                <a:gd name="T4" fmla="*/ 11 w 51"/>
                <a:gd name="T5" fmla="*/ 12 h 30"/>
                <a:gd name="T6" fmla="*/ 26 w 51"/>
                <a:gd name="T7" fmla="*/ 24 h 30"/>
                <a:gd name="T8" fmla="*/ 27 w 51"/>
                <a:gd name="T9" fmla="*/ 24 h 30"/>
                <a:gd name="T10" fmla="*/ 28 w 51"/>
                <a:gd name="T11" fmla="*/ 24 h 30"/>
                <a:gd name="T12" fmla="*/ 43 w 51"/>
                <a:gd name="T13" fmla="*/ 30 h 30"/>
                <a:gd name="T14" fmla="*/ 51 w 51"/>
                <a:gd name="T15" fmla="*/ 29 h 30"/>
                <a:gd name="T16" fmla="*/ 51 w 51"/>
                <a:gd name="T17" fmla="*/ 25 h 30"/>
                <a:gd name="T18" fmla="*/ 50 w 51"/>
                <a:gd name="T19" fmla="*/ 25 h 30"/>
                <a:gd name="T20" fmla="*/ 49 w 51"/>
                <a:gd name="T21" fmla="*/ 23 h 30"/>
                <a:gd name="T22" fmla="*/ 40 w 51"/>
                <a:gd name="T23" fmla="*/ 20 h 30"/>
                <a:gd name="T24" fmla="*/ 32 w 51"/>
                <a:gd name="T25" fmla="*/ 15 h 30"/>
                <a:gd name="T26" fmla="*/ 31 w 51"/>
                <a:gd name="T27" fmla="*/ 13 h 30"/>
                <a:gd name="T28" fmla="*/ 24 w 51"/>
                <a:gd name="T29" fmla="*/ 6 h 30"/>
                <a:gd name="T30" fmla="*/ 24 w 51"/>
                <a:gd name="T31" fmla="*/ 6 h 30"/>
                <a:gd name="T32" fmla="*/ 24 w 51"/>
                <a:gd name="T33" fmla="*/ 6 h 30"/>
                <a:gd name="T34" fmla="*/ 24 w 51"/>
                <a:gd name="T35" fmla="*/ 6 h 30"/>
                <a:gd name="T36" fmla="*/ 23 w 51"/>
                <a:gd name="T37" fmla="*/ 5 h 30"/>
                <a:gd name="T38" fmla="*/ 24 w 51"/>
                <a:gd name="T39" fmla="*/ 4 h 30"/>
                <a:gd name="T40" fmla="*/ 24 w 51"/>
                <a:gd name="T41" fmla="*/ 4 h 30"/>
                <a:gd name="T42" fmla="*/ 23 w 51"/>
                <a:gd name="T43" fmla="*/ 3 h 30"/>
                <a:gd name="T44" fmla="*/ 19 w 51"/>
                <a:gd name="T45" fmla="*/ 2 h 30"/>
                <a:gd name="T46" fmla="*/ 8 w 51"/>
                <a:gd name="T47" fmla="*/ 1 h 30"/>
                <a:gd name="T48" fmla="*/ 1 w 51"/>
                <a:gd name="T49" fmla="*/ 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
                <a:gd name="T76" fmla="*/ 0 h 30"/>
                <a:gd name="T77" fmla="*/ 51 w 51"/>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 h="30">
                  <a:moveTo>
                    <a:pt x="1" y="0"/>
                  </a:moveTo>
                  <a:cubicBezTo>
                    <a:pt x="0" y="0"/>
                    <a:pt x="0" y="2"/>
                    <a:pt x="0" y="5"/>
                  </a:cubicBezTo>
                  <a:cubicBezTo>
                    <a:pt x="0" y="7"/>
                    <a:pt x="5" y="10"/>
                    <a:pt x="11" y="12"/>
                  </a:cubicBezTo>
                  <a:cubicBezTo>
                    <a:pt x="17" y="13"/>
                    <a:pt x="24" y="20"/>
                    <a:pt x="26" y="24"/>
                  </a:cubicBezTo>
                  <a:cubicBezTo>
                    <a:pt x="26" y="24"/>
                    <a:pt x="26" y="24"/>
                    <a:pt x="27" y="24"/>
                  </a:cubicBezTo>
                  <a:cubicBezTo>
                    <a:pt x="28" y="24"/>
                    <a:pt x="28" y="24"/>
                    <a:pt x="28" y="24"/>
                  </a:cubicBezTo>
                  <a:cubicBezTo>
                    <a:pt x="32" y="24"/>
                    <a:pt x="39" y="30"/>
                    <a:pt x="43" y="30"/>
                  </a:cubicBezTo>
                  <a:cubicBezTo>
                    <a:pt x="47" y="30"/>
                    <a:pt x="51" y="29"/>
                    <a:pt x="51" y="29"/>
                  </a:cubicBezTo>
                  <a:cubicBezTo>
                    <a:pt x="51" y="29"/>
                    <a:pt x="51" y="26"/>
                    <a:pt x="51" y="25"/>
                  </a:cubicBezTo>
                  <a:cubicBezTo>
                    <a:pt x="51" y="25"/>
                    <a:pt x="51" y="25"/>
                    <a:pt x="50" y="25"/>
                  </a:cubicBezTo>
                  <a:cubicBezTo>
                    <a:pt x="49" y="23"/>
                    <a:pt x="49" y="23"/>
                    <a:pt x="49" y="23"/>
                  </a:cubicBezTo>
                  <a:cubicBezTo>
                    <a:pt x="46" y="21"/>
                    <a:pt x="42" y="20"/>
                    <a:pt x="40" y="20"/>
                  </a:cubicBezTo>
                  <a:cubicBezTo>
                    <a:pt x="38" y="20"/>
                    <a:pt x="34" y="17"/>
                    <a:pt x="32" y="15"/>
                  </a:cubicBezTo>
                  <a:cubicBezTo>
                    <a:pt x="32" y="15"/>
                    <a:pt x="33" y="15"/>
                    <a:pt x="31" y="13"/>
                  </a:cubicBezTo>
                  <a:cubicBezTo>
                    <a:pt x="30" y="12"/>
                    <a:pt x="24" y="7"/>
                    <a:pt x="24" y="6"/>
                  </a:cubicBezTo>
                  <a:cubicBezTo>
                    <a:pt x="24" y="6"/>
                    <a:pt x="24" y="6"/>
                    <a:pt x="24" y="6"/>
                  </a:cubicBezTo>
                  <a:cubicBezTo>
                    <a:pt x="24" y="6"/>
                    <a:pt x="24" y="6"/>
                    <a:pt x="24" y="6"/>
                  </a:cubicBezTo>
                  <a:cubicBezTo>
                    <a:pt x="24" y="6"/>
                    <a:pt x="24" y="6"/>
                    <a:pt x="24" y="6"/>
                  </a:cubicBezTo>
                  <a:cubicBezTo>
                    <a:pt x="24" y="5"/>
                    <a:pt x="23" y="5"/>
                    <a:pt x="23" y="5"/>
                  </a:cubicBezTo>
                  <a:cubicBezTo>
                    <a:pt x="23" y="5"/>
                    <a:pt x="23" y="5"/>
                    <a:pt x="24" y="4"/>
                  </a:cubicBezTo>
                  <a:cubicBezTo>
                    <a:pt x="24" y="4"/>
                    <a:pt x="24" y="4"/>
                    <a:pt x="24" y="4"/>
                  </a:cubicBezTo>
                  <a:cubicBezTo>
                    <a:pt x="24" y="4"/>
                    <a:pt x="24" y="3"/>
                    <a:pt x="23" y="3"/>
                  </a:cubicBezTo>
                  <a:cubicBezTo>
                    <a:pt x="19" y="2"/>
                    <a:pt x="19" y="2"/>
                    <a:pt x="19" y="2"/>
                  </a:cubicBezTo>
                  <a:cubicBezTo>
                    <a:pt x="15" y="2"/>
                    <a:pt x="10" y="1"/>
                    <a:pt x="8" y="1"/>
                  </a:cubicBezTo>
                  <a:cubicBezTo>
                    <a:pt x="7" y="0"/>
                    <a:pt x="2"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81" name="Freeform 167"/>
            <p:cNvSpPr>
              <a:spLocks noChangeArrowheads="1"/>
            </p:cNvSpPr>
            <p:nvPr/>
          </p:nvSpPr>
          <p:spPr bwMode="auto">
            <a:xfrm>
              <a:off x="6350" y="419100"/>
              <a:ext cx="2400300" cy="1647825"/>
            </a:xfrm>
            <a:custGeom>
              <a:avLst/>
              <a:gdLst>
                <a:gd name="T0" fmla="*/ 659 w 901"/>
                <a:gd name="T1" fmla="*/ 535 h 618"/>
                <a:gd name="T2" fmla="*/ 659 w 901"/>
                <a:gd name="T3" fmla="*/ 517 h 618"/>
                <a:gd name="T4" fmla="*/ 626 w 901"/>
                <a:gd name="T5" fmla="*/ 533 h 618"/>
                <a:gd name="T6" fmla="*/ 612 w 901"/>
                <a:gd name="T7" fmla="*/ 549 h 618"/>
                <a:gd name="T8" fmla="*/ 593 w 901"/>
                <a:gd name="T9" fmla="*/ 450 h 618"/>
                <a:gd name="T10" fmla="*/ 685 w 901"/>
                <a:gd name="T11" fmla="*/ 456 h 618"/>
                <a:gd name="T12" fmla="*/ 708 w 901"/>
                <a:gd name="T13" fmla="*/ 489 h 618"/>
                <a:gd name="T14" fmla="*/ 744 w 901"/>
                <a:gd name="T15" fmla="*/ 385 h 618"/>
                <a:gd name="T16" fmla="*/ 794 w 901"/>
                <a:gd name="T17" fmla="*/ 335 h 618"/>
                <a:gd name="T18" fmla="*/ 817 w 901"/>
                <a:gd name="T19" fmla="*/ 330 h 618"/>
                <a:gd name="T20" fmla="*/ 870 w 901"/>
                <a:gd name="T21" fmla="*/ 318 h 618"/>
                <a:gd name="T22" fmla="*/ 810 w 901"/>
                <a:gd name="T23" fmla="*/ 285 h 618"/>
                <a:gd name="T24" fmla="*/ 830 w 901"/>
                <a:gd name="T25" fmla="*/ 171 h 618"/>
                <a:gd name="T26" fmla="*/ 774 w 901"/>
                <a:gd name="T27" fmla="*/ 160 h 618"/>
                <a:gd name="T28" fmla="*/ 761 w 901"/>
                <a:gd name="T29" fmla="*/ 153 h 618"/>
                <a:gd name="T30" fmla="*/ 726 w 901"/>
                <a:gd name="T31" fmla="*/ 189 h 618"/>
                <a:gd name="T32" fmla="*/ 717 w 901"/>
                <a:gd name="T33" fmla="*/ 226 h 618"/>
                <a:gd name="T34" fmla="*/ 588 w 901"/>
                <a:gd name="T35" fmla="*/ 181 h 618"/>
                <a:gd name="T36" fmla="*/ 592 w 901"/>
                <a:gd name="T37" fmla="*/ 156 h 618"/>
                <a:gd name="T38" fmla="*/ 651 w 901"/>
                <a:gd name="T39" fmla="*/ 110 h 618"/>
                <a:gd name="T40" fmla="*/ 654 w 901"/>
                <a:gd name="T41" fmla="*/ 125 h 618"/>
                <a:gd name="T42" fmla="*/ 669 w 901"/>
                <a:gd name="T43" fmla="*/ 111 h 618"/>
                <a:gd name="T44" fmla="*/ 697 w 901"/>
                <a:gd name="T45" fmla="*/ 68 h 618"/>
                <a:gd name="T46" fmla="*/ 767 w 901"/>
                <a:gd name="T47" fmla="*/ 76 h 618"/>
                <a:gd name="T48" fmla="*/ 766 w 901"/>
                <a:gd name="T49" fmla="*/ 129 h 618"/>
                <a:gd name="T50" fmla="*/ 817 w 901"/>
                <a:gd name="T51" fmla="*/ 108 h 618"/>
                <a:gd name="T52" fmla="*/ 860 w 901"/>
                <a:gd name="T53" fmla="*/ 100 h 618"/>
                <a:gd name="T54" fmla="*/ 818 w 901"/>
                <a:gd name="T55" fmla="*/ 67 h 618"/>
                <a:gd name="T56" fmla="*/ 682 w 901"/>
                <a:gd name="T57" fmla="*/ 35 h 618"/>
                <a:gd name="T58" fmla="*/ 667 w 901"/>
                <a:gd name="T59" fmla="*/ 17 h 618"/>
                <a:gd name="T60" fmla="*/ 657 w 901"/>
                <a:gd name="T61" fmla="*/ 44 h 618"/>
                <a:gd name="T62" fmla="*/ 661 w 901"/>
                <a:gd name="T63" fmla="*/ 47 h 618"/>
                <a:gd name="T64" fmla="*/ 672 w 901"/>
                <a:gd name="T65" fmla="*/ 76 h 618"/>
                <a:gd name="T66" fmla="*/ 609 w 901"/>
                <a:gd name="T67" fmla="*/ 35 h 618"/>
                <a:gd name="T68" fmla="*/ 598 w 901"/>
                <a:gd name="T69" fmla="*/ 13 h 618"/>
                <a:gd name="T70" fmla="*/ 573 w 901"/>
                <a:gd name="T71" fmla="*/ 64 h 618"/>
                <a:gd name="T72" fmla="*/ 550 w 901"/>
                <a:gd name="T73" fmla="*/ 83 h 618"/>
                <a:gd name="T74" fmla="*/ 527 w 901"/>
                <a:gd name="T75" fmla="*/ 76 h 618"/>
                <a:gd name="T76" fmla="*/ 470 w 901"/>
                <a:gd name="T77" fmla="*/ 84 h 618"/>
                <a:gd name="T78" fmla="*/ 462 w 901"/>
                <a:gd name="T79" fmla="*/ 78 h 618"/>
                <a:gd name="T80" fmla="*/ 472 w 901"/>
                <a:gd name="T81" fmla="*/ 76 h 618"/>
                <a:gd name="T82" fmla="*/ 530 w 901"/>
                <a:gd name="T83" fmla="*/ 38 h 618"/>
                <a:gd name="T84" fmla="*/ 425 w 901"/>
                <a:gd name="T85" fmla="*/ 19 h 618"/>
                <a:gd name="T86" fmla="*/ 369 w 901"/>
                <a:gd name="T87" fmla="*/ 8 h 618"/>
                <a:gd name="T88" fmla="*/ 418 w 901"/>
                <a:gd name="T89" fmla="*/ 31 h 618"/>
                <a:gd name="T90" fmla="*/ 448 w 901"/>
                <a:gd name="T91" fmla="*/ 51 h 618"/>
                <a:gd name="T92" fmla="*/ 393 w 901"/>
                <a:gd name="T93" fmla="*/ 57 h 618"/>
                <a:gd name="T94" fmla="*/ 303 w 901"/>
                <a:gd name="T95" fmla="*/ 56 h 618"/>
                <a:gd name="T96" fmla="*/ 192 w 901"/>
                <a:gd name="T97" fmla="*/ 48 h 618"/>
                <a:gd name="T98" fmla="*/ 43 w 901"/>
                <a:gd name="T99" fmla="*/ 95 h 618"/>
                <a:gd name="T100" fmla="*/ 41 w 901"/>
                <a:gd name="T101" fmla="*/ 157 h 618"/>
                <a:gd name="T102" fmla="*/ 81 w 901"/>
                <a:gd name="T103" fmla="*/ 187 h 618"/>
                <a:gd name="T104" fmla="*/ 217 w 901"/>
                <a:gd name="T105" fmla="*/ 166 h 618"/>
                <a:gd name="T106" fmla="*/ 370 w 901"/>
                <a:gd name="T107" fmla="*/ 293 h 618"/>
                <a:gd name="T108" fmla="*/ 464 w 901"/>
                <a:gd name="T109" fmla="*/ 458 h 618"/>
                <a:gd name="T110" fmla="*/ 515 w 901"/>
                <a:gd name="T111" fmla="*/ 513 h 618"/>
                <a:gd name="T112" fmla="*/ 526 w 901"/>
                <a:gd name="T113" fmla="*/ 540 h 618"/>
                <a:gd name="T114" fmla="*/ 533 w 901"/>
                <a:gd name="T115" fmla="*/ 549 h 618"/>
                <a:gd name="T116" fmla="*/ 620 w 901"/>
                <a:gd name="T117" fmla="*/ 581 h 6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01"/>
                <a:gd name="T178" fmla="*/ 0 h 618"/>
                <a:gd name="T179" fmla="*/ 901 w 901"/>
                <a:gd name="T180" fmla="*/ 618 h 61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01" h="618">
                  <a:moveTo>
                    <a:pt x="668" y="611"/>
                  </a:moveTo>
                  <a:cubicBezTo>
                    <a:pt x="666" y="608"/>
                    <a:pt x="666" y="590"/>
                    <a:pt x="669" y="571"/>
                  </a:cubicBezTo>
                  <a:cubicBezTo>
                    <a:pt x="669" y="571"/>
                    <a:pt x="669" y="571"/>
                    <a:pt x="669" y="566"/>
                  </a:cubicBezTo>
                  <a:cubicBezTo>
                    <a:pt x="669" y="565"/>
                    <a:pt x="669" y="565"/>
                    <a:pt x="669" y="565"/>
                  </a:cubicBezTo>
                  <a:cubicBezTo>
                    <a:pt x="668" y="561"/>
                    <a:pt x="668" y="561"/>
                    <a:pt x="668" y="561"/>
                  </a:cubicBezTo>
                  <a:cubicBezTo>
                    <a:pt x="666" y="561"/>
                    <a:pt x="663" y="560"/>
                    <a:pt x="662" y="559"/>
                  </a:cubicBezTo>
                  <a:cubicBezTo>
                    <a:pt x="661" y="558"/>
                    <a:pt x="660" y="555"/>
                    <a:pt x="660" y="552"/>
                  </a:cubicBezTo>
                  <a:cubicBezTo>
                    <a:pt x="660" y="552"/>
                    <a:pt x="660" y="552"/>
                    <a:pt x="660" y="546"/>
                  </a:cubicBezTo>
                  <a:cubicBezTo>
                    <a:pt x="660" y="551"/>
                    <a:pt x="659" y="555"/>
                    <a:pt x="659" y="557"/>
                  </a:cubicBezTo>
                  <a:cubicBezTo>
                    <a:pt x="659" y="554"/>
                    <a:pt x="660" y="546"/>
                    <a:pt x="660" y="539"/>
                  </a:cubicBezTo>
                  <a:cubicBezTo>
                    <a:pt x="660" y="539"/>
                    <a:pt x="659" y="539"/>
                    <a:pt x="659" y="539"/>
                  </a:cubicBezTo>
                  <a:cubicBezTo>
                    <a:pt x="659" y="538"/>
                    <a:pt x="659" y="537"/>
                    <a:pt x="659" y="537"/>
                  </a:cubicBezTo>
                  <a:cubicBezTo>
                    <a:pt x="659" y="537"/>
                    <a:pt x="659" y="537"/>
                    <a:pt x="659" y="537"/>
                  </a:cubicBezTo>
                  <a:cubicBezTo>
                    <a:pt x="659" y="535"/>
                    <a:pt x="659" y="535"/>
                    <a:pt x="659" y="535"/>
                  </a:cubicBezTo>
                  <a:cubicBezTo>
                    <a:pt x="659" y="535"/>
                    <a:pt x="659" y="535"/>
                    <a:pt x="659" y="535"/>
                  </a:cubicBezTo>
                  <a:cubicBezTo>
                    <a:pt x="659" y="530"/>
                    <a:pt x="659" y="530"/>
                    <a:pt x="659" y="530"/>
                  </a:cubicBezTo>
                  <a:cubicBezTo>
                    <a:pt x="659" y="529"/>
                    <a:pt x="660" y="529"/>
                    <a:pt x="660" y="528"/>
                  </a:cubicBezTo>
                  <a:cubicBezTo>
                    <a:pt x="660" y="528"/>
                    <a:pt x="660" y="527"/>
                    <a:pt x="660" y="527"/>
                  </a:cubicBezTo>
                  <a:cubicBezTo>
                    <a:pt x="660" y="527"/>
                    <a:pt x="661" y="527"/>
                    <a:pt x="661" y="526"/>
                  </a:cubicBezTo>
                  <a:cubicBezTo>
                    <a:pt x="661" y="526"/>
                    <a:pt x="661" y="526"/>
                    <a:pt x="661" y="526"/>
                  </a:cubicBezTo>
                  <a:cubicBezTo>
                    <a:pt x="661" y="525"/>
                    <a:pt x="661" y="525"/>
                    <a:pt x="661" y="525"/>
                  </a:cubicBezTo>
                  <a:cubicBezTo>
                    <a:pt x="661" y="525"/>
                    <a:pt x="661" y="524"/>
                    <a:pt x="661" y="524"/>
                  </a:cubicBezTo>
                  <a:cubicBezTo>
                    <a:pt x="661" y="524"/>
                    <a:pt x="661" y="524"/>
                    <a:pt x="661" y="523"/>
                  </a:cubicBezTo>
                  <a:cubicBezTo>
                    <a:pt x="661" y="523"/>
                    <a:pt x="661" y="523"/>
                    <a:pt x="661" y="523"/>
                  </a:cubicBezTo>
                  <a:cubicBezTo>
                    <a:pt x="661" y="523"/>
                    <a:pt x="660" y="522"/>
                    <a:pt x="660" y="520"/>
                  </a:cubicBezTo>
                  <a:cubicBezTo>
                    <a:pt x="660" y="520"/>
                    <a:pt x="660" y="520"/>
                    <a:pt x="660" y="518"/>
                  </a:cubicBezTo>
                  <a:cubicBezTo>
                    <a:pt x="660" y="518"/>
                    <a:pt x="659" y="518"/>
                    <a:pt x="659" y="518"/>
                  </a:cubicBezTo>
                  <a:cubicBezTo>
                    <a:pt x="659" y="517"/>
                    <a:pt x="659" y="517"/>
                    <a:pt x="659" y="517"/>
                  </a:cubicBezTo>
                  <a:cubicBezTo>
                    <a:pt x="659" y="516"/>
                    <a:pt x="659" y="516"/>
                    <a:pt x="659" y="516"/>
                  </a:cubicBezTo>
                  <a:cubicBezTo>
                    <a:pt x="659" y="516"/>
                    <a:pt x="659" y="516"/>
                    <a:pt x="659" y="516"/>
                  </a:cubicBezTo>
                  <a:cubicBezTo>
                    <a:pt x="659" y="516"/>
                    <a:pt x="659" y="516"/>
                    <a:pt x="659" y="516"/>
                  </a:cubicBezTo>
                  <a:cubicBezTo>
                    <a:pt x="659" y="516"/>
                    <a:pt x="659" y="516"/>
                    <a:pt x="659" y="516"/>
                  </a:cubicBezTo>
                  <a:cubicBezTo>
                    <a:pt x="659" y="515"/>
                    <a:pt x="659" y="515"/>
                    <a:pt x="659" y="515"/>
                  </a:cubicBezTo>
                  <a:cubicBezTo>
                    <a:pt x="659" y="515"/>
                    <a:pt x="659" y="515"/>
                    <a:pt x="659" y="515"/>
                  </a:cubicBezTo>
                  <a:cubicBezTo>
                    <a:pt x="659" y="515"/>
                    <a:pt x="659" y="515"/>
                    <a:pt x="659" y="515"/>
                  </a:cubicBezTo>
                  <a:cubicBezTo>
                    <a:pt x="659" y="515"/>
                    <a:pt x="659" y="515"/>
                    <a:pt x="659" y="515"/>
                  </a:cubicBezTo>
                  <a:cubicBezTo>
                    <a:pt x="659" y="514"/>
                    <a:pt x="659" y="514"/>
                    <a:pt x="659" y="514"/>
                  </a:cubicBezTo>
                  <a:cubicBezTo>
                    <a:pt x="658" y="514"/>
                    <a:pt x="658" y="514"/>
                    <a:pt x="657" y="515"/>
                  </a:cubicBezTo>
                  <a:cubicBezTo>
                    <a:pt x="657" y="515"/>
                    <a:pt x="657" y="515"/>
                    <a:pt x="655" y="516"/>
                  </a:cubicBezTo>
                  <a:cubicBezTo>
                    <a:pt x="652" y="518"/>
                    <a:pt x="649" y="520"/>
                    <a:pt x="648" y="520"/>
                  </a:cubicBezTo>
                  <a:cubicBezTo>
                    <a:pt x="647" y="522"/>
                    <a:pt x="635" y="526"/>
                    <a:pt x="633" y="528"/>
                  </a:cubicBezTo>
                  <a:cubicBezTo>
                    <a:pt x="632" y="530"/>
                    <a:pt x="628" y="531"/>
                    <a:pt x="626" y="533"/>
                  </a:cubicBezTo>
                  <a:cubicBezTo>
                    <a:pt x="626" y="533"/>
                    <a:pt x="626" y="533"/>
                    <a:pt x="626" y="533"/>
                  </a:cubicBezTo>
                  <a:cubicBezTo>
                    <a:pt x="625" y="533"/>
                    <a:pt x="624" y="535"/>
                    <a:pt x="623" y="537"/>
                  </a:cubicBezTo>
                  <a:cubicBezTo>
                    <a:pt x="623" y="537"/>
                    <a:pt x="623" y="537"/>
                    <a:pt x="623" y="539"/>
                  </a:cubicBezTo>
                  <a:cubicBezTo>
                    <a:pt x="623" y="540"/>
                    <a:pt x="623" y="540"/>
                    <a:pt x="623" y="540"/>
                  </a:cubicBezTo>
                  <a:cubicBezTo>
                    <a:pt x="623" y="540"/>
                    <a:pt x="623" y="540"/>
                    <a:pt x="623" y="540"/>
                  </a:cubicBezTo>
                  <a:cubicBezTo>
                    <a:pt x="623" y="541"/>
                    <a:pt x="623" y="541"/>
                    <a:pt x="623" y="541"/>
                  </a:cubicBezTo>
                  <a:cubicBezTo>
                    <a:pt x="624" y="542"/>
                    <a:pt x="624" y="543"/>
                    <a:pt x="624" y="543"/>
                  </a:cubicBezTo>
                  <a:cubicBezTo>
                    <a:pt x="625" y="543"/>
                    <a:pt x="622" y="545"/>
                    <a:pt x="620" y="546"/>
                  </a:cubicBezTo>
                  <a:cubicBezTo>
                    <a:pt x="617" y="548"/>
                    <a:pt x="613" y="549"/>
                    <a:pt x="613" y="549"/>
                  </a:cubicBezTo>
                  <a:cubicBezTo>
                    <a:pt x="613" y="549"/>
                    <a:pt x="613" y="549"/>
                    <a:pt x="613" y="549"/>
                  </a:cubicBezTo>
                  <a:cubicBezTo>
                    <a:pt x="613" y="549"/>
                    <a:pt x="613" y="549"/>
                    <a:pt x="613" y="549"/>
                  </a:cubicBezTo>
                  <a:cubicBezTo>
                    <a:pt x="613" y="549"/>
                    <a:pt x="612" y="549"/>
                    <a:pt x="612" y="549"/>
                  </a:cubicBezTo>
                  <a:cubicBezTo>
                    <a:pt x="612" y="549"/>
                    <a:pt x="612" y="549"/>
                    <a:pt x="612" y="549"/>
                  </a:cubicBezTo>
                  <a:cubicBezTo>
                    <a:pt x="612" y="549"/>
                    <a:pt x="612" y="549"/>
                    <a:pt x="612" y="549"/>
                  </a:cubicBezTo>
                  <a:cubicBezTo>
                    <a:pt x="612" y="549"/>
                    <a:pt x="610" y="550"/>
                    <a:pt x="609" y="550"/>
                  </a:cubicBezTo>
                  <a:cubicBezTo>
                    <a:pt x="607" y="551"/>
                    <a:pt x="604" y="551"/>
                    <a:pt x="602" y="551"/>
                  </a:cubicBezTo>
                  <a:cubicBezTo>
                    <a:pt x="599" y="551"/>
                    <a:pt x="597" y="549"/>
                    <a:pt x="596" y="546"/>
                  </a:cubicBezTo>
                  <a:cubicBezTo>
                    <a:pt x="595" y="544"/>
                    <a:pt x="593" y="542"/>
                    <a:pt x="591" y="542"/>
                  </a:cubicBezTo>
                  <a:cubicBezTo>
                    <a:pt x="588" y="542"/>
                    <a:pt x="585" y="540"/>
                    <a:pt x="583" y="539"/>
                  </a:cubicBezTo>
                  <a:cubicBezTo>
                    <a:pt x="581" y="537"/>
                    <a:pt x="578" y="534"/>
                    <a:pt x="578" y="532"/>
                  </a:cubicBezTo>
                  <a:cubicBezTo>
                    <a:pt x="577" y="529"/>
                    <a:pt x="575" y="527"/>
                    <a:pt x="574" y="527"/>
                  </a:cubicBezTo>
                  <a:cubicBezTo>
                    <a:pt x="573" y="527"/>
                    <a:pt x="570" y="525"/>
                    <a:pt x="569" y="523"/>
                  </a:cubicBezTo>
                  <a:cubicBezTo>
                    <a:pt x="567" y="520"/>
                    <a:pt x="566" y="515"/>
                    <a:pt x="565" y="510"/>
                  </a:cubicBezTo>
                  <a:cubicBezTo>
                    <a:pt x="565" y="505"/>
                    <a:pt x="564" y="493"/>
                    <a:pt x="564" y="490"/>
                  </a:cubicBezTo>
                  <a:cubicBezTo>
                    <a:pt x="564" y="487"/>
                    <a:pt x="567" y="479"/>
                    <a:pt x="570" y="473"/>
                  </a:cubicBezTo>
                  <a:cubicBezTo>
                    <a:pt x="573" y="466"/>
                    <a:pt x="579" y="461"/>
                    <a:pt x="582" y="460"/>
                  </a:cubicBezTo>
                  <a:cubicBezTo>
                    <a:pt x="585" y="460"/>
                    <a:pt x="589" y="458"/>
                    <a:pt x="591" y="455"/>
                  </a:cubicBezTo>
                  <a:cubicBezTo>
                    <a:pt x="592" y="452"/>
                    <a:pt x="593" y="450"/>
                    <a:pt x="593" y="450"/>
                  </a:cubicBezTo>
                  <a:cubicBezTo>
                    <a:pt x="594" y="450"/>
                    <a:pt x="594" y="450"/>
                    <a:pt x="594" y="450"/>
                  </a:cubicBezTo>
                  <a:cubicBezTo>
                    <a:pt x="594" y="450"/>
                    <a:pt x="594" y="450"/>
                    <a:pt x="594" y="450"/>
                  </a:cubicBezTo>
                  <a:cubicBezTo>
                    <a:pt x="594" y="450"/>
                    <a:pt x="594" y="450"/>
                    <a:pt x="594" y="450"/>
                  </a:cubicBezTo>
                  <a:cubicBezTo>
                    <a:pt x="594" y="450"/>
                    <a:pt x="595" y="450"/>
                    <a:pt x="596" y="451"/>
                  </a:cubicBezTo>
                  <a:cubicBezTo>
                    <a:pt x="597" y="451"/>
                    <a:pt x="605" y="453"/>
                    <a:pt x="615" y="454"/>
                  </a:cubicBezTo>
                  <a:cubicBezTo>
                    <a:pt x="624" y="456"/>
                    <a:pt x="633" y="457"/>
                    <a:pt x="636" y="456"/>
                  </a:cubicBezTo>
                  <a:cubicBezTo>
                    <a:pt x="639" y="456"/>
                    <a:pt x="641" y="453"/>
                    <a:pt x="641" y="451"/>
                  </a:cubicBezTo>
                  <a:cubicBezTo>
                    <a:pt x="641" y="446"/>
                    <a:pt x="641" y="446"/>
                    <a:pt x="641" y="446"/>
                  </a:cubicBezTo>
                  <a:cubicBezTo>
                    <a:pt x="641" y="446"/>
                    <a:pt x="642" y="446"/>
                    <a:pt x="644" y="446"/>
                  </a:cubicBezTo>
                  <a:cubicBezTo>
                    <a:pt x="645" y="446"/>
                    <a:pt x="647" y="446"/>
                    <a:pt x="647" y="446"/>
                  </a:cubicBezTo>
                  <a:cubicBezTo>
                    <a:pt x="647" y="446"/>
                    <a:pt x="653" y="448"/>
                    <a:pt x="660" y="450"/>
                  </a:cubicBezTo>
                  <a:cubicBezTo>
                    <a:pt x="668" y="452"/>
                    <a:pt x="675" y="453"/>
                    <a:pt x="675" y="453"/>
                  </a:cubicBezTo>
                  <a:cubicBezTo>
                    <a:pt x="676" y="453"/>
                    <a:pt x="678" y="454"/>
                    <a:pt x="680" y="454"/>
                  </a:cubicBezTo>
                  <a:cubicBezTo>
                    <a:pt x="681" y="454"/>
                    <a:pt x="684" y="455"/>
                    <a:pt x="685" y="456"/>
                  </a:cubicBezTo>
                  <a:cubicBezTo>
                    <a:pt x="687" y="457"/>
                    <a:pt x="688" y="458"/>
                    <a:pt x="688" y="458"/>
                  </a:cubicBezTo>
                  <a:cubicBezTo>
                    <a:pt x="688" y="458"/>
                    <a:pt x="688" y="458"/>
                    <a:pt x="688" y="458"/>
                  </a:cubicBezTo>
                  <a:cubicBezTo>
                    <a:pt x="688" y="458"/>
                    <a:pt x="688" y="463"/>
                    <a:pt x="689" y="469"/>
                  </a:cubicBezTo>
                  <a:cubicBezTo>
                    <a:pt x="689" y="469"/>
                    <a:pt x="689" y="469"/>
                    <a:pt x="689" y="473"/>
                  </a:cubicBezTo>
                  <a:cubicBezTo>
                    <a:pt x="689" y="473"/>
                    <a:pt x="689" y="473"/>
                    <a:pt x="689" y="473"/>
                  </a:cubicBezTo>
                  <a:cubicBezTo>
                    <a:pt x="689" y="474"/>
                    <a:pt x="689" y="475"/>
                    <a:pt x="689" y="475"/>
                  </a:cubicBezTo>
                  <a:cubicBezTo>
                    <a:pt x="689" y="475"/>
                    <a:pt x="689" y="475"/>
                    <a:pt x="690" y="475"/>
                  </a:cubicBezTo>
                  <a:cubicBezTo>
                    <a:pt x="690" y="475"/>
                    <a:pt x="690" y="475"/>
                    <a:pt x="690" y="475"/>
                  </a:cubicBezTo>
                  <a:cubicBezTo>
                    <a:pt x="690" y="475"/>
                    <a:pt x="690" y="475"/>
                    <a:pt x="690" y="475"/>
                  </a:cubicBezTo>
                  <a:cubicBezTo>
                    <a:pt x="690" y="475"/>
                    <a:pt x="690" y="475"/>
                    <a:pt x="690" y="476"/>
                  </a:cubicBezTo>
                  <a:cubicBezTo>
                    <a:pt x="690" y="476"/>
                    <a:pt x="690" y="476"/>
                    <a:pt x="690" y="476"/>
                  </a:cubicBezTo>
                  <a:cubicBezTo>
                    <a:pt x="695" y="481"/>
                    <a:pt x="695" y="481"/>
                    <a:pt x="695" y="481"/>
                  </a:cubicBezTo>
                  <a:cubicBezTo>
                    <a:pt x="702" y="486"/>
                    <a:pt x="708" y="489"/>
                    <a:pt x="708" y="489"/>
                  </a:cubicBezTo>
                  <a:cubicBezTo>
                    <a:pt x="708" y="489"/>
                    <a:pt x="708" y="489"/>
                    <a:pt x="708" y="489"/>
                  </a:cubicBezTo>
                  <a:cubicBezTo>
                    <a:pt x="708" y="489"/>
                    <a:pt x="705" y="487"/>
                    <a:pt x="701" y="485"/>
                  </a:cubicBezTo>
                  <a:cubicBezTo>
                    <a:pt x="701" y="485"/>
                    <a:pt x="701" y="485"/>
                    <a:pt x="696" y="481"/>
                  </a:cubicBezTo>
                  <a:cubicBezTo>
                    <a:pt x="701" y="485"/>
                    <a:pt x="701" y="485"/>
                    <a:pt x="701" y="485"/>
                  </a:cubicBezTo>
                  <a:cubicBezTo>
                    <a:pt x="705" y="487"/>
                    <a:pt x="710" y="489"/>
                    <a:pt x="713" y="489"/>
                  </a:cubicBezTo>
                  <a:cubicBezTo>
                    <a:pt x="716" y="489"/>
                    <a:pt x="718" y="488"/>
                    <a:pt x="718" y="488"/>
                  </a:cubicBezTo>
                  <a:cubicBezTo>
                    <a:pt x="718" y="489"/>
                    <a:pt x="718" y="485"/>
                    <a:pt x="719" y="481"/>
                  </a:cubicBezTo>
                  <a:cubicBezTo>
                    <a:pt x="719" y="477"/>
                    <a:pt x="718" y="472"/>
                    <a:pt x="716" y="470"/>
                  </a:cubicBezTo>
                  <a:cubicBezTo>
                    <a:pt x="713" y="469"/>
                    <a:pt x="712" y="462"/>
                    <a:pt x="712" y="456"/>
                  </a:cubicBezTo>
                  <a:cubicBezTo>
                    <a:pt x="712" y="450"/>
                    <a:pt x="714" y="442"/>
                    <a:pt x="716" y="438"/>
                  </a:cubicBezTo>
                  <a:cubicBezTo>
                    <a:pt x="719" y="435"/>
                    <a:pt x="723" y="427"/>
                    <a:pt x="725" y="422"/>
                  </a:cubicBezTo>
                  <a:cubicBezTo>
                    <a:pt x="727" y="417"/>
                    <a:pt x="731" y="412"/>
                    <a:pt x="732" y="412"/>
                  </a:cubicBezTo>
                  <a:cubicBezTo>
                    <a:pt x="734" y="412"/>
                    <a:pt x="738" y="410"/>
                    <a:pt x="742" y="409"/>
                  </a:cubicBezTo>
                  <a:cubicBezTo>
                    <a:pt x="745" y="408"/>
                    <a:pt x="747" y="402"/>
                    <a:pt x="746" y="396"/>
                  </a:cubicBezTo>
                  <a:cubicBezTo>
                    <a:pt x="745" y="390"/>
                    <a:pt x="744" y="385"/>
                    <a:pt x="744" y="385"/>
                  </a:cubicBezTo>
                  <a:cubicBezTo>
                    <a:pt x="744" y="385"/>
                    <a:pt x="744" y="385"/>
                    <a:pt x="745" y="385"/>
                  </a:cubicBezTo>
                  <a:cubicBezTo>
                    <a:pt x="745" y="385"/>
                    <a:pt x="746" y="385"/>
                    <a:pt x="747" y="385"/>
                  </a:cubicBezTo>
                  <a:cubicBezTo>
                    <a:pt x="747" y="385"/>
                    <a:pt x="747" y="385"/>
                    <a:pt x="747" y="385"/>
                  </a:cubicBezTo>
                  <a:cubicBezTo>
                    <a:pt x="747" y="385"/>
                    <a:pt x="748" y="384"/>
                    <a:pt x="749" y="383"/>
                  </a:cubicBezTo>
                  <a:cubicBezTo>
                    <a:pt x="750" y="382"/>
                    <a:pt x="750" y="382"/>
                    <a:pt x="748" y="383"/>
                  </a:cubicBezTo>
                  <a:cubicBezTo>
                    <a:pt x="746" y="384"/>
                    <a:pt x="748" y="382"/>
                    <a:pt x="753" y="379"/>
                  </a:cubicBezTo>
                  <a:cubicBezTo>
                    <a:pt x="757" y="376"/>
                    <a:pt x="761" y="372"/>
                    <a:pt x="762" y="369"/>
                  </a:cubicBezTo>
                  <a:cubicBezTo>
                    <a:pt x="762" y="366"/>
                    <a:pt x="762" y="362"/>
                    <a:pt x="763" y="359"/>
                  </a:cubicBezTo>
                  <a:cubicBezTo>
                    <a:pt x="763" y="357"/>
                    <a:pt x="765" y="354"/>
                    <a:pt x="768" y="353"/>
                  </a:cubicBezTo>
                  <a:cubicBezTo>
                    <a:pt x="771" y="352"/>
                    <a:pt x="776" y="350"/>
                    <a:pt x="779" y="350"/>
                  </a:cubicBezTo>
                  <a:cubicBezTo>
                    <a:pt x="782" y="350"/>
                    <a:pt x="786" y="345"/>
                    <a:pt x="788" y="341"/>
                  </a:cubicBezTo>
                  <a:cubicBezTo>
                    <a:pt x="788" y="341"/>
                    <a:pt x="788" y="341"/>
                    <a:pt x="788" y="339"/>
                  </a:cubicBezTo>
                  <a:cubicBezTo>
                    <a:pt x="788" y="338"/>
                    <a:pt x="792" y="336"/>
                    <a:pt x="794" y="335"/>
                  </a:cubicBezTo>
                  <a:cubicBezTo>
                    <a:pt x="794" y="335"/>
                    <a:pt x="794" y="335"/>
                    <a:pt x="794" y="335"/>
                  </a:cubicBezTo>
                  <a:cubicBezTo>
                    <a:pt x="794" y="334"/>
                    <a:pt x="794" y="334"/>
                    <a:pt x="794" y="334"/>
                  </a:cubicBezTo>
                  <a:cubicBezTo>
                    <a:pt x="794" y="334"/>
                    <a:pt x="797" y="335"/>
                    <a:pt x="799" y="336"/>
                  </a:cubicBezTo>
                  <a:cubicBezTo>
                    <a:pt x="802" y="338"/>
                    <a:pt x="805" y="340"/>
                    <a:pt x="806" y="342"/>
                  </a:cubicBezTo>
                  <a:cubicBezTo>
                    <a:pt x="807" y="344"/>
                    <a:pt x="809" y="346"/>
                    <a:pt x="811" y="346"/>
                  </a:cubicBezTo>
                  <a:cubicBezTo>
                    <a:pt x="813" y="347"/>
                    <a:pt x="816" y="347"/>
                    <a:pt x="817" y="347"/>
                  </a:cubicBezTo>
                  <a:cubicBezTo>
                    <a:pt x="818" y="347"/>
                    <a:pt x="820" y="347"/>
                    <a:pt x="821" y="346"/>
                  </a:cubicBezTo>
                  <a:cubicBezTo>
                    <a:pt x="822" y="346"/>
                    <a:pt x="824" y="345"/>
                    <a:pt x="825" y="344"/>
                  </a:cubicBezTo>
                  <a:cubicBezTo>
                    <a:pt x="826" y="343"/>
                    <a:pt x="827" y="342"/>
                    <a:pt x="827" y="342"/>
                  </a:cubicBezTo>
                  <a:cubicBezTo>
                    <a:pt x="827" y="342"/>
                    <a:pt x="825" y="339"/>
                    <a:pt x="822" y="335"/>
                  </a:cubicBezTo>
                  <a:cubicBezTo>
                    <a:pt x="822" y="335"/>
                    <a:pt x="822" y="335"/>
                    <a:pt x="819" y="334"/>
                  </a:cubicBezTo>
                  <a:cubicBezTo>
                    <a:pt x="817" y="333"/>
                    <a:pt x="817" y="333"/>
                    <a:pt x="817" y="333"/>
                  </a:cubicBezTo>
                  <a:cubicBezTo>
                    <a:pt x="817" y="332"/>
                    <a:pt x="817" y="331"/>
                    <a:pt x="817" y="331"/>
                  </a:cubicBezTo>
                  <a:cubicBezTo>
                    <a:pt x="817" y="331"/>
                    <a:pt x="817" y="331"/>
                    <a:pt x="817" y="330"/>
                  </a:cubicBezTo>
                  <a:cubicBezTo>
                    <a:pt x="817" y="330"/>
                    <a:pt x="817" y="330"/>
                    <a:pt x="817" y="330"/>
                  </a:cubicBezTo>
                  <a:cubicBezTo>
                    <a:pt x="817" y="329"/>
                    <a:pt x="817" y="324"/>
                    <a:pt x="817" y="317"/>
                  </a:cubicBezTo>
                  <a:cubicBezTo>
                    <a:pt x="817" y="317"/>
                    <a:pt x="817" y="317"/>
                    <a:pt x="815" y="315"/>
                  </a:cubicBezTo>
                  <a:cubicBezTo>
                    <a:pt x="815" y="315"/>
                    <a:pt x="815" y="315"/>
                    <a:pt x="815" y="315"/>
                  </a:cubicBezTo>
                  <a:cubicBezTo>
                    <a:pt x="814" y="315"/>
                    <a:pt x="813" y="315"/>
                    <a:pt x="812" y="315"/>
                  </a:cubicBezTo>
                  <a:cubicBezTo>
                    <a:pt x="812" y="315"/>
                    <a:pt x="812" y="315"/>
                    <a:pt x="812" y="315"/>
                  </a:cubicBezTo>
                  <a:cubicBezTo>
                    <a:pt x="812" y="315"/>
                    <a:pt x="812" y="315"/>
                    <a:pt x="812" y="315"/>
                  </a:cubicBezTo>
                  <a:cubicBezTo>
                    <a:pt x="812" y="315"/>
                    <a:pt x="812" y="315"/>
                    <a:pt x="812" y="315"/>
                  </a:cubicBezTo>
                  <a:cubicBezTo>
                    <a:pt x="813" y="315"/>
                    <a:pt x="814" y="314"/>
                    <a:pt x="816" y="313"/>
                  </a:cubicBezTo>
                  <a:cubicBezTo>
                    <a:pt x="817" y="312"/>
                    <a:pt x="819" y="313"/>
                    <a:pt x="821" y="315"/>
                  </a:cubicBezTo>
                  <a:cubicBezTo>
                    <a:pt x="823" y="318"/>
                    <a:pt x="826" y="322"/>
                    <a:pt x="827" y="324"/>
                  </a:cubicBezTo>
                  <a:cubicBezTo>
                    <a:pt x="828" y="327"/>
                    <a:pt x="833" y="328"/>
                    <a:pt x="837" y="328"/>
                  </a:cubicBezTo>
                  <a:cubicBezTo>
                    <a:pt x="841" y="328"/>
                    <a:pt x="847" y="328"/>
                    <a:pt x="850" y="328"/>
                  </a:cubicBezTo>
                  <a:cubicBezTo>
                    <a:pt x="853" y="328"/>
                    <a:pt x="857" y="326"/>
                    <a:pt x="860" y="325"/>
                  </a:cubicBezTo>
                  <a:cubicBezTo>
                    <a:pt x="862" y="323"/>
                    <a:pt x="867" y="320"/>
                    <a:pt x="870" y="318"/>
                  </a:cubicBezTo>
                  <a:cubicBezTo>
                    <a:pt x="873" y="315"/>
                    <a:pt x="872" y="314"/>
                    <a:pt x="867" y="314"/>
                  </a:cubicBezTo>
                  <a:cubicBezTo>
                    <a:pt x="858" y="314"/>
                    <a:pt x="858" y="314"/>
                    <a:pt x="858" y="314"/>
                  </a:cubicBezTo>
                  <a:cubicBezTo>
                    <a:pt x="857" y="314"/>
                    <a:pt x="857" y="313"/>
                    <a:pt x="858" y="311"/>
                  </a:cubicBezTo>
                  <a:cubicBezTo>
                    <a:pt x="858" y="310"/>
                    <a:pt x="858" y="309"/>
                    <a:pt x="858" y="309"/>
                  </a:cubicBezTo>
                  <a:cubicBezTo>
                    <a:pt x="857" y="309"/>
                    <a:pt x="858" y="307"/>
                    <a:pt x="860" y="305"/>
                  </a:cubicBezTo>
                  <a:cubicBezTo>
                    <a:pt x="861" y="304"/>
                    <a:pt x="859" y="302"/>
                    <a:pt x="854" y="302"/>
                  </a:cubicBezTo>
                  <a:cubicBezTo>
                    <a:pt x="849" y="301"/>
                    <a:pt x="844" y="298"/>
                    <a:pt x="842" y="294"/>
                  </a:cubicBezTo>
                  <a:cubicBezTo>
                    <a:pt x="842" y="294"/>
                    <a:pt x="842" y="294"/>
                    <a:pt x="842" y="293"/>
                  </a:cubicBezTo>
                  <a:cubicBezTo>
                    <a:pt x="842" y="292"/>
                    <a:pt x="842" y="292"/>
                    <a:pt x="842" y="292"/>
                  </a:cubicBezTo>
                  <a:cubicBezTo>
                    <a:pt x="842" y="288"/>
                    <a:pt x="838" y="285"/>
                    <a:pt x="832" y="285"/>
                  </a:cubicBezTo>
                  <a:cubicBezTo>
                    <a:pt x="832" y="285"/>
                    <a:pt x="832" y="285"/>
                    <a:pt x="829" y="285"/>
                  </a:cubicBezTo>
                  <a:cubicBezTo>
                    <a:pt x="825" y="285"/>
                    <a:pt x="825" y="285"/>
                    <a:pt x="825" y="285"/>
                  </a:cubicBezTo>
                  <a:cubicBezTo>
                    <a:pt x="826" y="287"/>
                    <a:pt x="823" y="289"/>
                    <a:pt x="818" y="290"/>
                  </a:cubicBezTo>
                  <a:cubicBezTo>
                    <a:pt x="814" y="291"/>
                    <a:pt x="810" y="289"/>
                    <a:pt x="810" y="285"/>
                  </a:cubicBezTo>
                  <a:cubicBezTo>
                    <a:pt x="810" y="281"/>
                    <a:pt x="812" y="278"/>
                    <a:pt x="814" y="278"/>
                  </a:cubicBezTo>
                  <a:cubicBezTo>
                    <a:pt x="817" y="277"/>
                    <a:pt x="822" y="276"/>
                    <a:pt x="824" y="275"/>
                  </a:cubicBezTo>
                  <a:cubicBezTo>
                    <a:pt x="827" y="274"/>
                    <a:pt x="835" y="272"/>
                    <a:pt x="844" y="271"/>
                  </a:cubicBezTo>
                  <a:cubicBezTo>
                    <a:pt x="852" y="270"/>
                    <a:pt x="864" y="269"/>
                    <a:pt x="869" y="268"/>
                  </a:cubicBezTo>
                  <a:cubicBezTo>
                    <a:pt x="875" y="268"/>
                    <a:pt x="883" y="265"/>
                    <a:pt x="887" y="261"/>
                  </a:cubicBezTo>
                  <a:cubicBezTo>
                    <a:pt x="891" y="258"/>
                    <a:pt x="896" y="252"/>
                    <a:pt x="899" y="248"/>
                  </a:cubicBezTo>
                  <a:cubicBezTo>
                    <a:pt x="901" y="244"/>
                    <a:pt x="900" y="236"/>
                    <a:pt x="895" y="231"/>
                  </a:cubicBezTo>
                  <a:cubicBezTo>
                    <a:pt x="895" y="231"/>
                    <a:pt x="895" y="231"/>
                    <a:pt x="885" y="231"/>
                  </a:cubicBezTo>
                  <a:cubicBezTo>
                    <a:pt x="884" y="231"/>
                    <a:pt x="883" y="230"/>
                    <a:pt x="882" y="230"/>
                  </a:cubicBezTo>
                  <a:cubicBezTo>
                    <a:pt x="873" y="227"/>
                    <a:pt x="873" y="227"/>
                    <a:pt x="873" y="227"/>
                  </a:cubicBezTo>
                  <a:cubicBezTo>
                    <a:pt x="868" y="221"/>
                    <a:pt x="860" y="211"/>
                    <a:pt x="856" y="206"/>
                  </a:cubicBezTo>
                  <a:cubicBezTo>
                    <a:pt x="852" y="201"/>
                    <a:pt x="846" y="191"/>
                    <a:pt x="843" y="185"/>
                  </a:cubicBezTo>
                  <a:cubicBezTo>
                    <a:pt x="840" y="178"/>
                    <a:pt x="836" y="172"/>
                    <a:pt x="834" y="172"/>
                  </a:cubicBezTo>
                  <a:cubicBezTo>
                    <a:pt x="832" y="171"/>
                    <a:pt x="830" y="171"/>
                    <a:pt x="830" y="171"/>
                  </a:cubicBezTo>
                  <a:cubicBezTo>
                    <a:pt x="830" y="171"/>
                    <a:pt x="830" y="171"/>
                    <a:pt x="830" y="171"/>
                  </a:cubicBezTo>
                  <a:cubicBezTo>
                    <a:pt x="830" y="171"/>
                    <a:pt x="830" y="171"/>
                    <a:pt x="830" y="171"/>
                  </a:cubicBezTo>
                  <a:cubicBezTo>
                    <a:pt x="830" y="170"/>
                    <a:pt x="830" y="170"/>
                    <a:pt x="830" y="170"/>
                  </a:cubicBezTo>
                  <a:cubicBezTo>
                    <a:pt x="830" y="170"/>
                    <a:pt x="825" y="170"/>
                    <a:pt x="819" y="171"/>
                  </a:cubicBezTo>
                  <a:cubicBezTo>
                    <a:pt x="819" y="171"/>
                    <a:pt x="819" y="171"/>
                    <a:pt x="817" y="171"/>
                  </a:cubicBezTo>
                  <a:cubicBezTo>
                    <a:pt x="816" y="171"/>
                    <a:pt x="816" y="171"/>
                    <a:pt x="816" y="171"/>
                  </a:cubicBezTo>
                  <a:cubicBezTo>
                    <a:pt x="814" y="176"/>
                    <a:pt x="812" y="181"/>
                    <a:pt x="811" y="182"/>
                  </a:cubicBezTo>
                  <a:cubicBezTo>
                    <a:pt x="810" y="183"/>
                    <a:pt x="808" y="185"/>
                    <a:pt x="805" y="185"/>
                  </a:cubicBezTo>
                  <a:cubicBezTo>
                    <a:pt x="802" y="186"/>
                    <a:pt x="800" y="186"/>
                    <a:pt x="800" y="186"/>
                  </a:cubicBezTo>
                  <a:cubicBezTo>
                    <a:pt x="800" y="186"/>
                    <a:pt x="800" y="186"/>
                    <a:pt x="799" y="186"/>
                  </a:cubicBezTo>
                  <a:cubicBezTo>
                    <a:pt x="799" y="186"/>
                    <a:pt x="796" y="186"/>
                    <a:pt x="793" y="185"/>
                  </a:cubicBezTo>
                  <a:cubicBezTo>
                    <a:pt x="791" y="185"/>
                    <a:pt x="789" y="181"/>
                    <a:pt x="789" y="178"/>
                  </a:cubicBezTo>
                  <a:cubicBezTo>
                    <a:pt x="789" y="175"/>
                    <a:pt x="788" y="170"/>
                    <a:pt x="786" y="166"/>
                  </a:cubicBezTo>
                  <a:cubicBezTo>
                    <a:pt x="785" y="162"/>
                    <a:pt x="780" y="160"/>
                    <a:pt x="774" y="160"/>
                  </a:cubicBezTo>
                  <a:cubicBezTo>
                    <a:pt x="774" y="160"/>
                    <a:pt x="774" y="160"/>
                    <a:pt x="773" y="160"/>
                  </a:cubicBezTo>
                  <a:cubicBezTo>
                    <a:pt x="773" y="160"/>
                    <a:pt x="773" y="160"/>
                    <a:pt x="773" y="160"/>
                  </a:cubicBezTo>
                  <a:cubicBezTo>
                    <a:pt x="773" y="160"/>
                    <a:pt x="772" y="158"/>
                    <a:pt x="771" y="156"/>
                  </a:cubicBezTo>
                  <a:cubicBezTo>
                    <a:pt x="771" y="153"/>
                    <a:pt x="769" y="151"/>
                    <a:pt x="768" y="151"/>
                  </a:cubicBezTo>
                  <a:cubicBezTo>
                    <a:pt x="768" y="151"/>
                    <a:pt x="768" y="151"/>
                    <a:pt x="766" y="152"/>
                  </a:cubicBezTo>
                  <a:cubicBezTo>
                    <a:pt x="766" y="152"/>
                    <a:pt x="766" y="152"/>
                    <a:pt x="766" y="152"/>
                  </a:cubicBezTo>
                  <a:cubicBezTo>
                    <a:pt x="766" y="152"/>
                    <a:pt x="766" y="152"/>
                    <a:pt x="765" y="152"/>
                  </a:cubicBezTo>
                  <a:cubicBezTo>
                    <a:pt x="765" y="152"/>
                    <a:pt x="765" y="152"/>
                    <a:pt x="765" y="152"/>
                  </a:cubicBezTo>
                  <a:cubicBezTo>
                    <a:pt x="764" y="152"/>
                    <a:pt x="764" y="152"/>
                    <a:pt x="764" y="152"/>
                  </a:cubicBezTo>
                  <a:cubicBezTo>
                    <a:pt x="764" y="153"/>
                    <a:pt x="763" y="153"/>
                    <a:pt x="763" y="153"/>
                  </a:cubicBezTo>
                  <a:cubicBezTo>
                    <a:pt x="763" y="153"/>
                    <a:pt x="763" y="153"/>
                    <a:pt x="763" y="153"/>
                  </a:cubicBezTo>
                  <a:cubicBezTo>
                    <a:pt x="763" y="153"/>
                    <a:pt x="762" y="153"/>
                    <a:pt x="761" y="153"/>
                  </a:cubicBezTo>
                  <a:cubicBezTo>
                    <a:pt x="761" y="153"/>
                    <a:pt x="761" y="153"/>
                    <a:pt x="761" y="153"/>
                  </a:cubicBezTo>
                  <a:cubicBezTo>
                    <a:pt x="761" y="153"/>
                    <a:pt x="761" y="153"/>
                    <a:pt x="761" y="153"/>
                  </a:cubicBezTo>
                  <a:cubicBezTo>
                    <a:pt x="760" y="153"/>
                    <a:pt x="760" y="153"/>
                    <a:pt x="760" y="153"/>
                  </a:cubicBezTo>
                  <a:cubicBezTo>
                    <a:pt x="760" y="153"/>
                    <a:pt x="759" y="153"/>
                    <a:pt x="759" y="153"/>
                  </a:cubicBezTo>
                  <a:cubicBezTo>
                    <a:pt x="759" y="153"/>
                    <a:pt x="759" y="153"/>
                    <a:pt x="759" y="153"/>
                  </a:cubicBezTo>
                  <a:cubicBezTo>
                    <a:pt x="759" y="153"/>
                    <a:pt x="759" y="153"/>
                    <a:pt x="759" y="153"/>
                  </a:cubicBezTo>
                  <a:cubicBezTo>
                    <a:pt x="759" y="152"/>
                    <a:pt x="753" y="152"/>
                    <a:pt x="747" y="152"/>
                  </a:cubicBezTo>
                  <a:cubicBezTo>
                    <a:pt x="741" y="152"/>
                    <a:pt x="735" y="150"/>
                    <a:pt x="735" y="147"/>
                  </a:cubicBezTo>
                  <a:cubicBezTo>
                    <a:pt x="735" y="145"/>
                    <a:pt x="734" y="143"/>
                    <a:pt x="732" y="143"/>
                  </a:cubicBezTo>
                  <a:cubicBezTo>
                    <a:pt x="730" y="143"/>
                    <a:pt x="727" y="144"/>
                    <a:pt x="726" y="145"/>
                  </a:cubicBezTo>
                  <a:cubicBezTo>
                    <a:pt x="724" y="147"/>
                    <a:pt x="722" y="153"/>
                    <a:pt x="722" y="160"/>
                  </a:cubicBezTo>
                  <a:cubicBezTo>
                    <a:pt x="722" y="166"/>
                    <a:pt x="722" y="171"/>
                    <a:pt x="721" y="171"/>
                  </a:cubicBezTo>
                  <a:cubicBezTo>
                    <a:pt x="721" y="171"/>
                    <a:pt x="719" y="171"/>
                    <a:pt x="717" y="171"/>
                  </a:cubicBezTo>
                  <a:cubicBezTo>
                    <a:pt x="716" y="171"/>
                    <a:pt x="715" y="175"/>
                    <a:pt x="716" y="179"/>
                  </a:cubicBezTo>
                  <a:cubicBezTo>
                    <a:pt x="717" y="184"/>
                    <a:pt x="719" y="188"/>
                    <a:pt x="721" y="188"/>
                  </a:cubicBezTo>
                  <a:cubicBezTo>
                    <a:pt x="722" y="189"/>
                    <a:pt x="725" y="189"/>
                    <a:pt x="726" y="189"/>
                  </a:cubicBezTo>
                  <a:cubicBezTo>
                    <a:pt x="728" y="190"/>
                    <a:pt x="729" y="190"/>
                    <a:pt x="729" y="190"/>
                  </a:cubicBezTo>
                  <a:cubicBezTo>
                    <a:pt x="729" y="190"/>
                    <a:pt x="729" y="190"/>
                    <a:pt x="729" y="191"/>
                  </a:cubicBezTo>
                  <a:cubicBezTo>
                    <a:pt x="729" y="191"/>
                    <a:pt x="730" y="195"/>
                    <a:pt x="731" y="200"/>
                  </a:cubicBezTo>
                  <a:cubicBezTo>
                    <a:pt x="732" y="205"/>
                    <a:pt x="733" y="209"/>
                    <a:pt x="733" y="209"/>
                  </a:cubicBezTo>
                  <a:cubicBezTo>
                    <a:pt x="733" y="209"/>
                    <a:pt x="733" y="209"/>
                    <a:pt x="733" y="209"/>
                  </a:cubicBezTo>
                  <a:cubicBezTo>
                    <a:pt x="733" y="209"/>
                    <a:pt x="732" y="209"/>
                    <a:pt x="732" y="209"/>
                  </a:cubicBezTo>
                  <a:cubicBezTo>
                    <a:pt x="731" y="209"/>
                    <a:pt x="731" y="208"/>
                    <a:pt x="730" y="208"/>
                  </a:cubicBezTo>
                  <a:cubicBezTo>
                    <a:pt x="730" y="208"/>
                    <a:pt x="730" y="208"/>
                    <a:pt x="730" y="208"/>
                  </a:cubicBezTo>
                  <a:cubicBezTo>
                    <a:pt x="730" y="208"/>
                    <a:pt x="729" y="210"/>
                    <a:pt x="727" y="213"/>
                  </a:cubicBezTo>
                  <a:cubicBezTo>
                    <a:pt x="726" y="216"/>
                    <a:pt x="725" y="218"/>
                    <a:pt x="725" y="219"/>
                  </a:cubicBezTo>
                  <a:cubicBezTo>
                    <a:pt x="724" y="220"/>
                    <a:pt x="724" y="220"/>
                    <a:pt x="724" y="220"/>
                  </a:cubicBezTo>
                  <a:cubicBezTo>
                    <a:pt x="724" y="220"/>
                    <a:pt x="724" y="221"/>
                    <a:pt x="724" y="221"/>
                  </a:cubicBezTo>
                  <a:cubicBezTo>
                    <a:pt x="724" y="221"/>
                    <a:pt x="724" y="221"/>
                    <a:pt x="723" y="222"/>
                  </a:cubicBezTo>
                  <a:cubicBezTo>
                    <a:pt x="722" y="222"/>
                    <a:pt x="719" y="224"/>
                    <a:pt x="717" y="226"/>
                  </a:cubicBezTo>
                  <a:cubicBezTo>
                    <a:pt x="714" y="228"/>
                    <a:pt x="712" y="235"/>
                    <a:pt x="712" y="242"/>
                  </a:cubicBezTo>
                  <a:cubicBezTo>
                    <a:pt x="712" y="249"/>
                    <a:pt x="712" y="255"/>
                    <a:pt x="712" y="255"/>
                  </a:cubicBezTo>
                  <a:cubicBezTo>
                    <a:pt x="712" y="255"/>
                    <a:pt x="710" y="255"/>
                    <a:pt x="707" y="254"/>
                  </a:cubicBezTo>
                  <a:cubicBezTo>
                    <a:pt x="704" y="254"/>
                    <a:pt x="699" y="252"/>
                    <a:pt x="696" y="251"/>
                  </a:cubicBezTo>
                  <a:cubicBezTo>
                    <a:pt x="693" y="250"/>
                    <a:pt x="689" y="244"/>
                    <a:pt x="688" y="238"/>
                  </a:cubicBezTo>
                  <a:cubicBezTo>
                    <a:pt x="687" y="231"/>
                    <a:pt x="681" y="223"/>
                    <a:pt x="675" y="220"/>
                  </a:cubicBezTo>
                  <a:cubicBezTo>
                    <a:pt x="675" y="220"/>
                    <a:pt x="675" y="220"/>
                    <a:pt x="672" y="220"/>
                  </a:cubicBezTo>
                  <a:cubicBezTo>
                    <a:pt x="670" y="220"/>
                    <a:pt x="670" y="220"/>
                    <a:pt x="670" y="220"/>
                  </a:cubicBezTo>
                  <a:cubicBezTo>
                    <a:pt x="662" y="222"/>
                    <a:pt x="652" y="220"/>
                    <a:pt x="650" y="216"/>
                  </a:cubicBezTo>
                  <a:cubicBezTo>
                    <a:pt x="648" y="213"/>
                    <a:pt x="643" y="207"/>
                    <a:pt x="639" y="205"/>
                  </a:cubicBezTo>
                  <a:cubicBezTo>
                    <a:pt x="636" y="202"/>
                    <a:pt x="626" y="200"/>
                    <a:pt x="618" y="200"/>
                  </a:cubicBezTo>
                  <a:cubicBezTo>
                    <a:pt x="610" y="200"/>
                    <a:pt x="601" y="197"/>
                    <a:pt x="600" y="194"/>
                  </a:cubicBezTo>
                  <a:cubicBezTo>
                    <a:pt x="598" y="191"/>
                    <a:pt x="594" y="185"/>
                    <a:pt x="591" y="182"/>
                  </a:cubicBezTo>
                  <a:cubicBezTo>
                    <a:pt x="591" y="182"/>
                    <a:pt x="591" y="182"/>
                    <a:pt x="588" y="181"/>
                  </a:cubicBezTo>
                  <a:cubicBezTo>
                    <a:pt x="588" y="181"/>
                    <a:pt x="588" y="181"/>
                    <a:pt x="587" y="181"/>
                  </a:cubicBezTo>
                  <a:cubicBezTo>
                    <a:pt x="585" y="181"/>
                    <a:pt x="585" y="181"/>
                    <a:pt x="585" y="181"/>
                  </a:cubicBezTo>
                  <a:cubicBezTo>
                    <a:pt x="581" y="180"/>
                    <a:pt x="577" y="180"/>
                    <a:pt x="577" y="180"/>
                  </a:cubicBezTo>
                  <a:cubicBezTo>
                    <a:pt x="577" y="181"/>
                    <a:pt x="577" y="181"/>
                    <a:pt x="577" y="181"/>
                  </a:cubicBezTo>
                  <a:cubicBezTo>
                    <a:pt x="577" y="181"/>
                    <a:pt x="576" y="180"/>
                    <a:pt x="576" y="180"/>
                  </a:cubicBezTo>
                  <a:cubicBezTo>
                    <a:pt x="576" y="179"/>
                    <a:pt x="576" y="179"/>
                    <a:pt x="576" y="179"/>
                  </a:cubicBezTo>
                  <a:cubicBezTo>
                    <a:pt x="576" y="179"/>
                    <a:pt x="576" y="179"/>
                    <a:pt x="576" y="179"/>
                  </a:cubicBezTo>
                  <a:cubicBezTo>
                    <a:pt x="576" y="179"/>
                    <a:pt x="577" y="179"/>
                    <a:pt x="577" y="179"/>
                  </a:cubicBezTo>
                  <a:cubicBezTo>
                    <a:pt x="577" y="179"/>
                    <a:pt x="577" y="179"/>
                    <a:pt x="577" y="179"/>
                  </a:cubicBezTo>
                  <a:cubicBezTo>
                    <a:pt x="577" y="178"/>
                    <a:pt x="577" y="177"/>
                    <a:pt x="577" y="175"/>
                  </a:cubicBezTo>
                  <a:cubicBezTo>
                    <a:pt x="577" y="174"/>
                    <a:pt x="578" y="173"/>
                    <a:pt x="579" y="174"/>
                  </a:cubicBezTo>
                  <a:cubicBezTo>
                    <a:pt x="580" y="174"/>
                    <a:pt x="583" y="171"/>
                    <a:pt x="585" y="167"/>
                  </a:cubicBezTo>
                  <a:cubicBezTo>
                    <a:pt x="588" y="164"/>
                    <a:pt x="590" y="160"/>
                    <a:pt x="590" y="160"/>
                  </a:cubicBezTo>
                  <a:cubicBezTo>
                    <a:pt x="590" y="159"/>
                    <a:pt x="591" y="157"/>
                    <a:pt x="592" y="156"/>
                  </a:cubicBezTo>
                  <a:cubicBezTo>
                    <a:pt x="593" y="154"/>
                    <a:pt x="594" y="151"/>
                    <a:pt x="595" y="148"/>
                  </a:cubicBezTo>
                  <a:cubicBezTo>
                    <a:pt x="596" y="145"/>
                    <a:pt x="602" y="141"/>
                    <a:pt x="608" y="139"/>
                  </a:cubicBezTo>
                  <a:cubicBezTo>
                    <a:pt x="613" y="137"/>
                    <a:pt x="619" y="133"/>
                    <a:pt x="621" y="130"/>
                  </a:cubicBezTo>
                  <a:cubicBezTo>
                    <a:pt x="622" y="126"/>
                    <a:pt x="626" y="124"/>
                    <a:pt x="628" y="124"/>
                  </a:cubicBezTo>
                  <a:cubicBezTo>
                    <a:pt x="631" y="124"/>
                    <a:pt x="635" y="123"/>
                    <a:pt x="637" y="123"/>
                  </a:cubicBezTo>
                  <a:cubicBezTo>
                    <a:pt x="639" y="122"/>
                    <a:pt x="640" y="121"/>
                    <a:pt x="640" y="119"/>
                  </a:cubicBezTo>
                  <a:cubicBezTo>
                    <a:pt x="639" y="118"/>
                    <a:pt x="639" y="116"/>
                    <a:pt x="639" y="115"/>
                  </a:cubicBezTo>
                  <a:cubicBezTo>
                    <a:pt x="639" y="115"/>
                    <a:pt x="638" y="114"/>
                    <a:pt x="638" y="114"/>
                  </a:cubicBezTo>
                  <a:cubicBezTo>
                    <a:pt x="638" y="114"/>
                    <a:pt x="638" y="114"/>
                    <a:pt x="638" y="114"/>
                  </a:cubicBezTo>
                  <a:cubicBezTo>
                    <a:pt x="638" y="114"/>
                    <a:pt x="638" y="114"/>
                    <a:pt x="639" y="114"/>
                  </a:cubicBezTo>
                  <a:cubicBezTo>
                    <a:pt x="639" y="114"/>
                    <a:pt x="639" y="114"/>
                    <a:pt x="639" y="114"/>
                  </a:cubicBezTo>
                  <a:cubicBezTo>
                    <a:pt x="639" y="114"/>
                    <a:pt x="641" y="114"/>
                    <a:pt x="643" y="113"/>
                  </a:cubicBezTo>
                  <a:cubicBezTo>
                    <a:pt x="643" y="113"/>
                    <a:pt x="643" y="113"/>
                    <a:pt x="649" y="111"/>
                  </a:cubicBezTo>
                  <a:cubicBezTo>
                    <a:pt x="650" y="110"/>
                    <a:pt x="650" y="110"/>
                    <a:pt x="651" y="110"/>
                  </a:cubicBezTo>
                  <a:cubicBezTo>
                    <a:pt x="651" y="110"/>
                    <a:pt x="651" y="110"/>
                    <a:pt x="651" y="110"/>
                  </a:cubicBezTo>
                  <a:cubicBezTo>
                    <a:pt x="651" y="110"/>
                    <a:pt x="651" y="110"/>
                    <a:pt x="652" y="109"/>
                  </a:cubicBezTo>
                  <a:cubicBezTo>
                    <a:pt x="652" y="109"/>
                    <a:pt x="652" y="109"/>
                    <a:pt x="652" y="110"/>
                  </a:cubicBezTo>
                  <a:cubicBezTo>
                    <a:pt x="652" y="110"/>
                    <a:pt x="652" y="110"/>
                    <a:pt x="652" y="110"/>
                  </a:cubicBezTo>
                  <a:cubicBezTo>
                    <a:pt x="652" y="110"/>
                    <a:pt x="652" y="110"/>
                    <a:pt x="652" y="110"/>
                  </a:cubicBezTo>
                  <a:cubicBezTo>
                    <a:pt x="652" y="110"/>
                    <a:pt x="653" y="110"/>
                    <a:pt x="652" y="110"/>
                  </a:cubicBezTo>
                  <a:cubicBezTo>
                    <a:pt x="652" y="110"/>
                    <a:pt x="652" y="111"/>
                    <a:pt x="652" y="111"/>
                  </a:cubicBezTo>
                  <a:cubicBezTo>
                    <a:pt x="653" y="112"/>
                    <a:pt x="653" y="113"/>
                    <a:pt x="653" y="113"/>
                  </a:cubicBezTo>
                  <a:cubicBezTo>
                    <a:pt x="653" y="113"/>
                    <a:pt x="653" y="113"/>
                    <a:pt x="653" y="113"/>
                  </a:cubicBezTo>
                  <a:cubicBezTo>
                    <a:pt x="653" y="113"/>
                    <a:pt x="653" y="114"/>
                    <a:pt x="653" y="114"/>
                  </a:cubicBezTo>
                  <a:cubicBezTo>
                    <a:pt x="653" y="114"/>
                    <a:pt x="653" y="116"/>
                    <a:pt x="654" y="117"/>
                  </a:cubicBezTo>
                  <a:cubicBezTo>
                    <a:pt x="654" y="117"/>
                    <a:pt x="654" y="117"/>
                    <a:pt x="653" y="119"/>
                  </a:cubicBezTo>
                  <a:cubicBezTo>
                    <a:pt x="653" y="119"/>
                    <a:pt x="653" y="119"/>
                    <a:pt x="653" y="119"/>
                  </a:cubicBezTo>
                  <a:cubicBezTo>
                    <a:pt x="653" y="120"/>
                    <a:pt x="654" y="123"/>
                    <a:pt x="654" y="125"/>
                  </a:cubicBezTo>
                  <a:cubicBezTo>
                    <a:pt x="654" y="127"/>
                    <a:pt x="654" y="128"/>
                    <a:pt x="654" y="128"/>
                  </a:cubicBezTo>
                  <a:cubicBezTo>
                    <a:pt x="653" y="128"/>
                    <a:pt x="653" y="129"/>
                    <a:pt x="653" y="129"/>
                  </a:cubicBezTo>
                  <a:cubicBezTo>
                    <a:pt x="653" y="130"/>
                    <a:pt x="656" y="131"/>
                    <a:pt x="659" y="132"/>
                  </a:cubicBezTo>
                  <a:cubicBezTo>
                    <a:pt x="662" y="133"/>
                    <a:pt x="670" y="134"/>
                    <a:pt x="678" y="134"/>
                  </a:cubicBezTo>
                  <a:cubicBezTo>
                    <a:pt x="685" y="133"/>
                    <a:pt x="692" y="133"/>
                    <a:pt x="695" y="133"/>
                  </a:cubicBezTo>
                  <a:cubicBezTo>
                    <a:pt x="697" y="133"/>
                    <a:pt x="701" y="132"/>
                    <a:pt x="703" y="130"/>
                  </a:cubicBezTo>
                  <a:cubicBezTo>
                    <a:pt x="705" y="128"/>
                    <a:pt x="704" y="126"/>
                    <a:pt x="700" y="126"/>
                  </a:cubicBezTo>
                  <a:cubicBezTo>
                    <a:pt x="697" y="126"/>
                    <a:pt x="688" y="120"/>
                    <a:pt x="681" y="113"/>
                  </a:cubicBezTo>
                  <a:cubicBezTo>
                    <a:pt x="681" y="113"/>
                    <a:pt x="681" y="113"/>
                    <a:pt x="679" y="113"/>
                  </a:cubicBezTo>
                  <a:cubicBezTo>
                    <a:pt x="678" y="113"/>
                    <a:pt x="678" y="113"/>
                    <a:pt x="678" y="113"/>
                  </a:cubicBezTo>
                  <a:cubicBezTo>
                    <a:pt x="678" y="113"/>
                    <a:pt x="678" y="113"/>
                    <a:pt x="678" y="113"/>
                  </a:cubicBezTo>
                  <a:cubicBezTo>
                    <a:pt x="678" y="113"/>
                    <a:pt x="678" y="113"/>
                    <a:pt x="678" y="113"/>
                  </a:cubicBezTo>
                  <a:cubicBezTo>
                    <a:pt x="675" y="113"/>
                    <a:pt x="670" y="111"/>
                    <a:pt x="669" y="111"/>
                  </a:cubicBezTo>
                  <a:cubicBezTo>
                    <a:pt x="669" y="111"/>
                    <a:pt x="669" y="111"/>
                    <a:pt x="669" y="111"/>
                  </a:cubicBezTo>
                  <a:cubicBezTo>
                    <a:pt x="669" y="111"/>
                    <a:pt x="669" y="111"/>
                    <a:pt x="669" y="111"/>
                  </a:cubicBezTo>
                  <a:cubicBezTo>
                    <a:pt x="669" y="111"/>
                    <a:pt x="669" y="111"/>
                    <a:pt x="669" y="111"/>
                  </a:cubicBezTo>
                  <a:cubicBezTo>
                    <a:pt x="669" y="111"/>
                    <a:pt x="670" y="109"/>
                    <a:pt x="672" y="108"/>
                  </a:cubicBezTo>
                  <a:cubicBezTo>
                    <a:pt x="673" y="106"/>
                    <a:pt x="678" y="103"/>
                    <a:pt x="682" y="102"/>
                  </a:cubicBezTo>
                  <a:cubicBezTo>
                    <a:pt x="686" y="100"/>
                    <a:pt x="690" y="97"/>
                    <a:pt x="691" y="94"/>
                  </a:cubicBezTo>
                  <a:cubicBezTo>
                    <a:pt x="692" y="92"/>
                    <a:pt x="694" y="87"/>
                    <a:pt x="696" y="83"/>
                  </a:cubicBezTo>
                  <a:cubicBezTo>
                    <a:pt x="698" y="79"/>
                    <a:pt x="702" y="76"/>
                    <a:pt x="704" y="76"/>
                  </a:cubicBezTo>
                  <a:cubicBezTo>
                    <a:pt x="707" y="76"/>
                    <a:pt x="709" y="76"/>
                    <a:pt x="711" y="75"/>
                  </a:cubicBezTo>
                  <a:cubicBezTo>
                    <a:pt x="712" y="75"/>
                    <a:pt x="713" y="74"/>
                    <a:pt x="713" y="74"/>
                  </a:cubicBezTo>
                  <a:cubicBezTo>
                    <a:pt x="713" y="74"/>
                    <a:pt x="713" y="73"/>
                    <a:pt x="714" y="72"/>
                  </a:cubicBezTo>
                  <a:cubicBezTo>
                    <a:pt x="714" y="71"/>
                    <a:pt x="714" y="70"/>
                    <a:pt x="714" y="69"/>
                  </a:cubicBezTo>
                  <a:cubicBezTo>
                    <a:pt x="713" y="68"/>
                    <a:pt x="709" y="67"/>
                    <a:pt x="705" y="67"/>
                  </a:cubicBezTo>
                  <a:cubicBezTo>
                    <a:pt x="701" y="67"/>
                    <a:pt x="698" y="67"/>
                    <a:pt x="698" y="67"/>
                  </a:cubicBezTo>
                  <a:cubicBezTo>
                    <a:pt x="697" y="68"/>
                    <a:pt x="697" y="68"/>
                    <a:pt x="697" y="68"/>
                  </a:cubicBezTo>
                  <a:cubicBezTo>
                    <a:pt x="697" y="69"/>
                    <a:pt x="696" y="67"/>
                    <a:pt x="694" y="65"/>
                  </a:cubicBezTo>
                  <a:cubicBezTo>
                    <a:pt x="693" y="63"/>
                    <a:pt x="692" y="61"/>
                    <a:pt x="692" y="60"/>
                  </a:cubicBezTo>
                  <a:cubicBezTo>
                    <a:pt x="692" y="60"/>
                    <a:pt x="692" y="60"/>
                    <a:pt x="692" y="60"/>
                  </a:cubicBezTo>
                  <a:cubicBezTo>
                    <a:pt x="692" y="60"/>
                    <a:pt x="692" y="60"/>
                    <a:pt x="692" y="60"/>
                  </a:cubicBezTo>
                  <a:cubicBezTo>
                    <a:pt x="692" y="60"/>
                    <a:pt x="692" y="60"/>
                    <a:pt x="692" y="60"/>
                  </a:cubicBezTo>
                  <a:cubicBezTo>
                    <a:pt x="692" y="60"/>
                    <a:pt x="693" y="58"/>
                    <a:pt x="695" y="56"/>
                  </a:cubicBezTo>
                  <a:cubicBezTo>
                    <a:pt x="696" y="54"/>
                    <a:pt x="701" y="52"/>
                    <a:pt x="705" y="51"/>
                  </a:cubicBezTo>
                  <a:cubicBezTo>
                    <a:pt x="708" y="50"/>
                    <a:pt x="716" y="51"/>
                    <a:pt x="722" y="54"/>
                  </a:cubicBezTo>
                  <a:cubicBezTo>
                    <a:pt x="727" y="56"/>
                    <a:pt x="736" y="59"/>
                    <a:pt x="740" y="60"/>
                  </a:cubicBezTo>
                  <a:cubicBezTo>
                    <a:pt x="745" y="61"/>
                    <a:pt x="751" y="64"/>
                    <a:pt x="755" y="66"/>
                  </a:cubicBezTo>
                  <a:cubicBezTo>
                    <a:pt x="759" y="68"/>
                    <a:pt x="763" y="71"/>
                    <a:pt x="764" y="72"/>
                  </a:cubicBezTo>
                  <a:cubicBezTo>
                    <a:pt x="764" y="74"/>
                    <a:pt x="765" y="75"/>
                    <a:pt x="765" y="76"/>
                  </a:cubicBezTo>
                  <a:cubicBezTo>
                    <a:pt x="765" y="76"/>
                    <a:pt x="766" y="76"/>
                    <a:pt x="766" y="76"/>
                  </a:cubicBezTo>
                  <a:cubicBezTo>
                    <a:pt x="767" y="76"/>
                    <a:pt x="767" y="76"/>
                    <a:pt x="767" y="76"/>
                  </a:cubicBezTo>
                  <a:cubicBezTo>
                    <a:pt x="767" y="76"/>
                    <a:pt x="767" y="76"/>
                    <a:pt x="767" y="76"/>
                  </a:cubicBezTo>
                  <a:cubicBezTo>
                    <a:pt x="767" y="76"/>
                    <a:pt x="766" y="78"/>
                    <a:pt x="764" y="81"/>
                  </a:cubicBezTo>
                  <a:cubicBezTo>
                    <a:pt x="764" y="81"/>
                    <a:pt x="764" y="81"/>
                    <a:pt x="763" y="83"/>
                  </a:cubicBezTo>
                  <a:cubicBezTo>
                    <a:pt x="763" y="84"/>
                    <a:pt x="763" y="84"/>
                    <a:pt x="763" y="84"/>
                  </a:cubicBezTo>
                  <a:cubicBezTo>
                    <a:pt x="761" y="89"/>
                    <a:pt x="760" y="95"/>
                    <a:pt x="759" y="99"/>
                  </a:cubicBezTo>
                  <a:cubicBezTo>
                    <a:pt x="758" y="102"/>
                    <a:pt x="757" y="108"/>
                    <a:pt x="755" y="112"/>
                  </a:cubicBezTo>
                  <a:cubicBezTo>
                    <a:pt x="753" y="116"/>
                    <a:pt x="749" y="119"/>
                    <a:pt x="746" y="119"/>
                  </a:cubicBezTo>
                  <a:cubicBezTo>
                    <a:pt x="742" y="119"/>
                    <a:pt x="739" y="118"/>
                    <a:pt x="739" y="117"/>
                  </a:cubicBezTo>
                  <a:cubicBezTo>
                    <a:pt x="739" y="115"/>
                    <a:pt x="738" y="114"/>
                    <a:pt x="737" y="114"/>
                  </a:cubicBezTo>
                  <a:cubicBezTo>
                    <a:pt x="736" y="114"/>
                    <a:pt x="735" y="115"/>
                    <a:pt x="734" y="116"/>
                  </a:cubicBezTo>
                  <a:cubicBezTo>
                    <a:pt x="733" y="116"/>
                    <a:pt x="733" y="117"/>
                    <a:pt x="733" y="118"/>
                  </a:cubicBezTo>
                  <a:cubicBezTo>
                    <a:pt x="733" y="118"/>
                    <a:pt x="738" y="119"/>
                    <a:pt x="745" y="119"/>
                  </a:cubicBezTo>
                  <a:cubicBezTo>
                    <a:pt x="751" y="120"/>
                    <a:pt x="758" y="121"/>
                    <a:pt x="761" y="123"/>
                  </a:cubicBezTo>
                  <a:cubicBezTo>
                    <a:pt x="763" y="124"/>
                    <a:pt x="766" y="127"/>
                    <a:pt x="766" y="129"/>
                  </a:cubicBezTo>
                  <a:cubicBezTo>
                    <a:pt x="767" y="132"/>
                    <a:pt x="773" y="136"/>
                    <a:pt x="779" y="139"/>
                  </a:cubicBezTo>
                  <a:cubicBezTo>
                    <a:pt x="785" y="142"/>
                    <a:pt x="791" y="146"/>
                    <a:pt x="792" y="148"/>
                  </a:cubicBezTo>
                  <a:cubicBezTo>
                    <a:pt x="793" y="150"/>
                    <a:pt x="796" y="153"/>
                    <a:pt x="798" y="154"/>
                  </a:cubicBezTo>
                  <a:cubicBezTo>
                    <a:pt x="800" y="154"/>
                    <a:pt x="803" y="152"/>
                    <a:pt x="804" y="149"/>
                  </a:cubicBezTo>
                  <a:cubicBezTo>
                    <a:pt x="805" y="145"/>
                    <a:pt x="810" y="143"/>
                    <a:pt x="815" y="143"/>
                  </a:cubicBezTo>
                  <a:cubicBezTo>
                    <a:pt x="821" y="143"/>
                    <a:pt x="827" y="141"/>
                    <a:pt x="830" y="139"/>
                  </a:cubicBezTo>
                  <a:cubicBezTo>
                    <a:pt x="832" y="137"/>
                    <a:pt x="833" y="133"/>
                    <a:pt x="832" y="132"/>
                  </a:cubicBezTo>
                  <a:cubicBezTo>
                    <a:pt x="830" y="130"/>
                    <a:pt x="824" y="123"/>
                    <a:pt x="817" y="117"/>
                  </a:cubicBezTo>
                  <a:cubicBezTo>
                    <a:pt x="817" y="117"/>
                    <a:pt x="817" y="117"/>
                    <a:pt x="814" y="116"/>
                  </a:cubicBezTo>
                  <a:cubicBezTo>
                    <a:pt x="810" y="115"/>
                    <a:pt x="810" y="115"/>
                    <a:pt x="810" y="115"/>
                  </a:cubicBezTo>
                  <a:cubicBezTo>
                    <a:pt x="811" y="114"/>
                    <a:pt x="813" y="111"/>
                    <a:pt x="813" y="109"/>
                  </a:cubicBezTo>
                  <a:cubicBezTo>
                    <a:pt x="814" y="108"/>
                    <a:pt x="815" y="106"/>
                    <a:pt x="815" y="106"/>
                  </a:cubicBezTo>
                  <a:cubicBezTo>
                    <a:pt x="815" y="106"/>
                    <a:pt x="815" y="106"/>
                    <a:pt x="815" y="106"/>
                  </a:cubicBezTo>
                  <a:cubicBezTo>
                    <a:pt x="815" y="106"/>
                    <a:pt x="816" y="107"/>
                    <a:pt x="817" y="108"/>
                  </a:cubicBezTo>
                  <a:cubicBezTo>
                    <a:pt x="818" y="109"/>
                    <a:pt x="823" y="114"/>
                    <a:pt x="829" y="119"/>
                  </a:cubicBezTo>
                  <a:cubicBezTo>
                    <a:pt x="829" y="119"/>
                    <a:pt x="829" y="119"/>
                    <a:pt x="834" y="122"/>
                  </a:cubicBezTo>
                  <a:cubicBezTo>
                    <a:pt x="835" y="123"/>
                    <a:pt x="835" y="123"/>
                    <a:pt x="835" y="123"/>
                  </a:cubicBezTo>
                  <a:cubicBezTo>
                    <a:pt x="836" y="123"/>
                    <a:pt x="837" y="123"/>
                    <a:pt x="837" y="123"/>
                  </a:cubicBezTo>
                  <a:cubicBezTo>
                    <a:pt x="837" y="123"/>
                    <a:pt x="837" y="123"/>
                    <a:pt x="837" y="123"/>
                  </a:cubicBezTo>
                  <a:cubicBezTo>
                    <a:pt x="837" y="123"/>
                    <a:pt x="837" y="123"/>
                    <a:pt x="837" y="123"/>
                  </a:cubicBezTo>
                  <a:cubicBezTo>
                    <a:pt x="837" y="123"/>
                    <a:pt x="837" y="123"/>
                    <a:pt x="837" y="123"/>
                  </a:cubicBezTo>
                  <a:cubicBezTo>
                    <a:pt x="837" y="123"/>
                    <a:pt x="837" y="123"/>
                    <a:pt x="837" y="123"/>
                  </a:cubicBezTo>
                  <a:cubicBezTo>
                    <a:pt x="837" y="123"/>
                    <a:pt x="837" y="123"/>
                    <a:pt x="837" y="123"/>
                  </a:cubicBezTo>
                  <a:cubicBezTo>
                    <a:pt x="837" y="123"/>
                    <a:pt x="838" y="122"/>
                    <a:pt x="838" y="122"/>
                  </a:cubicBezTo>
                  <a:cubicBezTo>
                    <a:pt x="839" y="121"/>
                    <a:pt x="843" y="115"/>
                    <a:pt x="849" y="108"/>
                  </a:cubicBezTo>
                  <a:cubicBezTo>
                    <a:pt x="849" y="108"/>
                    <a:pt x="849" y="108"/>
                    <a:pt x="850" y="108"/>
                  </a:cubicBezTo>
                  <a:cubicBezTo>
                    <a:pt x="852" y="108"/>
                    <a:pt x="852" y="108"/>
                    <a:pt x="852" y="108"/>
                  </a:cubicBezTo>
                  <a:cubicBezTo>
                    <a:pt x="856" y="106"/>
                    <a:pt x="860" y="102"/>
                    <a:pt x="860" y="100"/>
                  </a:cubicBezTo>
                  <a:cubicBezTo>
                    <a:pt x="860" y="97"/>
                    <a:pt x="856" y="95"/>
                    <a:pt x="852" y="95"/>
                  </a:cubicBezTo>
                  <a:cubicBezTo>
                    <a:pt x="848" y="95"/>
                    <a:pt x="844" y="94"/>
                    <a:pt x="843" y="93"/>
                  </a:cubicBezTo>
                  <a:cubicBezTo>
                    <a:pt x="841" y="91"/>
                    <a:pt x="839" y="90"/>
                    <a:pt x="837" y="90"/>
                  </a:cubicBezTo>
                  <a:cubicBezTo>
                    <a:pt x="834" y="90"/>
                    <a:pt x="827" y="89"/>
                    <a:pt x="820" y="87"/>
                  </a:cubicBezTo>
                  <a:cubicBezTo>
                    <a:pt x="813" y="85"/>
                    <a:pt x="807" y="83"/>
                    <a:pt x="807" y="83"/>
                  </a:cubicBezTo>
                  <a:cubicBezTo>
                    <a:pt x="807" y="82"/>
                    <a:pt x="807" y="80"/>
                    <a:pt x="807" y="79"/>
                  </a:cubicBezTo>
                  <a:cubicBezTo>
                    <a:pt x="807" y="77"/>
                    <a:pt x="809" y="75"/>
                    <a:pt x="811" y="74"/>
                  </a:cubicBezTo>
                  <a:cubicBezTo>
                    <a:pt x="813" y="73"/>
                    <a:pt x="816" y="72"/>
                    <a:pt x="817" y="71"/>
                  </a:cubicBezTo>
                  <a:cubicBezTo>
                    <a:pt x="818" y="71"/>
                    <a:pt x="818" y="70"/>
                    <a:pt x="818" y="70"/>
                  </a:cubicBezTo>
                  <a:cubicBezTo>
                    <a:pt x="818" y="70"/>
                    <a:pt x="818" y="70"/>
                    <a:pt x="818" y="70"/>
                  </a:cubicBezTo>
                  <a:cubicBezTo>
                    <a:pt x="818" y="70"/>
                    <a:pt x="818" y="70"/>
                    <a:pt x="818" y="70"/>
                  </a:cubicBezTo>
                  <a:cubicBezTo>
                    <a:pt x="818" y="70"/>
                    <a:pt x="818" y="69"/>
                    <a:pt x="819" y="68"/>
                  </a:cubicBezTo>
                  <a:cubicBezTo>
                    <a:pt x="819" y="67"/>
                    <a:pt x="819" y="67"/>
                    <a:pt x="819" y="67"/>
                  </a:cubicBezTo>
                  <a:cubicBezTo>
                    <a:pt x="819" y="67"/>
                    <a:pt x="818" y="67"/>
                    <a:pt x="818" y="67"/>
                  </a:cubicBezTo>
                  <a:cubicBezTo>
                    <a:pt x="818" y="68"/>
                    <a:pt x="817" y="64"/>
                    <a:pt x="816" y="58"/>
                  </a:cubicBezTo>
                  <a:cubicBezTo>
                    <a:pt x="816" y="53"/>
                    <a:pt x="812" y="46"/>
                    <a:pt x="809" y="44"/>
                  </a:cubicBezTo>
                  <a:cubicBezTo>
                    <a:pt x="806" y="41"/>
                    <a:pt x="798" y="39"/>
                    <a:pt x="791" y="38"/>
                  </a:cubicBezTo>
                  <a:cubicBezTo>
                    <a:pt x="784" y="38"/>
                    <a:pt x="776" y="38"/>
                    <a:pt x="773" y="37"/>
                  </a:cubicBezTo>
                  <a:cubicBezTo>
                    <a:pt x="771" y="37"/>
                    <a:pt x="762" y="33"/>
                    <a:pt x="755" y="28"/>
                  </a:cubicBezTo>
                  <a:cubicBezTo>
                    <a:pt x="747" y="23"/>
                    <a:pt x="728" y="19"/>
                    <a:pt x="720" y="19"/>
                  </a:cubicBezTo>
                  <a:cubicBezTo>
                    <a:pt x="713" y="19"/>
                    <a:pt x="706" y="18"/>
                    <a:pt x="705" y="16"/>
                  </a:cubicBezTo>
                  <a:cubicBezTo>
                    <a:pt x="704" y="14"/>
                    <a:pt x="702" y="12"/>
                    <a:pt x="701" y="12"/>
                  </a:cubicBezTo>
                  <a:cubicBezTo>
                    <a:pt x="701" y="12"/>
                    <a:pt x="700" y="13"/>
                    <a:pt x="700" y="14"/>
                  </a:cubicBezTo>
                  <a:cubicBezTo>
                    <a:pt x="700" y="15"/>
                    <a:pt x="696" y="16"/>
                    <a:pt x="691" y="17"/>
                  </a:cubicBezTo>
                  <a:cubicBezTo>
                    <a:pt x="686" y="18"/>
                    <a:pt x="682" y="21"/>
                    <a:pt x="682" y="23"/>
                  </a:cubicBezTo>
                  <a:cubicBezTo>
                    <a:pt x="682" y="25"/>
                    <a:pt x="682" y="29"/>
                    <a:pt x="682" y="31"/>
                  </a:cubicBezTo>
                  <a:cubicBezTo>
                    <a:pt x="682" y="33"/>
                    <a:pt x="681" y="34"/>
                    <a:pt x="682" y="34"/>
                  </a:cubicBezTo>
                  <a:cubicBezTo>
                    <a:pt x="682" y="34"/>
                    <a:pt x="682" y="35"/>
                    <a:pt x="682" y="35"/>
                  </a:cubicBezTo>
                  <a:cubicBezTo>
                    <a:pt x="682" y="35"/>
                    <a:pt x="682" y="35"/>
                    <a:pt x="681" y="35"/>
                  </a:cubicBezTo>
                  <a:cubicBezTo>
                    <a:pt x="681" y="35"/>
                    <a:pt x="681" y="35"/>
                    <a:pt x="681" y="35"/>
                  </a:cubicBezTo>
                  <a:cubicBezTo>
                    <a:pt x="681" y="35"/>
                    <a:pt x="680" y="35"/>
                    <a:pt x="680" y="35"/>
                  </a:cubicBezTo>
                  <a:cubicBezTo>
                    <a:pt x="680" y="35"/>
                    <a:pt x="678" y="35"/>
                    <a:pt x="677" y="36"/>
                  </a:cubicBezTo>
                  <a:cubicBezTo>
                    <a:pt x="677" y="36"/>
                    <a:pt x="677" y="36"/>
                    <a:pt x="676" y="36"/>
                  </a:cubicBezTo>
                  <a:cubicBezTo>
                    <a:pt x="676" y="36"/>
                    <a:pt x="676" y="36"/>
                    <a:pt x="676" y="36"/>
                  </a:cubicBezTo>
                  <a:cubicBezTo>
                    <a:pt x="676" y="36"/>
                    <a:pt x="675" y="34"/>
                    <a:pt x="675" y="32"/>
                  </a:cubicBezTo>
                  <a:cubicBezTo>
                    <a:pt x="675" y="32"/>
                    <a:pt x="675" y="32"/>
                    <a:pt x="675" y="30"/>
                  </a:cubicBezTo>
                  <a:cubicBezTo>
                    <a:pt x="675" y="30"/>
                    <a:pt x="675" y="30"/>
                    <a:pt x="675" y="29"/>
                  </a:cubicBezTo>
                  <a:cubicBezTo>
                    <a:pt x="675" y="28"/>
                    <a:pt x="675" y="28"/>
                    <a:pt x="675" y="28"/>
                  </a:cubicBezTo>
                  <a:cubicBezTo>
                    <a:pt x="675" y="29"/>
                    <a:pt x="675" y="27"/>
                    <a:pt x="676" y="24"/>
                  </a:cubicBezTo>
                  <a:cubicBezTo>
                    <a:pt x="676" y="22"/>
                    <a:pt x="676" y="20"/>
                    <a:pt x="676" y="20"/>
                  </a:cubicBezTo>
                  <a:cubicBezTo>
                    <a:pt x="676" y="19"/>
                    <a:pt x="674" y="19"/>
                    <a:pt x="672" y="19"/>
                  </a:cubicBezTo>
                  <a:cubicBezTo>
                    <a:pt x="669" y="19"/>
                    <a:pt x="667" y="18"/>
                    <a:pt x="667" y="17"/>
                  </a:cubicBezTo>
                  <a:cubicBezTo>
                    <a:pt x="666" y="15"/>
                    <a:pt x="664" y="14"/>
                    <a:pt x="661" y="14"/>
                  </a:cubicBezTo>
                  <a:cubicBezTo>
                    <a:pt x="659" y="14"/>
                    <a:pt x="656" y="16"/>
                    <a:pt x="654" y="18"/>
                  </a:cubicBezTo>
                  <a:cubicBezTo>
                    <a:pt x="654" y="18"/>
                    <a:pt x="654" y="18"/>
                    <a:pt x="653" y="19"/>
                  </a:cubicBezTo>
                  <a:cubicBezTo>
                    <a:pt x="652" y="20"/>
                    <a:pt x="652" y="22"/>
                    <a:pt x="652" y="24"/>
                  </a:cubicBezTo>
                  <a:cubicBezTo>
                    <a:pt x="652" y="25"/>
                    <a:pt x="652" y="25"/>
                    <a:pt x="652" y="25"/>
                  </a:cubicBezTo>
                  <a:cubicBezTo>
                    <a:pt x="652" y="24"/>
                    <a:pt x="652" y="26"/>
                    <a:pt x="652" y="27"/>
                  </a:cubicBezTo>
                  <a:cubicBezTo>
                    <a:pt x="652" y="27"/>
                    <a:pt x="652" y="27"/>
                    <a:pt x="651" y="28"/>
                  </a:cubicBezTo>
                  <a:cubicBezTo>
                    <a:pt x="651" y="29"/>
                    <a:pt x="651" y="29"/>
                    <a:pt x="651" y="29"/>
                  </a:cubicBezTo>
                  <a:cubicBezTo>
                    <a:pt x="650" y="32"/>
                    <a:pt x="648" y="36"/>
                    <a:pt x="648" y="36"/>
                  </a:cubicBezTo>
                  <a:cubicBezTo>
                    <a:pt x="647" y="36"/>
                    <a:pt x="647" y="36"/>
                    <a:pt x="647" y="36"/>
                  </a:cubicBezTo>
                  <a:cubicBezTo>
                    <a:pt x="647" y="36"/>
                    <a:pt x="648" y="36"/>
                    <a:pt x="650" y="37"/>
                  </a:cubicBezTo>
                  <a:cubicBezTo>
                    <a:pt x="650" y="37"/>
                    <a:pt x="650" y="37"/>
                    <a:pt x="651" y="38"/>
                  </a:cubicBezTo>
                  <a:cubicBezTo>
                    <a:pt x="653" y="39"/>
                    <a:pt x="655" y="41"/>
                    <a:pt x="656" y="43"/>
                  </a:cubicBezTo>
                  <a:cubicBezTo>
                    <a:pt x="656" y="43"/>
                    <a:pt x="657" y="44"/>
                    <a:pt x="657" y="44"/>
                  </a:cubicBezTo>
                  <a:cubicBezTo>
                    <a:pt x="657" y="44"/>
                    <a:pt x="658" y="45"/>
                    <a:pt x="658" y="45"/>
                  </a:cubicBezTo>
                  <a:cubicBezTo>
                    <a:pt x="658" y="46"/>
                    <a:pt x="658" y="46"/>
                    <a:pt x="658" y="46"/>
                  </a:cubicBezTo>
                  <a:cubicBezTo>
                    <a:pt x="658" y="46"/>
                    <a:pt x="659" y="46"/>
                    <a:pt x="659" y="46"/>
                  </a:cubicBezTo>
                  <a:cubicBezTo>
                    <a:pt x="659" y="46"/>
                    <a:pt x="659" y="47"/>
                    <a:pt x="659" y="47"/>
                  </a:cubicBezTo>
                  <a:cubicBezTo>
                    <a:pt x="659" y="47"/>
                    <a:pt x="659" y="47"/>
                    <a:pt x="659" y="47"/>
                  </a:cubicBezTo>
                  <a:cubicBezTo>
                    <a:pt x="659" y="47"/>
                    <a:pt x="660" y="47"/>
                    <a:pt x="660" y="47"/>
                  </a:cubicBezTo>
                  <a:cubicBezTo>
                    <a:pt x="660" y="47"/>
                    <a:pt x="660" y="47"/>
                    <a:pt x="660" y="47"/>
                  </a:cubicBezTo>
                  <a:cubicBezTo>
                    <a:pt x="660" y="47"/>
                    <a:pt x="660" y="47"/>
                    <a:pt x="660" y="47"/>
                  </a:cubicBezTo>
                  <a:cubicBezTo>
                    <a:pt x="659" y="47"/>
                    <a:pt x="659" y="47"/>
                    <a:pt x="659" y="47"/>
                  </a:cubicBezTo>
                  <a:cubicBezTo>
                    <a:pt x="659" y="48"/>
                    <a:pt x="659" y="48"/>
                    <a:pt x="659" y="48"/>
                  </a:cubicBezTo>
                  <a:cubicBezTo>
                    <a:pt x="659" y="48"/>
                    <a:pt x="659" y="48"/>
                    <a:pt x="660" y="48"/>
                  </a:cubicBezTo>
                  <a:cubicBezTo>
                    <a:pt x="661" y="48"/>
                    <a:pt x="662" y="48"/>
                    <a:pt x="662" y="48"/>
                  </a:cubicBezTo>
                  <a:cubicBezTo>
                    <a:pt x="662" y="48"/>
                    <a:pt x="661" y="48"/>
                    <a:pt x="661" y="47"/>
                  </a:cubicBezTo>
                  <a:cubicBezTo>
                    <a:pt x="661" y="47"/>
                    <a:pt x="661" y="47"/>
                    <a:pt x="661" y="47"/>
                  </a:cubicBezTo>
                  <a:cubicBezTo>
                    <a:pt x="661" y="47"/>
                    <a:pt x="661" y="47"/>
                    <a:pt x="661" y="47"/>
                  </a:cubicBezTo>
                  <a:cubicBezTo>
                    <a:pt x="661" y="47"/>
                    <a:pt x="661" y="47"/>
                    <a:pt x="662" y="47"/>
                  </a:cubicBezTo>
                  <a:cubicBezTo>
                    <a:pt x="662" y="47"/>
                    <a:pt x="662" y="48"/>
                    <a:pt x="662" y="47"/>
                  </a:cubicBezTo>
                  <a:cubicBezTo>
                    <a:pt x="662" y="47"/>
                    <a:pt x="662" y="47"/>
                    <a:pt x="662" y="47"/>
                  </a:cubicBezTo>
                  <a:cubicBezTo>
                    <a:pt x="662" y="48"/>
                    <a:pt x="664" y="48"/>
                    <a:pt x="666" y="48"/>
                  </a:cubicBezTo>
                  <a:cubicBezTo>
                    <a:pt x="667" y="49"/>
                    <a:pt x="670" y="50"/>
                    <a:pt x="671" y="52"/>
                  </a:cubicBezTo>
                  <a:cubicBezTo>
                    <a:pt x="673" y="54"/>
                    <a:pt x="675" y="55"/>
                    <a:pt x="678" y="55"/>
                  </a:cubicBezTo>
                  <a:cubicBezTo>
                    <a:pt x="680" y="56"/>
                    <a:pt x="683" y="59"/>
                    <a:pt x="684" y="62"/>
                  </a:cubicBezTo>
                  <a:cubicBezTo>
                    <a:pt x="684" y="62"/>
                    <a:pt x="684" y="62"/>
                    <a:pt x="684" y="63"/>
                  </a:cubicBezTo>
                  <a:cubicBezTo>
                    <a:pt x="684" y="64"/>
                    <a:pt x="684" y="64"/>
                    <a:pt x="684" y="64"/>
                  </a:cubicBezTo>
                  <a:cubicBezTo>
                    <a:pt x="680" y="67"/>
                    <a:pt x="676" y="71"/>
                    <a:pt x="676" y="72"/>
                  </a:cubicBezTo>
                  <a:cubicBezTo>
                    <a:pt x="676" y="72"/>
                    <a:pt x="676" y="72"/>
                    <a:pt x="676" y="75"/>
                  </a:cubicBezTo>
                  <a:cubicBezTo>
                    <a:pt x="676" y="76"/>
                    <a:pt x="676" y="76"/>
                    <a:pt x="676" y="76"/>
                  </a:cubicBezTo>
                  <a:cubicBezTo>
                    <a:pt x="675" y="76"/>
                    <a:pt x="673" y="76"/>
                    <a:pt x="672" y="76"/>
                  </a:cubicBezTo>
                  <a:cubicBezTo>
                    <a:pt x="672" y="77"/>
                    <a:pt x="671" y="77"/>
                    <a:pt x="671" y="77"/>
                  </a:cubicBezTo>
                  <a:cubicBezTo>
                    <a:pt x="671" y="77"/>
                    <a:pt x="670" y="78"/>
                    <a:pt x="670" y="79"/>
                  </a:cubicBezTo>
                  <a:cubicBezTo>
                    <a:pt x="670" y="80"/>
                    <a:pt x="671" y="81"/>
                    <a:pt x="671" y="81"/>
                  </a:cubicBezTo>
                  <a:cubicBezTo>
                    <a:pt x="671" y="81"/>
                    <a:pt x="671" y="81"/>
                    <a:pt x="670" y="81"/>
                  </a:cubicBezTo>
                  <a:cubicBezTo>
                    <a:pt x="670" y="81"/>
                    <a:pt x="670" y="81"/>
                    <a:pt x="670" y="81"/>
                  </a:cubicBezTo>
                  <a:cubicBezTo>
                    <a:pt x="670" y="81"/>
                    <a:pt x="670" y="81"/>
                    <a:pt x="670" y="81"/>
                  </a:cubicBezTo>
                  <a:cubicBezTo>
                    <a:pt x="670" y="81"/>
                    <a:pt x="668" y="81"/>
                    <a:pt x="666" y="80"/>
                  </a:cubicBezTo>
                  <a:cubicBezTo>
                    <a:pt x="663" y="80"/>
                    <a:pt x="660" y="78"/>
                    <a:pt x="658" y="75"/>
                  </a:cubicBezTo>
                  <a:cubicBezTo>
                    <a:pt x="656" y="72"/>
                    <a:pt x="653" y="69"/>
                    <a:pt x="652" y="68"/>
                  </a:cubicBezTo>
                  <a:cubicBezTo>
                    <a:pt x="652" y="67"/>
                    <a:pt x="646" y="66"/>
                    <a:pt x="640" y="66"/>
                  </a:cubicBezTo>
                  <a:cubicBezTo>
                    <a:pt x="634" y="65"/>
                    <a:pt x="628" y="63"/>
                    <a:pt x="627" y="61"/>
                  </a:cubicBezTo>
                  <a:cubicBezTo>
                    <a:pt x="626" y="60"/>
                    <a:pt x="622" y="55"/>
                    <a:pt x="618" y="52"/>
                  </a:cubicBezTo>
                  <a:cubicBezTo>
                    <a:pt x="614" y="48"/>
                    <a:pt x="611" y="43"/>
                    <a:pt x="611" y="41"/>
                  </a:cubicBezTo>
                  <a:cubicBezTo>
                    <a:pt x="611" y="38"/>
                    <a:pt x="610" y="36"/>
                    <a:pt x="609" y="35"/>
                  </a:cubicBezTo>
                  <a:cubicBezTo>
                    <a:pt x="607" y="35"/>
                    <a:pt x="606" y="34"/>
                    <a:pt x="606" y="34"/>
                  </a:cubicBezTo>
                  <a:cubicBezTo>
                    <a:pt x="605" y="33"/>
                    <a:pt x="605" y="32"/>
                    <a:pt x="605" y="31"/>
                  </a:cubicBezTo>
                  <a:cubicBezTo>
                    <a:pt x="604" y="30"/>
                    <a:pt x="605" y="29"/>
                    <a:pt x="605" y="28"/>
                  </a:cubicBezTo>
                  <a:cubicBezTo>
                    <a:pt x="606" y="27"/>
                    <a:pt x="608" y="26"/>
                    <a:pt x="608" y="25"/>
                  </a:cubicBezTo>
                  <a:cubicBezTo>
                    <a:pt x="609" y="25"/>
                    <a:pt x="611" y="24"/>
                    <a:pt x="613" y="23"/>
                  </a:cubicBezTo>
                  <a:cubicBezTo>
                    <a:pt x="614" y="22"/>
                    <a:pt x="616" y="21"/>
                    <a:pt x="617" y="21"/>
                  </a:cubicBezTo>
                  <a:cubicBezTo>
                    <a:pt x="617" y="21"/>
                    <a:pt x="620" y="19"/>
                    <a:pt x="624" y="18"/>
                  </a:cubicBezTo>
                  <a:cubicBezTo>
                    <a:pt x="627" y="17"/>
                    <a:pt x="629" y="15"/>
                    <a:pt x="629" y="14"/>
                  </a:cubicBezTo>
                  <a:cubicBezTo>
                    <a:pt x="629" y="13"/>
                    <a:pt x="629" y="11"/>
                    <a:pt x="629" y="11"/>
                  </a:cubicBezTo>
                  <a:cubicBezTo>
                    <a:pt x="629" y="10"/>
                    <a:pt x="626" y="10"/>
                    <a:pt x="625" y="10"/>
                  </a:cubicBezTo>
                  <a:cubicBezTo>
                    <a:pt x="624" y="10"/>
                    <a:pt x="623" y="9"/>
                    <a:pt x="623" y="8"/>
                  </a:cubicBezTo>
                  <a:cubicBezTo>
                    <a:pt x="623" y="7"/>
                    <a:pt x="619" y="7"/>
                    <a:pt x="614" y="8"/>
                  </a:cubicBezTo>
                  <a:cubicBezTo>
                    <a:pt x="609" y="9"/>
                    <a:pt x="604" y="10"/>
                    <a:pt x="603" y="10"/>
                  </a:cubicBezTo>
                  <a:cubicBezTo>
                    <a:pt x="602" y="11"/>
                    <a:pt x="600" y="12"/>
                    <a:pt x="598" y="13"/>
                  </a:cubicBezTo>
                  <a:cubicBezTo>
                    <a:pt x="596" y="13"/>
                    <a:pt x="596" y="18"/>
                    <a:pt x="597" y="22"/>
                  </a:cubicBezTo>
                  <a:cubicBezTo>
                    <a:pt x="599" y="26"/>
                    <a:pt x="600" y="35"/>
                    <a:pt x="600" y="40"/>
                  </a:cubicBezTo>
                  <a:cubicBezTo>
                    <a:pt x="600" y="46"/>
                    <a:pt x="600" y="54"/>
                    <a:pt x="602" y="56"/>
                  </a:cubicBezTo>
                  <a:cubicBezTo>
                    <a:pt x="603" y="59"/>
                    <a:pt x="605" y="63"/>
                    <a:pt x="607" y="64"/>
                  </a:cubicBezTo>
                  <a:cubicBezTo>
                    <a:pt x="609" y="65"/>
                    <a:pt x="610" y="67"/>
                    <a:pt x="610" y="69"/>
                  </a:cubicBezTo>
                  <a:cubicBezTo>
                    <a:pt x="609" y="70"/>
                    <a:pt x="607" y="73"/>
                    <a:pt x="605" y="74"/>
                  </a:cubicBezTo>
                  <a:cubicBezTo>
                    <a:pt x="603" y="75"/>
                    <a:pt x="598" y="76"/>
                    <a:pt x="594" y="76"/>
                  </a:cubicBezTo>
                  <a:cubicBezTo>
                    <a:pt x="591" y="76"/>
                    <a:pt x="588" y="76"/>
                    <a:pt x="588" y="76"/>
                  </a:cubicBezTo>
                  <a:cubicBezTo>
                    <a:pt x="588" y="76"/>
                    <a:pt x="588" y="74"/>
                    <a:pt x="588" y="72"/>
                  </a:cubicBezTo>
                  <a:cubicBezTo>
                    <a:pt x="588" y="70"/>
                    <a:pt x="587" y="67"/>
                    <a:pt x="586" y="65"/>
                  </a:cubicBezTo>
                  <a:cubicBezTo>
                    <a:pt x="586" y="65"/>
                    <a:pt x="586" y="65"/>
                    <a:pt x="584" y="63"/>
                  </a:cubicBezTo>
                  <a:cubicBezTo>
                    <a:pt x="583" y="63"/>
                    <a:pt x="583" y="63"/>
                    <a:pt x="583" y="63"/>
                  </a:cubicBezTo>
                  <a:cubicBezTo>
                    <a:pt x="583" y="62"/>
                    <a:pt x="581" y="62"/>
                    <a:pt x="581" y="62"/>
                  </a:cubicBezTo>
                  <a:cubicBezTo>
                    <a:pt x="581" y="61"/>
                    <a:pt x="577" y="62"/>
                    <a:pt x="573" y="64"/>
                  </a:cubicBezTo>
                  <a:cubicBezTo>
                    <a:pt x="573" y="64"/>
                    <a:pt x="573" y="64"/>
                    <a:pt x="572" y="64"/>
                  </a:cubicBezTo>
                  <a:cubicBezTo>
                    <a:pt x="571" y="65"/>
                    <a:pt x="571" y="65"/>
                    <a:pt x="571" y="65"/>
                  </a:cubicBezTo>
                  <a:cubicBezTo>
                    <a:pt x="570" y="67"/>
                    <a:pt x="570" y="70"/>
                    <a:pt x="570" y="70"/>
                  </a:cubicBezTo>
                  <a:cubicBezTo>
                    <a:pt x="571" y="71"/>
                    <a:pt x="572" y="71"/>
                    <a:pt x="573" y="72"/>
                  </a:cubicBezTo>
                  <a:cubicBezTo>
                    <a:pt x="575" y="72"/>
                    <a:pt x="576" y="73"/>
                    <a:pt x="576" y="74"/>
                  </a:cubicBezTo>
                  <a:cubicBezTo>
                    <a:pt x="576" y="76"/>
                    <a:pt x="576" y="77"/>
                    <a:pt x="576" y="77"/>
                  </a:cubicBezTo>
                  <a:cubicBezTo>
                    <a:pt x="576" y="77"/>
                    <a:pt x="576" y="77"/>
                    <a:pt x="576" y="77"/>
                  </a:cubicBezTo>
                  <a:cubicBezTo>
                    <a:pt x="576" y="77"/>
                    <a:pt x="574" y="77"/>
                    <a:pt x="572" y="77"/>
                  </a:cubicBezTo>
                  <a:cubicBezTo>
                    <a:pt x="570" y="76"/>
                    <a:pt x="567" y="76"/>
                    <a:pt x="566" y="76"/>
                  </a:cubicBezTo>
                  <a:cubicBezTo>
                    <a:pt x="565" y="76"/>
                    <a:pt x="564" y="77"/>
                    <a:pt x="564" y="77"/>
                  </a:cubicBezTo>
                  <a:cubicBezTo>
                    <a:pt x="564" y="77"/>
                    <a:pt x="564" y="77"/>
                    <a:pt x="564" y="77"/>
                  </a:cubicBezTo>
                  <a:cubicBezTo>
                    <a:pt x="564" y="77"/>
                    <a:pt x="561" y="77"/>
                    <a:pt x="558" y="78"/>
                  </a:cubicBezTo>
                  <a:cubicBezTo>
                    <a:pt x="555" y="79"/>
                    <a:pt x="552" y="80"/>
                    <a:pt x="551" y="81"/>
                  </a:cubicBezTo>
                  <a:cubicBezTo>
                    <a:pt x="551" y="82"/>
                    <a:pt x="550" y="83"/>
                    <a:pt x="550" y="83"/>
                  </a:cubicBezTo>
                  <a:cubicBezTo>
                    <a:pt x="550" y="83"/>
                    <a:pt x="550" y="83"/>
                    <a:pt x="549" y="83"/>
                  </a:cubicBezTo>
                  <a:cubicBezTo>
                    <a:pt x="549" y="83"/>
                    <a:pt x="548" y="83"/>
                    <a:pt x="547" y="83"/>
                  </a:cubicBezTo>
                  <a:cubicBezTo>
                    <a:pt x="547" y="83"/>
                    <a:pt x="546" y="83"/>
                    <a:pt x="546" y="83"/>
                  </a:cubicBezTo>
                  <a:cubicBezTo>
                    <a:pt x="545" y="83"/>
                    <a:pt x="544" y="82"/>
                    <a:pt x="543" y="82"/>
                  </a:cubicBezTo>
                  <a:cubicBezTo>
                    <a:pt x="541" y="81"/>
                    <a:pt x="539" y="80"/>
                    <a:pt x="539" y="79"/>
                  </a:cubicBezTo>
                  <a:cubicBezTo>
                    <a:pt x="538" y="77"/>
                    <a:pt x="538" y="76"/>
                    <a:pt x="538" y="76"/>
                  </a:cubicBezTo>
                  <a:cubicBezTo>
                    <a:pt x="538" y="75"/>
                    <a:pt x="538" y="75"/>
                    <a:pt x="538" y="75"/>
                  </a:cubicBezTo>
                  <a:cubicBezTo>
                    <a:pt x="538" y="75"/>
                    <a:pt x="536" y="74"/>
                    <a:pt x="532" y="73"/>
                  </a:cubicBezTo>
                  <a:cubicBezTo>
                    <a:pt x="529" y="73"/>
                    <a:pt x="527" y="72"/>
                    <a:pt x="526" y="72"/>
                  </a:cubicBezTo>
                  <a:cubicBezTo>
                    <a:pt x="526" y="72"/>
                    <a:pt x="526" y="73"/>
                    <a:pt x="526" y="73"/>
                  </a:cubicBezTo>
                  <a:cubicBezTo>
                    <a:pt x="526" y="73"/>
                    <a:pt x="525" y="73"/>
                    <a:pt x="525" y="73"/>
                  </a:cubicBezTo>
                  <a:cubicBezTo>
                    <a:pt x="525" y="73"/>
                    <a:pt x="525" y="73"/>
                    <a:pt x="525" y="73"/>
                  </a:cubicBezTo>
                  <a:cubicBezTo>
                    <a:pt x="525" y="74"/>
                    <a:pt x="527" y="76"/>
                    <a:pt x="527" y="76"/>
                  </a:cubicBezTo>
                  <a:cubicBezTo>
                    <a:pt x="527" y="76"/>
                    <a:pt x="527" y="76"/>
                    <a:pt x="527" y="76"/>
                  </a:cubicBezTo>
                  <a:cubicBezTo>
                    <a:pt x="527" y="76"/>
                    <a:pt x="526" y="76"/>
                    <a:pt x="526" y="76"/>
                  </a:cubicBezTo>
                  <a:cubicBezTo>
                    <a:pt x="525" y="76"/>
                    <a:pt x="524" y="77"/>
                    <a:pt x="525" y="79"/>
                  </a:cubicBezTo>
                  <a:cubicBezTo>
                    <a:pt x="525" y="80"/>
                    <a:pt x="525" y="81"/>
                    <a:pt x="525" y="81"/>
                  </a:cubicBezTo>
                  <a:cubicBezTo>
                    <a:pt x="516" y="81"/>
                    <a:pt x="516" y="81"/>
                    <a:pt x="516" y="81"/>
                  </a:cubicBezTo>
                  <a:cubicBezTo>
                    <a:pt x="512" y="81"/>
                    <a:pt x="506" y="81"/>
                    <a:pt x="502" y="80"/>
                  </a:cubicBezTo>
                  <a:cubicBezTo>
                    <a:pt x="499" y="80"/>
                    <a:pt x="496" y="80"/>
                    <a:pt x="496" y="80"/>
                  </a:cubicBezTo>
                  <a:cubicBezTo>
                    <a:pt x="495" y="80"/>
                    <a:pt x="493" y="80"/>
                    <a:pt x="490" y="81"/>
                  </a:cubicBezTo>
                  <a:cubicBezTo>
                    <a:pt x="487" y="82"/>
                    <a:pt x="484" y="85"/>
                    <a:pt x="483" y="87"/>
                  </a:cubicBezTo>
                  <a:cubicBezTo>
                    <a:pt x="482" y="90"/>
                    <a:pt x="481" y="91"/>
                    <a:pt x="481" y="91"/>
                  </a:cubicBezTo>
                  <a:cubicBezTo>
                    <a:pt x="480" y="91"/>
                    <a:pt x="480" y="91"/>
                    <a:pt x="479" y="90"/>
                  </a:cubicBezTo>
                  <a:cubicBezTo>
                    <a:pt x="479" y="90"/>
                    <a:pt x="477" y="89"/>
                    <a:pt x="475" y="87"/>
                  </a:cubicBezTo>
                  <a:cubicBezTo>
                    <a:pt x="472" y="86"/>
                    <a:pt x="471" y="84"/>
                    <a:pt x="471" y="84"/>
                  </a:cubicBezTo>
                  <a:cubicBezTo>
                    <a:pt x="471" y="84"/>
                    <a:pt x="470" y="84"/>
                    <a:pt x="470" y="84"/>
                  </a:cubicBezTo>
                  <a:cubicBezTo>
                    <a:pt x="470" y="84"/>
                    <a:pt x="470" y="84"/>
                    <a:pt x="470" y="84"/>
                  </a:cubicBezTo>
                  <a:cubicBezTo>
                    <a:pt x="470" y="84"/>
                    <a:pt x="470" y="84"/>
                    <a:pt x="470" y="84"/>
                  </a:cubicBezTo>
                  <a:cubicBezTo>
                    <a:pt x="469" y="83"/>
                    <a:pt x="469" y="83"/>
                    <a:pt x="469" y="83"/>
                  </a:cubicBezTo>
                  <a:cubicBezTo>
                    <a:pt x="469" y="83"/>
                    <a:pt x="469" y="83"/>
                    <a:pt x="469" y="83"/>
                  </a:cubicBezTo>
                  <a:cubicBezTo>
                    <a:pt x="469" y="83"/>
                    <a:pt x="469" y="83"/>
                    <a:pt x="469" y="83"/>
                  </a:cubicBezTo>
                  <a:cubicBezTo>
                    <a:pt x="469" y="83"/>
                    <a:pt x="469" y="83"/>
                    <a:pt x="468" y="82"/>
                  </a:cubicBezTo>
                  <a:cubicBezTo>
                    <a:pt x="468" y="82"/>
                    <a:pt x="468" y="82"/>
                    <a:pt x="468" y="82"/>
                  </a:cubicBezTo>
                  <a:cubicBezTo>
                    <a:pt x="468" y="82"/>
                    <a:pt x="468" y="82"/>
                    <a:pt x="468" y="82"/>
                  </a:cubicBezTo>
                  <a:cubicBezTo>
                    <a:pt x="468" y="82"/>
                    <a:pt x="467" y="81"/>
                    <a:pt x="465" y="80"/>
                  </a:cubicBezTo>
                  <a:cubicBezTo>
                    <a:pt x="465" y="80"/>
                    <a:pt x="465" y="80"/>
                    <a:pt x="464" y="79"/>
                  </a:cubicBezTo>
                  <a:cubicBezTo>
                    <a:pt x="464" y="79"/>
                    <a:pt x="464" y="79"/>
                    <a:pt x="463" y="79"/>
                  </a:cubicBezTo>
                  <a:cubicBezTo>
                    <a:pt x="463" y="79"/>
                    <a:pt x="463" y="79"/>
                    <a:pt x="463" y="79"/>
                  </a:cubicBezTo>
                  <a:cubicBezTo>
                    <a:pt x="463" y="79"/>
                    <a:pt x="463" y="79"/>
                    <a:pt x="463" y="79"/>
                  </a:cubicBezTo>
                  <a:cubicBezTo>
                    <a:pt x="463" y="79"/>
                    <a:pt x="462" y="79"/>
                    <a:pt x="462" y="78"/>
                  </a:cubicBezTo>
                  <a:cubicBezTo>
                    <a:pt x="462" y="78"/>
                    <a:pt x="462" y="78"/>
                    <a:pt x="462" y="78"/>
                  </a:cubicBezTo>
                  <a:cubicBezTo>
                    <a:pt x="459" y="78"/>
                    <a:pt x="459" y="78"/>
                    <a:pt x="459" y="78"/>
                  </a:cubicBezTo>
                  <a:cubicBezTo>
                    <a:pt x="459" y="82"/>
                    <a:pt x="453" y="86"/>
                    <a:pt x="446" y="86"/>
                  </a:cubicBezTo>
                  <a:cubicBezTo>
                    <a:pt x="439" y="86"/>
                    <a:pt x="434" y="86"/>
                    <a:pt x="434" y="85"/>
                  </a:cubicBezTo>
                  <a:cubicBezTo>
                    <a:pt x="434" y="85"/>
                    <a:pt x="434" y="85"/>
                    <a:pt x="433" y="85"/>
                  </a:cubicBezTo>
                  <a:cubicBezTo>
                    <a:pt x="433" y="85"/>
                    <a:pt x="433" y="85"/>
                    <a:pt x="433" y="85"/>
                  </a:cubicBezTo>
                  <a:cubicBezTo>
                    <a:pt x="433" y="84"/>
                    <a:pt x="433" y="83"/>
                    <a:pt x="433" y="83"/>
                  </a:cubicBezTo>
                  <a:cubicBezTo>
                    <a:pt x="433" y="83"/>
                    <a:pt x="433" y="82"/>
                    <a:pt x="433" y="82"/>
                  </a:cubicBezTo>
                  <a:cubicBezTo>
                    <a:pt x="433" y="81"/>
                    <a:pt x="433" y="80"/>
                    <a:pt x="433" y="79"/>
                  </a:cubicBezTo>
                  <a:cubicBezTo>
                    <a:pt x="433" y="78"/>
                    <a:pt x="436" y="75"/>
                    <a:pt x="440" y="74"/>
                  </a:cubicBezTo>
                  <a:cubicBezTo>
                    <a:pt x="443" y="72"/>
                    <a:pt x="447" y="70"/>
                    <a:pt x="448" y="69"/>
                  </a:cubicBezTo>
                  <a:cubicBezTo>
                    <a:pt x="449" y="67"/>
                    <a:pt x="452" y="67"/>
                    <a:pt x="456" y="67"/>
                  </a:cubicBezTo>
                  <a:cubicBezTo>
                    <a:pt x="459" y="67"/>
                    <a:pt x="462" y="67"/>
                    <a:pt x="463" y="68"/>
                  </a:cubicBezTo>
                  <a:cubicBezTo>
                    <a:pt x="464" y="69"/>
                    <a:pt x="465" y="70"/>
                    <a:pt x="465" y="71"/>
                  </a:cubicBezTo>
                  <a:cubicBezTo>
                    <a:pt x="466" y="72"/>
                    <a:pt x="469" y="74"/>
                    <a:pt x="472" y="76"/>
                  </a:cubicBezTo>
                  <a:cubicBezTo>
                    <a:pt x="472" y="76"/>
                    <a:pt x="472" y="76"/>
                    <a:pt x="472" y="77"/>
                  </a:cubicBezTo>
                  <a:cubicBezTo>
                    <a:pt x="473" y="78"/>
                    <a:pt x="473" y="78"/>
                    <a:pt x="473" y="78"/>
                  </a:cubicBezTo>
                  <a:cubicBezTo>
                    <a:pt x="477" y="77"/>
                    <a:pt x="481" y="77"/>
                    <a:pt x="482" y="76"/>
                  </a:cubicBezTo>
                  <a:cubicBezTo>
                    <a:pt x="483" y="76"/>
                    <a:pt x="484" y="75"/>
                    <a:pt x="484" y="75"/>
                  </a:cubicBezTo>
                  <a:cubicBezTo>
                    <a:pt x="485" y="75"/>
                    <a:pt x="487" y="72"/>
                    <a:pt x="489" y="70"/>
                  </a:cubicBezTo>
                  <a:cubicBezTo>
                    <a:pt x="490" y="68"/>
                    <a:pt x="499" y="67"/>
                    <a:pt x="507" y="67"/>
                  </a:cubicBezTo>
                  <a:cubicBezTo>
                    <a:pt x="515" y="67"/>
                    <a:pt x="524" y="67"/>
                    <a:pt x="526" y="68"/>
                  </a:cubicBezTo>
                  <a:cubicBezTo>
                    <a:pt x="529" y="68"/>
                    <a:pt x="531" y="69"/>
                    <a:pt x="532" y="69"/>
                  </a:cubicBezTo>
                  <a:cubicBezTo>
                    <a:pt x="533" y="70"/>
                    <a:pt x="534" y="70"/>
                    <a:pt x="534" y="70"/>
                  </a:cubicBezTo>
                  <a:cubicBezTo>
                    <a:pt x="534" y="70"/>
                    <a:pt x="534" y="70"/>
                    <a:pt x="534" y="70"/>
                  </a:cubicBezTo>
                  <a:cubicBezTo>
                    <a:pt x="534" y="70"/>
                    <a:pt x="535" y="69"/>
                    <a:pt x="536" y="69"/>
                  </a:cubicBezTo>
                  <a:cubicBezTo>
                    <a:pt x="537" y="68"/>
                    <a:pt x="538" y="66"/>
                    <a:pt x="539" y="65"/>
                  </a:cubicBezTo>
                  <a:cubicBezTo>
                    <a:pt x="540" y="64"/>
                    <a:pt x="540" y="59"/>
                    <a:pt x="540" y="55"/>
                  </a:cubicBezTo>
                  <a:cubicBezTo>
                    <a:pt x="540" y="50"/>
                    <a:pt x="536" y="43"/>
                    <a:pt x="530" y="38"/>
                  </a:cubicBezTo>
                  <a:cubicBezTo>
                    <a:pt x="525" y="33"/>
                    <a:pt x="519" y="25"/>
                    <a:pt x="519" y="20"/>
                  </a:cubicBezTo>
                  <a:cubicBezTo>
                    <a:pt x="518" y="15"/>
                    <a:pt x="516" y="10"/>
                    <a:pt x="514" y="10"/>
                  </a:cubicBezTo>
                  <a:cubicBezTo>
                    <a:pt x="512" y="10"/>
                    <a:pt x="511" y="12"/>
                    <a:pt x="511" y="14"/>
                  </a:cubicBezTo>
                  <a:cubicBezTo>
                    <a:pt x="511" y="16"/>
                    <a:pt x="508" y="18"/>
                    <a:pt x="505" y="18"/>
                  </a:cubicBezTo>
                  <a:cubicBezTo>
                    <a:pt x="502" y="19"/>
                    <a:pt x="499" y="21"/>
                    <a:pt x="499" y="23"/>
                  </a:cubicBezTo>
                  <a:cubicBezTo>
                    <a:pt x="499" y="24"/>
                    <a:pt x="498" y="27"/>
                    <a:pt x="496" y="28"/>
                  </a:cubicBezTo>
                  <a:cubicBezTo>
                    <a:pt x="494" y="29"/>
                    <a:pt x="492" y="29"/>
                    <a:pt x="492" y="30"/>
                  </a:cubicBezTo>
                  <a:cubicBezTo>
                    <a:pt x="492" y="30"/>
                    <a:pt x="492" y="30"/>
                    <a:pt x="492" y="30"/>
                  </a:cubicBezTo>
                  <a:cubicBezTo>
                    <a:pt x="492" y="30"/>
                    <a:pt x="492" y="30"/>
                    <a:pt x="492" y="30"/>
                  </a:cubicBezTo>
                  <a:cubicBezTo>
                    <a:pt x="491" y="30"/>
                    <a:pt x="490" y="28"/>
                    <a:pt x="488" y="25"/>
                  </a:cubicBezTo>
                  <a:cubicBezTo>
                    <a:pt x="487" y="22"/>
                    <a:pt x="485" y="20"/>
                    <a:pt x="485" y="20"/>
                  </a:cubicBezTo>
                  <a:cubicBezTo>
                    <a:pt x="485" y="20"/>
                    <a:pt x="474" y="20"/>
                    <a:pt x="461" y="19"/>
                  </a:cubicBezTo>
                  <a:cubicBezTo>
                    <a:pt x="448" y="19"/>
                    <a:pt x="435" y="19"/>
                    <a:pt x="431" y="19"/>
                  </a:cubicBezTo>
                  <a:cubicBezTo>
                    <a:pt x="428" y="19"/>
                    <a:pt x="425" y="19"/>
                    <a:pt x="425" y="19"/>
                  </a:cubicBezTo>
                  <a:cubicBezTo>
                    <a:pt x="425" y="18"/>
                    <a:pt x="425" y="18"/>
                    <a:pt x="425" y="18"/>
                  </a:cubicBezTo>
                  <a:cubicBezTo>
                    <a:pt x="424" y="18"/>
                    <a:pt x="424" y="16"/>
                    <a:pt x="424" y="15"/>
                  </a:cubicBezTo>
                  <a:cubicBezTo>
                    <a:pt x="424" y="13"/>
                    <a:pt x="423" y="12"/>
                    <a:pt x="423" y="12"/>
                  </a:cubicBezTo>
                  <a:cubicBezTo>
                    <a:pt x="423" y="12"/>
                    <a:pt x="423" y="11"/>
                    <a:pt x="423" y="11"/>
                  </a:cubicBezTo>
                  <a:cubicBezTo>
                    <a:pt x="422" y="11"/>
                    <a:pt x="422" y="11"/>
                    <a:pt x="422" y="11"/>
                  </a:cubicBezTo>
                  <a:cubicBezTo>
                    <a:pt x="422" y="10"/>
                    <a:pt x="422" y="10"/>
                    <a:pt x="422" y="10"/>
                  </a:cubicBezTo>
                  <a:cubicBezTo>
                    <a:pt x="422" y="10"/>
                    <a:pt x="423" y="9"/>
                    <a:pt x="424" y="8"/>
                  </a:cubicBezTo>
                  <a:cubicBezTo>
                    <a:pt x="425" y="7"/>
                    <a:pt x="426" y="6"/>
                    <a:pt x="426" y="6"/>
                  </a:cubicBezTo>
                  <a:cubicBezTo>
                    <a:pt x="426" y="5"/>
                    <a:pt x="426" y="5"/>
                    <a:pt x="425" y="4"/>
                  </a:cubicBezTo>
                  <a:cubicBezTo>
                    <a:pt x="425" y="4"/>
                    <a:pt x="422" y="3"/>
                    <a:pt x="420" y="2"/>
                  </a:cubicBezTo>
                  <a:cubicBezTo>
                    <a:pt x="418" y="1"/>
                    <a:pt x="410" y="0"/>
                    <a:pt x="402" y="0"/>
                  </a:cubicBezTo>
                  <a:cubicBezTo>
                    <a:pt x="395" y="0"/>
                    <a:pt x="385" y="1"/>
                    <a:pt x="380" y="3"/>
                  </a:cubicBezTo>
                  <a:cubicBezTo>
                    <a:pt x="375" y="4"/>
                    <a:pt x="371" y="5"/>
                    <a:pt x="371" y="6"/>
                  </a:cubicBezTo>
                  <a:cubicBezTo>
                    <a:pt x="370" y="7"/>
                    <a:pt x="370" y="8"/>
                    <a:pt x="369" y="8"/>
                  </a:cubicBezTo>
                  <a:cubicBezTo>
                    <a:pt x="369" y="9"/>
                    <a:pt x="367" y="12"/>
                    <a:pt x="366" y="14"/>
                  </a:cubicBezTo>
                  <a:cubicBezTo>
                    <a:pt x="364" y="17"/>
                    <a:pt x="362" y="19"/>
                    <a:pt x="359" y="19"/>
                  </a:cubicBezTo>
                  <a:cubicBezTo>
                    <a:pt x="357" y="19"/>
                    <a:pt x="356" y="19"/>
                    <a:pt x="356" y="20"/>
                  </a:cubicBezTo>
                  <a:cubicBezTo>
                    <a:pt x="356" y="20"/>
                    <a:pt x="357" y="21"/>
                    <a:pt x="357" y="22"/>
                  </a:cubicBezTo>
                  <a:cubicBezTo>
                    <a:pt x="358" y="23"/>
                    <a:pt x="360" y="24"/>
                    <a:pt x="362" y="25"/>
                  </a:cubicBezTo>
                  <a:cubicBezTo>
                    <a:pt x="364" y="26"/>
                    <a:pt x="368" y="29"/>
                    <a:pt x="372" y="30"/>
                  </a:cubicBezTo>
                  <a:cubicBezTo>
                    <a:pt x="375" y="32"/>
                    <a:pt x="381" y="33"/>
                    <a:pt x="385" y="33"/>
                  </a:cubicBezTo>
                  <a:cubicBezTo>
                    <a:pt x="389" y="33"/>
                    <a:pt x="393" y="33"/>
                    <a:pt x="395" y="32"/>
                  </a:cubicBezTo>
                  <a:cubicBezTo>
                    <a:pt x="397" y="31"/>
                    <a:pt x="398" y="28"/>
                    <a:pt x="398" y="26"/>
                  </a:cubicBezTo>
                  <a:cubicBezTo>
                    <a:pt x="397" y="23"/>
                    <a:pt x="398" y="20"/>
                    <a:pt x="399" y="20"/>
                  </a:cubicBezTo>
                  <a:cubicBezTo>
                    <a:pt x="400" y="20"/>
                    <a:pt x="403" y="19"/>
                    <a:pt x="405" y="19"/>
                  </a:cubicBezTo>
                  <a:cubicBezTo>
                    <a:pt x="408" y="19"/>
                    <a:pt x="410" y="20"/>
                    <a:pt x="410" y="21"/>
                  </a:cubicBezTo>
                  <a:cubicBezTo>
                    <a:pt x="410" y="22"/>
                    <a:pt x="411" y="24"/>
                    <a:pt x="413" y="25"/>
                  </a:cubicBezTo>
                  <a:cubicBezTo>
                    <a:pt x="414" y="26"/>
                    <a:pt x="416" y="29"/>
                    <a:pt x="418" y="31"/>
                  </a:cubicBezTo>
                  <a:cubicBezTo>
                    <a:pt x="420" y="33"/>
                    <a:pt x="422" y="36"/>
                    <a:pt x="423" y="39"/>
                  </a:cubicBezTo>
                  <a:cubicBezTo>
                    <a:pt x="424" y="41"/>
                    <a:pt x="424" y="43"/>
                    <a:pt x="424" y="42"/>
                  </a:cubicBezTo>
                  <a:cubicBezTo>
                    <a:pt x="424" y="42"/>
                    <a:pt x="429" y="41"/>
                    <a:pt x="434" y="40"/>
                  </a:cubicBezTo>
                  <a:cubicBezTo>
                    <a:pt x="439" y="40"/>
                    <a:pt x="443" y="39"/>
                    <a:pt x="443" y="39"/>
                  </a:cubicBezTo>
                  <a:cubicBezTo>
                    <a:pt x="443" y="39"/>
                    <a:pt x="440" y="39"/>
                    <a:pt x="437" y="39"/>
                  </a:cubicBezTo>
                  <a:cubicBezTo>
                    <a:pt x="434" y="39"/>
                    <a:pt x="430" y="40"/>
                    <a:pt x="429" y="40"/>
                  </a:cubicBezTo>
                  <a:cubicBezTo>
                    <a:pt x="427" y="40"/>
                    <a:pt x="427" y="40"/>
                    <a:pt x="429" y="40"/>
                  </a:cubicBezTo>
                  <a:cubicBezTo>
                    <a:pt x="431" y="39"/>
                    <a:pt x="435" y="39"/>
                    <a:pt x="438" y="39"/>
                  </a:cubicBezTo>
                  <a:cubicBezTo>
                    <a:pt x="441" y="39"/>
                    <a:pt x="443" y="38"/>
                    <a:pt x="443" y="38"/>
                  </a:cubicBezTo>
                  <a:cubicBezTo>
                    <a:pt x="443" y="38"/>
                    <a:pt x="443" y="38"/>
                    <a:pt x="444" y="38"/>
                  </a:cubicBezTo>
                  <a:cubicBezTo>
                    <a:pt x="444" y="38"/>
                    <a:pt x="446" y="40"/>
                    <a:pt x="448" y="41"/>
                  </a:cubicBezTo>
                  <a:cubicBezTo>
                    <a:pt x="450" y="42"/>
                    <a:pt x="452" y="44"/>
                    <a:pt x="452" y="44"/>
                  </a:cubicBezTo>
                  <a:cubicBezTo>
                    <a:pt x="452" y="44"/>
                    <a:pt x="451" y="45"/>
                    <a:pt x="450" y="47"/>
                  </a:cubicBezTo>
                  <a:cubicBezTo>
                    <a:pt x="449" y="49"/>
                    <a:pt x="448" y="50"/>
                    <a:pt x="448" y="51"/>
                  </a:cubicBezTo>
                  <a:cubicBezTo>
                    <a:pt x="448" y="51"/>
                    <a:pt x="447" y="51"/>
                    <a:pt x="447" y="52"/>
                  </a:cubicBezTo>
                  <a:cubicBezTo>
                    <a:pt x="447" y="52"/>
                    <a:pt x="447" y="52"/>
                    <a:pt x="447" y="52"/>
                  </a:cubicBezTo>
                  <a:cubicBezTo>
                    <a:pt x="447" y="52"/>
                    <a:pt x="447" y="52"/>
                    <a:pt x="447" y="52"/>
                  </a:cubicBezTo>
                  <a:cubicBezTo>
                    <a:pt x="447" y="52"/>
                    <a:pt x="445" y="51"/>
                    <a:pt x="444" y="51"/>
                  </a:cubicBezTo>
                  <a:cubicBezTo>
                    <a:pt x="442" y="51"/>
                    <a:pt x="439" y="52"/>
                    <a:pt x="437" y="52"/>
                  </a:cubicBezTo>
                  <a:cubicBezTo>
                    <a:pt x="434" y="52"/>
                    <a:pt x="432" y="55"/>
                    <a:pt x="431" y="59"/>
                  </a:cubicBezTo>
                  <a:cubicBezTo>
                    <a:pt x="430" y="63"/>
                    <a:pt x="429" y="67"/>
                    <a:pt x="429" y="67"/>
                  </a:cubicBezTo>
                  <a:cubicBezTo>
                    <a:pt x="429" y="67"/>
                    <a:pt x="429" y="67"/>
                    <a:pt x="429" y="67"/>
                  </a:cubicBezTo>
                  <a:cubicBezTo>
                    <a:pt x="429" y="67"/>
                    <a:pt x="425" y="67"/>
                    <a:pt x="421" y="68"/>
                  </a:cubicBezTo>
                  <a:cubicBezTo>
                    <a:pt x="417" y="69"/>
                    <a:pt x="413" y="70"/>
                    <a:pt x="413" y="70"/>
                  </a:cubicBezTo>
                  <a:cubicBezTo>
                    <a:pt x="413" y="70"/>
                    <a:pt x="413" y="70"/>
                    <a:pt x="412" y="69"/>
                  </a:cubicBezTo>
                  <a:cubicBezTo>
                    <a:pt x="412" y="68"/>
                    <a:pt x="409" y="67"/>
                    <a:pt x="404" y="67"/>
                  </a:cubicBezTo>
                  <a:cubicBezTo>
                    <a:pt x="400" y="67"/>
                    <a:pt x="396" y="64"/>
                    <a:pt x="395" y="62"/>
                  </a:cubicBezTo>
                  <a:cubicBezTo>
                    <a:pt x="395" y="59"/>
                    <a:pt x="394" y="57"/>
                    <a:pt x="393" y="57"/>
                  </a:cubicBezTo>
                  <a:cubicBezTo>
                    <a:pt x="393" y="57"/>
                    <a:pt x="393" y="57"/>
                    <a:pt x="393" y="58"/>
                  </a:cubicBezTo>
                  <a:cubicBezTo>
                    <a:pt x="393" y="58"/>
                    <a:pt x="387" y="58"/>
                    <a:pt x="380" y="57"/>
                  </a:cubicBezTo>
                  <a:cubicBezTo>
                    <a:pt x="372" y="56"/>
                    <a:pt x="365" y="54"/>
                    <a:pt x="364" y="53"/>
                  </a:cubicBezTo>
                  <a:cubicBezTo>
                    <a:pt x="362" y="51"/>
                    <a:pt x="359" y="50"/>
                    <a:pt x="357" y="50"/>
                  </a:cubicBezTo>
                  <a:cubicBezTo>
                    <a:pt x="354" y="50"/>
                    <a:pt x="352" y="50"/>
                    <a:pt x="351" y="49"/>
                  </a:cubicBezTo>
                  <a:cubicBezTo>
                    <a:pt x="351" y="49"/>
                    <a:pt x="349" y="48"/>
                    <a:pt x="349" y="47"/>
                  </a:cubicBezTo>
                  <a:cubicBezTo>
                    <a:pt x="348" y="47"/>
                    <a:pt x="344" y="46"/>
                    <a:pt x="340" y="46"/>
                  </a:cubicBezTo>
                  <a:cubicBezTo>
                    <a:pt x="336" y="47"/>
                    <a:pt x="333" y="49"/>
                    <a:pt x="333" y="51"/>
                  </a:cubicBezTo>
                  <a:cubicBezTo>
                    <a:pt x="333" y="54"/>
                    <a:pt x="330" y="56"/>
                    <a:pt x="327" y="57"/>
                  </a:cubicBezTo>
                  <a:cubicBezTo>
                    <a:pt x="324" y="58"/>
                    <a:pt x="321" y="59"/>
                    <a:pt x="321" y="59"/>
                  </a:cubicBezTo>
                  <a:cubicBezTo>
                    <a:pt x="321" y="60"/>
                    <a:pt x="321" y="61"/>
                    <a:pt x="321" y="63"/>
                  </a:cubicBezTo>
                  <a:cubicBezTo>
                    <a:pt x="321" y="65"/>
                    <a:pt x="318" y="67"/>
                    <a:pt x="314" y="67"/>
                  </a:cubicBezTo>
                  <a:cubicBezTo>
                    <a:pt x="310" y="67"/>
                    <a:pt x="307" y="65"/>
                    <a:pt x="307" y="62"/>
                  </a:cubicBezTo>
                  <a:cubicBezTo>
                    <a:pt x="306" y="60"/>
                    <a:pt x="305" y="57"/>
                    <a:pt x="303" y="56"/>
                  </a:cubicBezTo>
                  <a:cubicBezTo>
                    <a:pt x="302" y="56"/>
                    <a:pt x="301" y="56"/>
                    <a:pt x="302" y="56"/>
                  </a:cubicBezTo>
                  <a:cubicBezTo>
                    <a:pt x="302" y="57"/>
                    <a:pt x="302" y="57"/>
                    <a:pt x="302" y="57"/>
                  </a:cubicBezTo>
                  <a:cubicBezTo>
                    <a:pt x="302" y="57"/>
                    <a:pt x="302" y="57"/>
                    <a:pt x="302" y="57"/>
                  </a:cubicBezTo>
                  <a:cubicBezTo>
                    <a:pt x="302" y="57"/>
                    <a:pt x="302" y="57"/>
                    <a:pt x="302" y="58"/>
                  </a:cubicBezTo>
                  <a:cubicBezTo>
                    <a:pt x="302" y="58"/>
                    <a:pt x="302" y="58"/>
                    <a:pt x="302" y="58"/>
                  </a:cubicBezTo>
                  <a:cubicBezTo>
                    <a:pt x="302" y="58"/>
                    <a:pt x="299" y="60"/>
                    <a:pt x="295" y="62"/>
                  </a:cubicBezTo>
                  <a:cubicBezTo>
                    <a:pt x="291" y="65"/>
                    <a:pt x="283" y="67"/>
                    <a:pt x="278" y="67"/>
                  </a:cubicBezTo>
                  <a:cubicBezTo>
                    <a:pt x="273" y="67"/>
                    <a:pt x="269" y="65"/>
                    <a:pt x="268" y="64"/>
                  </a:cubicBezTo>
                  <a:cubicBezTo>
                    <a:pt x="268" y="62"/>
                    <a:pt x="262" y="61"/>
                    <a:pt x="256" y="61"/>
                  </a:cubicBezTo>
                  <a:cubicBezTo>
                    <a:pt x="249" y="61"/>
                    <a:pt x="243" y="61"/>
                    <a:pt x="242" y="61"/>
                  </a:cubicBezTo>
                  <a:cubicBezTo>
                    <a:pt x="240" y="60"/>
                    <a:pt x="237" y="59"/>
                    <a:pt x="234" y="59"/>
                  </a:cubicBezTo>
                  <a:cubicBezTo>
                    <a:pt x="232" y="58"/>
                    <a:pt x="222" y="57"/>
                    <a:pt x="214" y="57"/>
                  </a:cubicBezTo>
                  <a:cubicBezTo>
                    <a:pt x="205" y="57"/>
                    <a:pt x="198" y="55"/>
                    <a:pt x="198" y="52"/>
                  </a:cubicBezTo>
                  <a:cubicBezTo>
                    <a:pt x="198" y="50"/>
                    <a:pt x="195" y="48"/>
                    <a:pt x="192" y="48"/>
                  </a:cubicBezTo>
                  <a:cubicBezTo>
                    <a:pt x="189" y="48"/>
                    <a:pt x="185" y="47"/>
                    <a:pt x="185" y="45"/>
                  </a:cubicBezTo>
                  <a:cubicBezTo>
                    <a:pt x="184" y="44"/>
                    <a:pt x="177" y="43"/>
                    <a:pt x="169" y="42"/>
                  </a:cubicBezTo>
                  <a:cubicBezTo>
                    <a:pt x="160" y="42"/>
                    <a:pt x="147" y="43"/>
                    <a:pt x="139" y="43"/>
                  </a:cubicBezTo>
                  <a:cubicBezTo>
                    <a:pt x="131" y="44"/>
                    <a:pt x="119" y="44"/>
                    <a:pt x="113" y="44"/>
                  </a:cubicBezTo>
                  <a:cubicBezTo>
                    <a:pt x="107" y="43"/>
                    <a:pt x="98" y="43"/>
                    <a:pt x="92" y="43"/>
                  </a:cubicBezTo>
                  <a:cubicBezTo>
                    <a:pt x="69" y="43"/>
                    <a:pt x="69" y="43"/>
                    <a:pt x="69" y="43"/>
                  </a:cubicBezTo>
                  <a:cubicBezTo>
                    <a:pt x="66" y="43"/>
                    <a:pt x="60" y="44"/>
                    <a:pt x="55" y="46"/>
                  </a:cubicBezTo>
                  <a:cubicBezTo>
                    <a:pt x="51" y="48"/>
                    <a:pt x="45" y="52"/>
                    <a:pt x="42" y="56"/>
                  </a:cubicBezTo>
                  <a:cubicBezTo>
                    <a:pt x="39" y="59"/>
                    <a:pt x="35" y="65"/>
                    <a:pt x="33" y="69"/>
                  </a:cubicBezTo>
                  <a:cubicBezTo>
                    <a:pt x="31" y="74"/>
                    <a:pt x="32" y="79"/>
                    <a:pt x="35" y="81"/>
                  </a:cubicBezTo>
                  <a:cubicBezTo>
                    <a:pt x="38" y="84"/>
                    <a:pt x="41" y="87"/>
                    <a:pt x="42" y="88"/>
                  </a:cubicBezTo>
                  <a:cubicBezTo>
                    <a:pt x="43" y="89"/>
                    <a:pt x="43" y="90"/>
                    <a:pt x="43" y="90"/>
                  </a:cubicBezTo>
                  <a:cubicBezTo>
                    <a:pt x="43" y="90"/>
                    <a:pt x="43" y="91"/>
                    <a:pt x="43" y="93"/>
                  </a:cubicBezTo>
                  <a:cubicBezTo>
                    <a:pt x="43" y="94"/>
                    <a:pt x="43" y="95"/>
                    <a:pt x="43" y="95"/>
                  </a:cubicBezTo>
                  <a:cubicBezTo>
                    <a:pt x="20" y="95"/>
                    <a:pt x="20" y="95"/>
                    <a:pt x="20" y="95"/>
                  </a:cubicBezTo>
                  <a:cubicBezTo>
                    <a:pt x="8" y="95"/>
                    <a:pt x="0" y="96"/>
                    <a:pt x="1" y="97"/>
                  </a:cubicBezTo>
                  <a:cubicBezTo>
                    <a:pt x="3" y="98"/>
                    <a:pt x="6" y="101"/>
                    <a:pt x="9" y="104"/>
                  </a:cubicBezTo>
                  <a:cubicBezTo>
                    <a:pt x="12" y="107"/>
                    <a:pt x="22" y="109"/>
                    <a:pt x="32" y="109"/>
                  </a:cubicBezTo>
                  <a:cubicBezTo>
                    <a:pt x="42" y="109"/>
                    <a:pt x="50" y="111"/>
                    <a:pt x="50" y="114"/>
                  </a:cubicBezTo>
                  <a:cubicBezTo>
                    <a:pt x="50" y="117"/>
                    <a:pt x="48" y="120"/>
                    <a:pt x="45" y="121"/>
                  </a:cubicBezTo>
                  <a:cubicBezTo>
                    <a:pt x="43" y="122"/>
                    <a:pt x="40" y="123"/>
                    <a:pt x="40" y="124"/>
                  </a:cubicBezTo>
                  <a:cubicBezTo>
                    <a:pt x="39" y="124"/>
                    <a:pt x="38" y="124"/>
                    <a:pt x="38" y="124"/>
                  </a:cubicBezTo>
                  <a:cubicBezTo>
                    <a:pt x="38" y="124"/>
                    <a:pt x="34" y="126"/>
                    <a:pt x="29" y="128"/>
                  </a:cubicBezTo>
                  <a:cubicBezTo>
                    <a:pt x="24" y="130"/>
                    <a:pt x="19" y="133"/>
                    <a:pt x="18" y="134"/>
                  </a:cubicBezTo>
                  <a:cubicBezTo>
                    <a:pt x="16" y="136"/>
                    <a:pt x="16" y="138"/>
                    <a:pt x="18" y="138"/>
                  </a:cubicBezTo>
                  <a:cubicBezTo>
                    <a:pt x="19" y="138"/>
                    <a:pt x="20" y="141"/>
                    <a:pt x="20" y="144"/>
                  </a:cubicBezTo>
                  <a:cubicBezTo>
                    <a:pt x="20" y="148"/>
                    <a:pt x="24" y="152"/>
                    <a:pt x="28" y="154"/>
                  </a:cubicBezTo>
                  <a:cubicBezTo>
                    <a:pt x="33" y="155"/>
                    <a:pt x="38" y="157"/>
                    <a:pt x="41" y="157"/>
                  </a:cubicBezTo>
                  <a:cubicBezTo>
                    <a:pt x="44" y="157"/>
                    <a:pt x="48" y="159"/>
                    <a:pt x="50" y="162"/>
                  </a:cubicBezTo>
                  <a:cubicBezTo>
                    <a:pt x="52" y="164"/>
                    <a:pt x="56" y="166"/>
                    <a:pt x="58" y="166"/>
                  </a:cubicBezTo>
                  <a:cubicBezTo>
                    <a:pt x="61" y="166"/>
                    <a:pt x="65" y="169"/>
                    <a:pt x="66" y="171"/>
                  </a:cubicBezTo>
                  <a:cubicBezTo>
                    <a:pt x="68" y="174"/>
                    <a:pt x="68" y="177"/>
                    <a:pt x="68" y="177"/>
                  </a:cubicBezTo>
                  <a:cubicBezTo>
                    <a:pt x="68" y="178"/>
                    <a:pt x="67" y="179"/>
                    <a:pt x="67" y="180"/>
                  </a:cubicBezTo>
                  <a:cubicBezTo>
                    <a:pt x="66" y="181"/>
                    <a:pt x="65" y="184"/>
                    <a:pt x="63" y="186"/>
                  </a:cubicBezTo>
                  <a:cubicBezTo>
                    <a:pt x="62" y="188"/>
                    <a:pt x="57" y="192"/>
                    <a:pt x="53" y="194"/>
                  </a:cubicBezTo>
                  <a:cubicBezTo>
                    <a:pt x="48" y="197"/>
                    <a:pt x="46" y="201"/>
                    <a:pt x="47" y="202"/>
                  </a:cubicBezTo>
                  <a:cubicBezTo>
                    <a:pt x="49" y="204"/>
                    <a:pt x="50" y="205"/>
                    <a:pt x="50" y="203"/>
                  </a:cubicBezTo>
                  <a:cubicBezTo>
                    <a:pt x="50" y="202"/>
                    <a:pt x="54" y="200"/>
                    <a:pt x="58" y="199"/>
                  </a:cubicBezTo>
                  <a:cubicBezTo>
                    <a:pt x="62" y="199"/>
                    <a:pt x="69" y="198"/>
                    <a:pt x="73" y="198"/>
                  </a:cubicBezTo>
                  <a:cubicBezTo>
                    <a:pt x="76" y="198"/>
                    <a:pt x="80" y="195"/>
                    <a:pt x="80" y="192"/>
                  </a:cubicBezTo>
                  <a:cubicBezTo>
                    <a:pt x="80" y="190"/>
                    <a:pt x="80" y="187"/>
                    <a:pt x="80" y="187"/>
                  </a:cubicBezTo>
                  <a:cubicBezTo>
                    <a:pt x="80" y="187"/>
                    <a:pt x="81" y="187"/>
                    <a:pt x="81" y="187"/>
                  </a:cubicBezTo>
                  <a:cubicBezTo>
                    <a:pt x="81" y="187"/>
                    <a:pt x="83" y="187"/>
                    <a:pt x="86" y="186"/>
                  </a:cubicBezTo>
                  <a:cubicBezTo>
                    <a:pt x="88" y="186"/>
                    <a:pt x="92" y="185"/>
                    <a:pt x="93" y="185"/>
                  </a:cubicBezTo>
                  <a:cubicBezTo>
                    <a:pt x="94" y="185"/>
                    <a:pt x="97" y="188"/>
                    <a:pt x="99" y="190"/>
                  </a:cubicBezTo>
                  <a:cubicBezTo>
                    <a:pt x="100" y="193"/>
                    <a:pt x="103" y="195"/>
                    <a:pt x="105" y="195"/>
                  </a:cubicBezTo>
                  <a:cubicBezTo>
                    <a:pt x="107" y="195"/>
                    <a:pt x="109" y="193"/>
                    <a:pt x="109" y="192"/>
                  </a:cubicBezTo>
                  <a:cubicBezTo>
                    <a:pt x="109" y="190"/>
                    <a:pt x="107" y="187"/>
                    <a:pt x="103" y="185"/>
                  </a:cubicBezTo>
                  <a:cubicBezTo>
                    <a:pt x="100" y="183"/>
                    <a:pt x="98" y="181"/>
                    <a:pt x="98" y="181"/>
                  </a:cubicBezTo>
                  <a:cubicBezTo>
                    <a:pt x="99" y="181"/>
                    <a:pt x="99" y="180"/>
                    <a:pt x="98" y="180"/>
                  </a:cubicBezTo>
                  <a:cubicBezTo>
                    <a:pt x="98" y="180"/>
                    <a:pt x="98" y="180"/>
                    <a:pt x="98" y="180"/>
                  </a:cubicBezTo>
                  <a:cubicBezTo>
                    <a:pt x="97" y="180"/>
                    <a:pt x="97" y="180"/>
                    <a:pt x="97" y="180"/>
                  </a:cubicBezTo>
                  <a:cubicBezTo>
                    <a:pt x="97" y="180"/>
                    <a:pt x="99" y="179"/>
                    <a:pt x="100" y="178"/>
                  </a:cubicBezTo>
                  <a:cubicBezTo>
                    <a:pt x="102" y="177"/>
                    <a:pt x="107" y="172"/>
                    <a:pt x="111" y="166"/>
                  </a:cubicBezTo>
                  <a:cubicBezTo>
                    <a:pt x="115" y="161"/>
                    <a:pt x="137" y="157"/>
                    <a:pt x="159" y="157"/>
                  </a:cubicBezTo>
                  <a:cubicBezTo>
                    <a:pt x="182" y="157"/>
                    <a:pt x="208" y="161"/>
                    <a:pt x="217" y="166"/>
                  </a:cubicBezTo>
                  <a:cubicBezTo>
                    <a:pt x="227" y="172"/>
                    <a:pt x="241" y="176"/>
                    <a:pt x="249" y="176"/>
                  </a:cubicBezTo>
                  <a:cubicBezTo>
                    <a:pt x="257" y="176"/>
                    <a:pt x="263" y="181"/>
                    <a:pt x="263" y="187"/>
                  </a:cubicBezTo>
                  <a:cubicBezTo>
                    <a:pt x="263" y="193"/>
                    <a:pt x="265" y="195"/>
                    <a:pt x="267" y="192"/>
                  </a:cubicBezTo>
                  <a:cubicBezTo>
                    <a:pt x="270" y="188"/>
                    <a:pt x="272" y="186"/>
                    <a:pt x="272" y="186"/>
                  </a:cubicBezTo>
                  <a:cubicBezTo>
                    <a:pt x="272" y="186"/>
                    <a:pt x="272" y="186"/>
                    <a:pt x="272" y="186"/>
                  </a:cubicBezTo>
                  <a:cubicBezTo>
                    <a:pt x="272" y="186"/>
                    <a:pt x="275" y="190"/>
                    <a:pt x="279" y="196"/>
                  </a:cubicBezTo>
                  <a:cubicBezTo>
                    <a:pt x="282" y="201"/>
                    <a:pt x="290" y="211"/>
                    <a:pt x="297" y="217"/>
                  </a:cubicBezTo>
                  <a:cubicBezTo>
                    <a:pt x="303" y="223"/>
                    <a:pt x="311" y="234"/>
                    <a:pt x="315" y="240"/>
                  </a:cubicBezTo>
                  <a:cubicBezTo>
                    <a:pt x="318" y="247"/>
                    <a:pt x="325" y="255"/>
                    <a:pt x="330" y="257"/>
                  </a:cubicBezTo>
                  <a:cubicBezTo>
                    <a:pt x="335" y="259"/>
                    <a:pt x="340" y="265"/>
                    <a:pt x="340" y="271"/>
                  </a:cubicBezTo>
                  <a:cubicBezTo>
                    <a:pt x="340" y="276"/>
                    <a:pt x="347" y="280"/>
                    <a:pt x="357" y="280"/>
                  </a:cubicBezTo>
                  <a:cubicBezTo>
                    <a:pt x="366" y="280"/>
                    <a:pt x="374" y="281"/>
                    <a:pt x="374" y="283"/>
                  </a:cubicBezTo>
                  <a:cubicBezTo>
                    <a:pt x="373" y="284"/>
                    <a:pt x="373" y="285"/>
                    <a:pt x="374" y="285"/>
                  </a:cubicBezTo>
                  <a:cubicBezTo>
                    <a:pt x="374" y="285"/>
                    <a:pt x="372" y="289"/>
                    <a:pt x="370" y="293"/>
                  </a:cubicBezTo>
                  <a:cubicBezTo>
                    <a:pt x="369" y="298"/>
                    <a:pt x="366" y="306"/>
                    <a:pt x="365" y="312"/>
                  </a:cubicBezTo>
                  <a:cubicBezTo>
                    <a:pt x="365" y="312"/>
                    <a:pt x="365" y="312"/>
                    <a:pt x="365" y="321"/>
                  </a:cubicBezTo>
                  <a:cubicBezTo>
                    <a:pt x="365" y="348"/>
                    <a:pt x="372" y="386"/>
                    <a:pt x="380" y="391"/>
                  </a:cubicBezTo>
                  <a:cubicBezTo>
                    <a:pt x="390" y="397"/>
                    <a:pt x="400" y="409"/>
                    <a:pt x="400" y="409"/>
                  </a:cubicBezTo>
                  <a:cubicBezTo>
                    <a:pt x="418" y="431"/>
                    <a:pt x="439" y="460"/>
                    <a:pt x="447" y="474"/>
                  </a:cubicBezTo>
                  <a:cubicBezTo>
                    <a:pt x="455" y="487"/>
                    <a:pt x="463" y="499"/>
                    <a:pt x="463" y="501"/>
                  </a:cubicBezTo>
                  <a:cubicBezTo>
                    <a:pt x="464" y="502"/>
                    <a:pt x="465" y="504"/>
                    <a:pt x="466" y="504"/>
                  </a:cubicBezTo>
                  <a:cubicBezTo>
                    <a:pt x="467" y="504"/>
                    <a:pt x="467" y="503"/>
                    <a:pt x="466" y="502"/>
                  </a:cubicBezTo>
                  <a:cubicBezTo>
                    <a:pt x="465" y="501"/>
                    <a:pt x="464" y="498"/>
                    <a:pt x="464" y="496"/>
                  </a:cubicBezTo>
                  <a:cubicBezTo>
                    <a:pt x="464" y="495"/>
                    <a:pt x="464" y="489"/>
                    <a:pt x="466" y="485"/>
                  </a:cubicBezTo>
                  <a:cubicBezTo>
                    <a:pt x="466" y="485"/>
                    <a:pt x="466" y="485"/>
                    <a:pt x="464" y="483"/>
                  </a:cubicBezTo>
                  <a:cubicBezTo>
                    <a:pt x="463" y="482"/>
                    <a:pt x="463" y="482"/>
                    <a:pt x="463" y="482"/>
                  </a:cubicBezTo>
                  <a:cubicBezTo>
                    <a:pt x="464" y="478"/>
                    <a:pt x="464" y="471"/>
                    <a:pt x="464" y="467"/>
                  </a:cubicBezTo>
                  <a:cubicBezTo>
                    <a:pt x="464" y="458"/>
                    <a:pt x="464" y="458"/>
                    <a:pt x="464" y="458"/>
                  </a:cubicBezTo>
                  <a:cubicBezTo>
                    <a:pt x="464" y="457"/>
                    <a:pt x="465" y="457"/>
                    <a:pt x="467" y="457"/>
                  </a:cubicBezTo>
                  <a:cubicBezTo>
                    <a:pt x="468" y="457"/>
                    <a:pt x="470" y="458"/>
                    <a:pt x="470" y="458"/>
                  </a:cubicBezTo>
                  <a:cubicBezTo>
                    <a:pt x="470" y="457"/>
                    <a:pt x="471" y="458"/>
                    <a:pt x="472" y="460"/>
                  </a:cubicBezTo>
                  <a:cubicBezTo>
                    <a:pt x="473" y="462"/>
                    <a:pt x="476" y="465"/>
                    <a:pt x="477" y="466"/>
                  </a:cubicBezTo>
                  <a:cubicBezTo>
                    <a:pt x="479" y="467"/>
                    <a:pt x="480" y="468"/>
                    <a:pt x="480" y="469"/>
                  </a:cubicBezTo>
                  <a:cubicBezTo>
                    <a:pt x="480" y="469"/>
                    <a:pt x="483" y="471"/>
                    <a:pt x="487" y="475"/>
                  </a:cubicBezTo>
                  <a:cubicBezTo>
                    <a:pt x="491" y="478"/>
                    <a:pt x="495" y="481"/>
                    <a:pt x="496" y="482"/>
                  </a:cubicBezTo>
                  <a:cubicBezTo>
                    <a:pt x="497" y="483"/>
                    <a:pt x="505" y="497"/>
                    <a:pt x="514" y="512"/>
                  </a:cubicBezTo>
                  <a:cubicBezTo>
                    <a:pt x="514" y="512"/>
                    <a:pt x="514" y="512"/>
                    <a:pt x="515" y="514"/>
                  </a:cubicBezTo>
                  <a:cubicBezTo>
                    <a:pt x="515" y="514"/>
                    <a:pt x="515" y="513"/>
                    <a:pt x="515" y="513"/>
                  </a:cubicBezTo>
                  <a:cubicBezTo>
                    <a:pt x="516" y="514"/>
                    <a:pt x="516" y="514"/>
                    <a:pt x="516" y="514"/>
                  </a:cubicBezTo>
                  <a:cubicBezTo>
                    <a:pt x="516" y="515"/>
                    <a:pt x="516" y="516"/>
                    <a:pt x="516" y="516"/>
                  </a:cubicBezTo>
                  <a:cubicBezTo>
                    <a:pt x="516" y="516"/>
                    <a:pt x="516" y="515"/>
                    <a:pt x="516" y="514"/>
                  </a:cubicBezTo>
                  <a:cubicBezTo>
                    <a:pt x="516" y="514"/>
                    <a:pt x="516" y="514"/>
                    <a:pt x="515" y="513"/>
                  </a:cubicBezTo>
                  <a:cubicBezTo>
                    <a:pt x="516" y="515"/>
                    <a:pt x="516" y="515"/>
                    <a:pt x="516" y="515"/>
                  </a:cubicBezTo>
                  <a:cubicBezTo>
                    <a:pt x="517" y="518"/>
                    <a:pt x="517" y="521"/>
                    <a:pt x="516" y="521"/>
                  </a:cubicBezTo>
                  <a:cubicBezTo>
                    <a:pt x="516" y="521"/>
                    <a:pt x="516" y="522"/>
                    <a:pt x="516" y="522"/>
                  </a:cubicBezTo>
                  <a:cubicBezTo>
                    <a:pt x="516" y="522"/>
                    <a:pt x="516" y="523"/>
                    <a:pt x="516" y="523"/>
                  </a:cubicBezTo>
                  <a:cubicBezTo>
                    <a:pt x="516" y="523"/>
                    <a:pt x="515" y="523"/>
                    <a:pt x="515" y="522"/>
                  </a:cubicBezTo>
                  <a:cubicBezTo>
                    <a:pt x="515" y="522"/>
                    <a:pt x="514" y="522"/>
                    <a:pt x="513" y="523"/>
                  </a:cubicBezTo>
                  <a:cubicBezTo>
                    <a:pt x="512" y="523"/>
                    <a:pt x="512" y="523"/>
                    <a:pt x="512" y="523"/>
                  </a:cubicBezTo>
                  <a:cubicBezTo>
                    <a:pt x="512" y="523"/>
                    <a:pt x="512" y="525"/>
                    <a:pt x="512" y="527"/>
                  </a:cubicBezTo>
                  <a:cubicBezTo>
                    <a:pt x="512" y="529"/>
                    <a:pt x="512" y="530"/>
                    <a:pt x="512" y="530"/>
                  </a:cubicBezTo>
                  <a:cubicBezTo>
                    <a:pt x="512" y="530"/>
                    <a:pt x="512" y="531"/>
                    <a:pt x="512" y="531"/>
                  </a:cubicBezTo>
                  <a:cubicBezTo>
                    <a:pt x="512" y="531"/>
                    <a:pt x="515" y="533"/>
                    <a:pt x="518" y="535"/>
                  </a:cubicBezTo>
                  <a:cubicBezTo>
                    <a:pt x="521" y="537"/>
                    <a:pt x="525" y="540"/>
                    <a:pt x="526" y="540"/>
                  </a:cubicBezTo>
                  <a:cubicBezTo>
                    <a:pt x="527" y="541"/>
                    <a:pt x="527" y="541"/>
                    <a:pt x="525" y="540"/>
                  </a:cubicBezTo>
                  <a:cubicBezTo>
                    <a:pt x="524" y="539"/>
                    <a:pt x="524" y="539"/>
                    <a:pt x="526" y="540"/>
                  </a:cubicBezTo>
                  <a:cubicBezTo>
                    <a:pt x="526" y="540"/>
                    <a:pt x="527" y="541"/>
                    <a:pt x="528" y="541"/>
                  </a:cubicBezTo>
                  <a:cubicBezTo>
                    <a:pt x="528" y="541"/>
                    <a:pt x="528" y="541"/>
                    <a:pt x="528" y="541"/>
                  </a:cubicBezTo>
                  <a:cubicBezTo>
                    <a:pt x="528" y="541"/>
                    <a:pt x="528" y="541"/>
                    <a:pt x="528" y="542"/>
                  </a:cubicBezTo>
                  <a:cubicBezTo>
                    <a:pt x="528" y="542"/>
                    <a:pt x="528" y="542"/>
                    <a:pt x="528" y="542"/>
                  </a:cubicBezTo>
                  <a:cubicBezTo>
                    <a:pt x="528" y="542"/>
                    <a:pt x="528" y="542"/>
                    <a:pt x="528" y="542"/>
                  </a:cubicBezTo>
                  <a:cubicBezTo>
                    <a:pt x="529" y="542"/>
                    <a:pt x="529" y="542"/>
                    <a:pt x="529" y="542"/>
                  </a:cubicBezTo>
                  <a:cubicBezTo>
                    <a:pt x="529" y="542"/>
                    <a:pt x="529" y="542"/>
                    <a:pt x="529" y="542"/>
                  </a:cubicBezTo>
                  <a:cubicBezTo>
                    <a:pt x="529" y="542"/>
                    <a:pt x="529" y="542"/>
                    <a:pt x="529" y="542"/>
                  </a:cubicBezTo>
                  <a:cubicBezTo>
                    <a:pt x="529" y="542"/>
                    <a:pt x="532" y="544"/>
                    <a:pt x="535" y="546"/>
                  </a:cubicBezTo>
                  <a:cubicBezTo>
                    <a:pt x="535" y="546"/>
                    <a:pt x="535" y="546"/>
                    <a:pt x="535" y="549"/>
                  </a:cubicBezTo>
                  <a:cubicBezTo>
                    <a:pt x="535" y="549"/>
                    <a:pt x="535" y="549"/>
                    <a:pt x="535" y="549"/>
                  </a:cubicBezTo>
                  <a:cubicBezTo>
                    <a:pt x="535" y="549"/>
                    <a:pt x="535" y="549"/>
                    <a:pt x="535" y="549"/>
                  </a:cubicBezTo>
                  <a:cubicBezTo>
                    <a:pt x="534" y="549"/>
                    <a:pt x="534" y="549"/>
                    <a:pt x="534" y="549"/>
                  </a:cubicBezTo>
                  <a:cubicBezTo>
                    <a:pt x="533" y="549"/>
                    <a:pt x="533" y="549"/>
                    <a:pt x="533" y="549"/>
                  </a:cubicBezTo>
                  <a:cubicBezTo>
                    <a:pt x="533" y="549"/>
                    <a:pt x="533" y="549"/>
                    <a:pt x="533" y="549"/>
                  </a:cubicBezTo>
                  <a:cubicBezTo>
                    <a:pt x="533" y="549"/>
                    <a:pt x="532" y="551"/>
                    <a:pt x="531" y="553"/>
                  </a:cubicBezTo>
                  <a:cubicBezTo>
                    <a:pt x="530" y="555"/>
                    <a:pt x="529" y="557"/>
                    <a:pt x="529" y="557"/>
                  </a:cubicBezTo>
                  <a:cubicBezTo>
                    <a:pt x="529" y="557"/>
                    <a:pt x="529" y="557"/>
                    <a:pt x="529" y="557"/>
                  </a:cubicBezTo>
                  <a:cubicBezTo>
                    <a:pt x="529" y="557"/>
                    <a:pt x="529" y="557"/>
                    <a:pt x="529" y="557"/>
                  </a:cubicBezTo>
                  <a:cubicBezTo>
                    <a:pt x="529" y="557"/>
                    <a:pt x="529" y="557"/>
                    <a:pt x="529" y="557"/>
                  </a:cubicBezTo>
                  <a:cubicBezTo>
                    <a:pt x="530" y="557"/>
                    <a:pt x="530" y="558"/>
                    <a:pt x="531" y="559"/>
                  </a:cubicBezTo>
                  <a:cubicBezTo>
                    <a:pt x="532" y="560"/>
                    <a:pt x="540" y="561"/>
                    <a:pt x="548" y="561"/>
                  </a:cubicBezTo>
                  <a:cubicBezTo>
                    <a:pt x="571" y="561"/>
                    <a:pt x="571" y="561"/>
                    <a:pt x="571" y="561"/>
                  </a:cubicBezTo>
                  <a:cubicBezTo>
                    <a:pt x="574" y="561"/>
                    <a:pt x="580" y="562"/>
                    <a:pt x="584" y="564"/>
                  </a:cubicBezTo>
                  <a:cubicBezTo>
                    <a:pt x="588" y="566"/>
                    <a:pt x="594" y="570"/>
                    <a:pt x="598" y="573"/>
                  </a:cubicBezTo>
                  <a:cubicBezTo>
                    <a:pt x="598" y="573"/>
                    <a:pt x="598" y="573"/>
                    <a:pt x="598" y="574"/>
                  </a:cubicBezTo>
                  <a:cubicBezTo>
                    <a:pt x="598" y="576"/>
                    <a:pt x="598" y="576"/>
                    <a:pt x="598" y="576"/>
                  </a:cubicBezTo>
                  <a:cubicBezTo>
                    <a:pt x="604" y="578"/>
                    <a:pt x="614" y="580"/>
                    <a:pt x="620" y="581"/>
                  </a:cubicBezTo>
                  <a:cubicBezTo>
                    <a:pt x="626" y="581"/>
                    <a:pt x="632" y="583"/>
                    <a:pt x="633" y="584"/>
                  </a:cubicBezTo>
                  <a:cubicBezTo>
                    <a:pt x="634" y="586"/>
                    <a:pt x="635" y="592"/>
                    <a:pt x="635" y="596"/>
                  </a:cubicBezTo>
                  <a:cubicBezTo>
                    <a:pt x="635" y="599"/>
                    <a:pt x="640" y="607"/>
                    <a:pt x="647" y="612"/>
                  </a:cubicBezTo>
                  <a:cubicBezTo>
                    <a:pt x="647" y="612"/>
                    <a:pt x="647" y="612"/>
                    <a:pt x="648" y="613"/>
                  </a:cubicBezTo>
                  <a:cubicBezTo>
                    <a:pt x="650" y="613"/>
                    <a:pt x="650" y="613"/>
                    <a:pt x="650" y="613"/>
                  </a:cubicBezTo>
                  <a:cubicBezTo>
                    <a:pt x="654" y="616"/>
                    <a:pt x="660" y="618"/>
                    <a:pt x="663" y="618"/>
                  </a:cubicBezTo>
                  <a:cubicBezTo>
                    <a:pt x="667" y="618"/>
                    <a:pt x="670" y="617"/>
                    <a:pt x="671" y="617"/>
                  </a:cubicBezTo>
                  <a:cubicBezTo>
                    <a:pt x="671" y="617"/>
                    <a:pt x="670" y="614"/>
                    <a:pt x="668" y="6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82" name="Freeform 168"/>
            <p:cNvSpPr>
              <a:spLocks noChangeArrowheads="1"/>
            </p:cNvSpPr>
            <p:nvPr/>
          </p:nvSpPr>
          <p:spPr bwMode="auto">
            <a:xfrm>
              <a:off x="1804988" y="495300"/>
              <a:ext cx="1" cy="6350"/>
            </a:xfrm>
            <a:custGeom>
              <a:avLst/>
              <a:gdLst>
                <a:gd name="T0" fmla="*/ 0 w 1"/>
                <a:gd name="T1" fmla="*/ 2 h 2"/>
                <a:gd name="T2" fmla="*/ 0 w 1"/>
                <a:gd name="T3" fmla="*/ 0 h 2"/>
                <a:gd name="T4" fmla="*/ 0 w 1"/>
                <a:gd name="T5" fmla="*/ 1 h 2"/>
                <a:gd name="T6" fmla="*/ 0 w 1"/>
                <a:gd name="T7" fmla="*/ 2 h 2"/>
                <a:gd name="T8" fmla="*/ 0 w 1"/>
                <a:gd name="T9" fmla="*/ 2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0" y="2"/>
                  </a:moveTo>
                  <a:cubicBezTo>
                    <a:pt x="0" y="2"/>
                    <a:pt x="0" y="2"/>
                    <a:pt x="0" y="0"/>
                  </a:cubicBezTo>
                  <a:cubicBezTo>
                    <a:pt x="0" y="1"/>
                    <a:pt x="0" y="1"/>
                    <a:pt x="0"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83" name="Freeform 169"/>
            <p:cNvSpPr>
              <a:spLocks noChangeArrowheads="1"/>
            </p:cNvSpPr>
            <p:nvPr/>
          </p:nvSpPr>
          <p:spPr bwMode="auto">
            <a:xfrm>
              <a:off x="1746250" y="722313"/>
              <a:ext cx="3175" cy="1"/>
            </a:xfrm>
            <a:custGeom>
              <a:avLst/>
              <a:gdLst>
                <a:gd name="T0" fmla="*/ 1 w 1"/>
                <a:gd name="T1" fmla="*/ 0 h 1"/>
                <a:gd name="T2" fmla="*/ 1 w 1"/>
                <a:gd name="T3" fmla="*/ 0 h 1"/>
                <a:gd name="T4" fmla="*/ 0 w 1"/>
                <a:gd name="T5" fmla="*/ 0 h 1"/>
                <a:gd name="T6" fmla="*/ 0 w 1"/>
                <a:gd name="T7" fmla="*/ 0 h 1"/>
                <a:gd name="T8" fmla="*/ 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84" name="Freeform 170"/>
            <p:cNvSpPr>
              <a:spLocks noChangeArrowheads="1"/>
            </p:cNvSpPr>
            <p:nvPr/>
          </p:nvSpPr>
          <p:spPr bwMode="auto">
            <a:xfrm>
              <a:off x="1541463" y="874713"/>
              <a:ext cx="1" cy="3175"/>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85" name="Freeform 171"/>
            <p:cNvSpPr>
              <a:spLocks noChangeArrowheads="1"/>
            </p:cNvSpPr>
            <p:nvPr/>
          </p:nvSpPr>
          <p:spPr bwMode="auto">
            <a:xfrm>
              <a:off x="1063625" y="47466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86" name="Freeform 172"/>
            <p:cNvSpPr>
              <a:spLocks noChangeArrowheads="1"/>
            </p:cNvSpPr>
            <p:nvPr/>
          </p:nvSpPr>
          <p:spPr bwMode="auto">
            <a:xfrm>
              <a:off x="190500" y="890588"/>
              <a:ext cx="1" cy="6350"/>
            </a:xfrm>
            <a:custGeom>
              <a:avLst/>
              <a:gdLst>
                <a:gd name="T0" fmla="*/ 0 w 1"/>
                <a:gd name="T1" fmla="*/ 1 h 2"/>
                <a:gd name="T2" fmla="*/ 0 w 1"/>
                <a:gd name="T3" fmla="*/ 1 h 2"/>
                <a:gd name="T4" fmla="*/ 0 w 1"/>
                <a:gd name="T5" fmla="*/ 1 h 2"/>
                <a:gd name="T6" fmla="*/ 0 w 1"/>
                <a:gd name="T7" fmla="*/ 2 h 2"/>
                <a:gd name="T8" fmla="*/ 0 w 1"/>
                <a:gd name="T9" fmla="*/ 1 h 2"/>
                <a:gd name="T10" fmla="*/ 0 w 1"/>
                <a:gd name="T11" fmla="*/ 0 h 2"/>
                <a:gd name="T12" fmla="*/ 0 w 1"/>
                <a:gd name="T13" fmla="*/ 0 h 2"/>
                <a:gd name="T14" fmla="*/ 0 w 1"/>
                <a:gd name="T15" fmla="*/ 0 h 2"/>
                <a:gd name="T16" fmla="*/ 0 w 1"/>
                <a:gd name="T17" fmla="*/ 1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2"/>
                <a:gd name="T29" fmla="*/ 1 w 1"/>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2">
                  <a:moveTo>
                    <a:pt x="0" y="1"/>
                  </a:moveTo>
                  <a:cubicBezTo>
                    <a:pt x="0" y="1"/>
                    <a:pt x="0" y="1"/>
                    <a:pt x="0" y="1"/>
                  </a:cubicBezTo>
                  <a:cubicBezTo>
                    <a:pt x="0" y="1"/>
                    <a:pt x="0" y="2"/>
                    <a:pt x="0" y="1"/>
                  </a:cubicBezTo>
                  <a:cubicBezTo>
                    <a:pt x="0" y="1"/>
                    <a:pt x="0" y="1"/>
                    <a:pt x="0" y="2"/>
                  </a:cubicBezTo>
                  <a:cubicBezTo>
                    <a:pt x="0" y="2"/>
                    <a:pt x="0" y="1"/>
                    <a:pt x="0" y="1"/>
                  </a:cubicBezTo>
                  <a:cubicBezTo>
                    <a:pt x="0" y="0"/>
                    <a:pt x="0" y="0"/>
                    <a:pt x="0" y="0"/>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87" name="Freeform 173"/>
            <p:cNvSpPr>
              <a:spLocks noChangeArrowheads="1"/>
            </p:cNvSpPr>
            <p:nvPr/>
          </p:nvSpPr>
          <p:spPr bwMode="auto">
            <a:xfrm>
              <a:off x="811213" y="573088"/>
              <a:ext cx="4763" cy="3175"/>
            </a:xfrm>
            <a:custGeom>
              <a:avLst/>
              <a:gdLst>
                <a:gd name="T0" fmla="*/ 1 w 2"/>
                <a:gd name="T1" fmla="*/ 1 h 1"/>
                <a:gd name="T2" fmla="*/ 1 w 2"/>
                <a:gd name="T3" fmla="*/ 1 h 1"/>
                <a:gd name="T4" fmla="*/ 1 w 2"/>
                <a:gd name="T5" fmla="*/ 0 h 1"/>
                <a:gd name="T6" fmla="*/ 2 w 2"/>
                <a:gd name="T7" fmla="*/ 1 h 1"/>
                <a:gd name="T8" fmla="*/ 1 w 2"/>
                <a:gd name="T9" fmla="*/ 1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1" y="1"/>
                  </a:moveTo>
                  <a:cubicBezTo>
                    <a:pt x="1" y="1"/>
                    <a:pt x="1" y="1"/>
                    <a:pt x="1" y="1"/>
                  </a:cubicBezTo>
                  <a:cubicBezTo>
                    <a:pt x="0" y="0"/>
                    <a:pt x="0" y="0"/>
                    <a:pt x="1" y="0"/>
                  </a:cubicBezTo>
                  <a:cubicBezTo>
                    <a:pt x="1" y="1"/>
                    <a:pt x="1" y="1"/>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88" name="Freeform 174"/>
            <p:cNvSpPr>
              <a:spLocks noChangeArrowheads="1"/>
            </p:cNvSpPr>
            <p:nvPr/>
          </p:nvSpPr>
          <p:spPr bwMode="auto">
            <a:xfrm>
              <a:off x="1804988" y="2066925"/>
              <a:ext cx="1" cy="3175"/>
            </a:xfrm>
            <a:custGeom>
              <a:avLst/>
              <a:gdLst>
                <a:gd name="T0" fmla="*/ 0 w 1"/>
                <a:gd name="T1" fmla="*/ 1 h 1"/>
                <a:gd name="T2" fmla="*/ 0 w 1"/>
                <a:gd name="T3" fmla="*/ 1 h 1"/>
                <a:gd name="T4" fmla="*/ 0 w 1"/>
                <a:gd name="T5" fmla="*/ 0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0" y="1"/>
                    <a:pt x="0" y="1"/>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89" name="Freeform 175"/>
            <p:cNvSpPr>
              <a:spLocks noChangeArrowheads="1"/>
            </p:cNvSpPr>
            <p:nvPr/>
          </p:nvSpPr>
          <p:spPr bwMode="auto">
            <a:xfrm>
              <a:off x="1892300" y="3309938"/>
              <a:ext cx="15875" cy="23813"/>
            </a:xfrm>
            <a:custGeom>
              <a:avLst/>
              <a:gdLst>
                <a:gd name="T0" fmla="*/ 2 w 6"/>
                <a:gd name="T1" fmla="*/ 5 h 9"/>
                <a:gd name="T2" fmla="*/ 2 w 6"/>
                <a:gd name="T3" fmla="*/ 6 h 9"/>
                <a:gd name="T4" fmla="*/ 6 w 6"/>
                <a:gd name="T5" fmla="*/ 1 h 9"/>
                <a:gd name="T6" fmla="*/ 2 w 6"/>
                <a:gd name="T7" fmla="*/ 5 h 9"/>
                <a:gd name="T8" fmla="*/ 0 60000 65536"/>
                <a:gd name="T9" fmla="*/ 0 60000 65536"/>
                <a:gd name="T10" fmla="*/ 0 60000 65536"/>
                <a:gd name="T11" fmla="*/ 0 60000 65536"/>
                <a:gd name="T12" fmla="*/ 0 w 6"/>
                <a:gd name="T13" fmla="*/ 0 h 9"/>
                <a:gd name="T14" fmla="*/ 6 w 6"/>
                <a:gd name="T15" fmla="*/ 9 h 9"/>
              </a:gdLst>
              <a:ahLst/>
              <a:cxnLst>
                <a:cxn ang="T8">
                  <a:pos x="T0" y="T1"/>
                </a:cxn>
                <a:cxn ang="T9">
                  <a:pos x="T2" y="T3"/>
                </a:cxn>
                <a:cxn ang="T10">
                  <a:pos x="T4" y="T5"/>
                </a:cxn>
                <a:cxn ang="T11">
                  <a:pos x="T6" y="T7"/>
                </a:cxn>
              </a:cxnLst>
              <a:rect l="T12" t="T13" r="T14" b="T15"/>
              <a:pathLst>
                <a:path w="6" h="9">
                  <a:moveTo>
                    <a:pt x="2" y="5"/>
                  </a:moveTo>
                  <a:cubicBezTo>
                    <a:pt x="0" y="8"/>
                    <a:pt x="0" y="9"/>
                    <a:pt x="2" y="6"/>
                  </a:cubicBezTo>
                  <a:cubicBezTo>
                    <a:pt x="4" y="4"/>
                    <a:pt x="6" y="2"/>
                    <a:pt x="6" y="1"/>
                  </a:cubicBezTo>
                  <a:cubicBezTo>
                    <a:pt x="6" y="0"/>
                    <a:pt x="4" y="2"/>
                    <a:pt x="2" y="5"/>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190" name="Freeform 176"/>
            <p:cNvSpPr>
              <a:spLocks noChangeArrowheads="1"/>
            </p:cNvSpPr>
            <p:nvPr/>
          </p:nvSpPr>
          <p:spPr bwMode="auto">
            <a:xfrm>
              <a:off x="2006600" y="3473450"/>
              <a:ext cx="112713" cy="47625"/>
            </a:xfrm>
            <a:custGeom>
              <a:avLst/>
              <a:gdLst>
                <a:gd name="T0" fmla="*/ 37 w 42"/>
                <a:gd name="T1" fmla="*/ 9 h 18"/>
                <a:gd name="T2" fmla="*/ 33 w 42"/>
                <a:gd name="T3" fmla="*/ 6 h 18"/>
                <a:gd name="T4" fmla="*/ 29 w 42"/>
                <a:gd name="T5" fmla="*/ 2 h 18"/>
                <a:gd name="T6" fmla="*/ 26 w 42"/>
                <a:gd name="T7" fmla="*/ 0 h 18"/>
                <a:gd name="T8" fmla="*/ 14 w 42"/>
                <a:gd name="T9" fmla="*/ 0 h 18"/>
                <a:gd name="T10" fmla="*/ 1 w 42"/>
                <a:gd name="T11" fmla="*/ 4 h 18"/>
                <a:gd name="T12" fmla="*/ 1 w 42"/>
                <a:gd name="T13" fmla="*/ 7 h 18"/>
                <a:gd name="T14" fmla="*/ 0 w 42"/>
                <a:gd name="T15" fmla="*/ 8 h 18"/>
                <a:gd name="T16" fmla="*/ 1 w 42"/>
                <a:gd name="T17" fmla="*/ 10 h 18"/>
                <a:gd name="T18" fmla="*/ 2 w 42"/>
                <a:gd name="T19" fmla="*/ 11 h 18"/>
                <a:gd name="T20" fmla="*/ 2 w 42"/>
                <a:gd name="T21" fmla="*/ 11 h 18"/>
                <a:gd name="T22" fmla="*/ 2 w 42"/>
                <a:gd name="T23" fmla="*/ 11 h 18"/>
                <a:gd name="T24" fmla="*/ 7 w 42"/>
                <a:gd name="T25" fmla="*/ 14 h 18"/>
                <a:gd name="T26" fmla="*/ 8 w 42"/>
                <a:gd name="T27" fmla="*/ 14 h 18"/>
                <a:gd name="T28" fmla="*/ 9 w 42"/>
                <a:gd name="T29" fmla="*/ 14 h 18"/>
                <a:gd name="T30" fmla="*/ 9 w 42"/>
                <a:gd name="T31" fmla="*/ 18 h 18"/>
                <a:gd name="T32" fmla="*/ 22 w 42"/>
                <a:gd name="T33" fmla="*/ 18 h 18"/>
                <a:gd name="T34" fmla="*/ 36 w 42"/>
                <a:gd name="T35" fmla="*/ 15 h 18"/>
                <a:gd name="T36" fmla="*/ 36 w 42"/>
                <a:gd name="T37" fmla="*/ 13 h 18"/>
                <a:gd name="T38" fmla="*/ 36 w 42"/>
                <a:gd name="T39" fmla="*/ 12 h 18"/>
                <a:gd name="T40" fmla="*/ 39 w 42"/>
                <a:gd name="T41" fmla="*/ 11 h 18"/>
                <a:gd name="T42" fmla="*/ 42 w 42"/>
                <a:gd name="T43" fmla="*/ 10 h 18"/>
                <a:gd name="T44" fmla="*/ 37 w 42"/>
                <a:gd name="T45" fmla="*/ 9 h 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
                <a:gd name="T70" fmla="*/ 0 h 18"/>
                <a:gd name="T71" fmla="*/ 42 w 42"/>
                <a:gd name="T72" fmla="*/ 18 h 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 h="18">
                  <a:moveTo>
                    <a:pt x="37" y="9"/>
                  </a:moveTo>
                  <a:cubicBezTo>
                    <a:pt x="35" y="9"/>
                    <a:pt x="34" y="8"/>
                    <a:pt x="33" y="6"/>
                  </a:cubicBezTo>
                  <a:cubicBezTo>
                    <a:pt x="33" y="4"/>
                    <a:pt x="31" y="2"/>
                    <a:pt x="29" y="2"/>
                  </a:cubicBezTo>
                  <a:cubicBezTo>
                    <a:pt x="27" y="1"/>
                    <a:pt x="26" y="0"/>
                    <a:pt x="26" y="0"/>
                  </a:cubicBezTo>
                  <a:cubicBezTo>
                    <a:pt x="26" y="0"/>
                    <a:pt x="20" y="0"/>
                    <a:pt x="14" y="0"/>
                  </a:cubicBezTo>
                  <a:cubicBezTo>
                    <a:pt x="7" y="0"/>
                    <a:pt x="1" y="2"/>
                    <a:pt x="1" y="4"/>
                  </a:cubicBezTo>
                  <a:cubicBezTo>
                    <a:pt x="1" y="4"/>
                    <a:pt x="1" y="4"/>
                    <a:pt x="1" y="7"/>
                  </a:cubicBezTo>
                  <a:cubicBezTo>
                    <a:pt x="0" y="8"/>
                    <a:pt x="0" y="8"/>
                    <a:pt x="0" y="8"/>
                  </a:cubicBezTo>
                  <a:cubicBezTo>
                    <a:pt x="0" y="9"/>
                    <a:pt x="1" y="10"/>
                    <a:pt x="1" y="10"/>
                  </a:cubicBezTo>
                  <a:cubicBezTo>
                    <a:pt x="1" y="10"/>
                    <a:pt x="2" y="11"/>
                    <a:pt x="2" y="11"/>
                  </a:cubicBezTo>
                  <a:cubicBezTo>
                    <a:pt x="2" y="11"/>
                    <a:pt x="2" y="11"/>
                    <a:pt x="2" y="11"/>
                  </a:cubicBezTo>
                  <a:cubicBezTo>
                    <a:pt x="2" y="11"/>
                    <a:pt x="2" y="11"/>
                    <a:pt x="2" y="11"/>
                  </a:cubicBezTo>
                  <a:cubicBezTo>
                    <a:pt x="2" y="11"/>
                    <a:pt x="4" y="14"/>
                    <a:pt x="7" y="14"/>
                  </a:cubicBezTo>
                  <a:cubicBezTo>
                    <a:pt x="7" y="14"/>
                    <a:pt x="7" y="14"/>
                    <a:pt x="8" y="14"/>
                  </a:cubicBezTo>
                  <a:cubicBezTo>
                    <a:pt x="9" y="14"/>
                    <a:pt x="9" y="14"/>
                    <a:pt x="9" y="14"/>
                  </a:cubicBezTo>
                  <a:cubicBezTo>
                    <a:pt x="9" y="14"/>
                    <a:pt x="9" y="18"/>
                    <a:pt x="9" y="18"/>
                  </a:cubicBezTo>
                  <a:cubicBezTo>
                    <a:pt x="9" y="18"/>
                    <a:pt x="15" y="18"/>
                    <a:pt x="22" y="18"/>
                  </a:cubicBezTo>
                  <a:cubicBezTo>
                    <a:pt x="30" y="18"/>
                    <a:pt x="36" y="17"/>
                    <a:pt x="36" y="15"/>
                  </a:cubicBezTo>
                  <a:cubicBezTo>
                    <a:pt x="36" y="14"/>
                    <a:pt x="36" y="13"/>
                    <a:pt x="36" y="13"/>
                  </a:cubicBezTo>
                  <a:cubicBezTo>
                    <a:pt x="36" y="12"/>
                    <a:pt x="36" y="12"/>
                    <a:pt x="36" y="12"/>
                  </a:cubicBezTo>
                  <a:cubicBezTo>
                    <a:pt x="36" y="12"/>
                    <a:pt x="38" y="12"/>
                    <a:pt x="39" y="11"/>
                  </a:cubicBezTo>
                  <a:cubicBezTo>
                    <a:pt x="41" y="11"/>
                    <a:pt x="42" y="10"/>
                    <a:pt x="42" y="10"/>
                  </a:cubicBezTo>
                  <a:cubicBezTo>
                    <a:pt x="41" y="10"/>
                    <a:pt x="39" y="9"/>
                    <a:pt x="37" y="9"/>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grpSp>
      <p:sp>
        <p:nvSpPr>
          <p:cNvPr id="193" name="椭圆 192"/>
          <p:cNvSpPr/>
          <p:nvPr/>
        </p:nvSpPr>
        <p:spPr>
          <a:xfrm>
            <a:off x="1335405" y="4025265"/>
            <a:ext cx="76200" cy="76200"/>
          </a:xfrm>
          <a:prstGeom prst="ellipse">
            <a:avLst/>
          </a:prstGeom>
          <a:solidFill>
            <a:schemeClr val="accent3">
              <a:lumMod val="6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94" name="椭圆 193"/>
          <p:cNvSpPr/>
          <p:nvPr/>
        </p:nvSpPr>
        <p:spPr>
          <a:xfrm>
            <a:off x="1691005" y="3847465"/>
            <a:ext cx="76200" cy="76200"/>
          </a:xfrm>
          <a:prstGeom prst="ellipse">
            <a:avLst/>
          </a:prstGeom>
          <a:solidFill>
            <a:schemeClr val="accent3">
              <a:lumMod val="6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95" name="椭圆 194"/>
          <p:cNvSpPr/>
          <p:nvPr/>
        </p:nvSpPr>
        <p:spPr>
          <a:xfrm>
            <a:off x="1986280" y="3780790"/>
            <a:ext cx="76200" cy="76200"/>
          </a:xfrm>
          <a:prstGeom prst="ellipse">
            <a:avLst/>
          </a:prstGeom>
          <a:solidFill>
            <a:schemeClr val="accent3">
              <a:lumMod val="6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96" name="椭圆 195"/>
          <p:cNvSpPr/>
          <p:nvPr/>
        </p:nvSpPr>
        <p:spPr>
          <a:xfrm>
            <a:off x="3396615" y="3657600"/>
            <a:ext cx="76200" cy="76200"/>
          </a:xfrm>
          <a:prstGeom prst="ellipse">
            <a:avLst/>
          </a:prstGeom>
          <a:solidFill>
            <a:schemeClr val="accent3">
              <a:lumMod val="6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97" name="椭圆 196"/>
          <p:cNvSpPr/>
          <p:nvPr/>
        </p:nvSpPr>
        <p:spPr>
          <a:xfrm>
            <a:off x="3862705" y="3466465"/>
            <a:ext cx="76200" cy="76200"/>
          </a:xfrm>
          <a:prstGeom prst="ellipse">
            <a:avLst/>
          </a:prstGeom>
          <a:solidFill>
            <a:schemeClr val="accent3">
              <a:lumMod val="6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98" name="椭圆 197"/>
          <p:cNvSpPr/>
          <p:nvPr/>
        </p:nvSpPr>
        <p:spPr>
          <a:xfrm>
            <a:off x="4091305" y="4142740"/>
            <a:ext cx="76200" cy="76200"/>
          </a:xfrm>
          <a:prstGeom prst="ellipse">
            <a:avLst/>
          </a:prstGeom>
          <a:solidFill>
            <a:schemeClr val="accent3">
              <a:lumMod val="6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99" name="椭圆 198"/>
          <p:cNvSpPr/>
          <p:nvPr/>
        </p:nvSpPr>
        <p:spPr>
          <a:xfrm>
            <a:off x="3576955" y="3733165"/>
            <a:ext cx="76200" cy="76200"/>
          </a:xfrm>
          <a:prstGeom prst="ellipse">
            <a:avLst/>
          </a:prstGeom>
          <a:solidFill>
            <a:schemeClr val="accent3">
              <a:lumMod val="6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200" name="直接连接符 199"/>
          <p:cNvCxnSpPr>
            <a:endCxn id="198" idx="6"/>
          </p:cNvCxnSpPr>
          <p:nvPr/>
        </p:nvCxnSpPr>
        <p:spPr>
          <a:xfrm flipH="1">
            <a:off x="4167505" y="3965575"/>
            <a:ext cx="1032510" cy="215265"/>
          </a:xfrm>
          <a:prstGeom prst="line">
            <a:avLst/>
          </a:prstGeom>
          <a:solidFill>
            <a:schemeClr val="accent1"/>
          </a:solidFill>
          <a:ln w="9525" cap="flat" cmpd="sng" algn="ctr">
            <a:solidFill>
              <a:srgbClr val="3C7EBA"/>
            </a:solidFill>
            <a:prstDash val="solid"/>
            <a:round/>
            <a:headEnd type="none" w="med" len="med"/>
            <a:tailEnd type="none" w="med" len="med"/>
          </a:ln>
          <a:effectLst/>
        </p:spPr>
      </p:cxnSp>
      <p:cxnSp>
        <p:nvCxnSpPr>
          <p:cNvPr id="201" name="直接连接符 200"/>
          <p:cNvCxnSpPr>
            <a:stCxn id="192" idx="1"/>
            <a:endCxn id="199" idx="6"/>
          </p:cNvCxnSpPr>
          <p:nvPr/>
        </p:nvCxnSpPr>
        <p:spPr>
          <a:xfrm flipH="1" flipV="1">
            <a:off x="3653155" y="3771265"/>
            <a:ext cx="1545590" cy="170180"/>
          </a:xfrm>
          <a:prstGeom prst="line">
            <a:avLst/>
          </a:prstGeom>
          <a:solidFill>
            <a:schemeClr val="accent1"/>
          </a:solidFill>
          <a:ln w="9525" cap="flat" cmpd="sng" algn="ctr">
            <a:solidFill>
              <a:srgbClr val="3C7EBA"/>
            </a:solidFill>
            <a:prstDash val="solid"/>
            <a:round/>
            <a:headEnd type="none" w="med" len="med"/>
            <a:tailEnd type="none" w="med" len="med"/>
          </a:ln>
          <a:effectLst/>
        </p:spPr>
      </p:cxnSp>
      <p:cxnSp>
        <p:nvCxnSpPr>
          <p:cNvPr id="203" name="直接连接符 202"/>
          <p:cNvCxnSpPr>
            <a:stCxn id="192" idx="1"/>
          </p:cNvCxnSpPr>
          <p:nvPr/>
        </p:nvCxnSpPr>
        <p:spPr>
          <a:xfrm flipH="1" flipV="1">
            <a:off x="3938905" y="3509645"/>
            <a:ext cx="1259840" cy="431800"/>
          </a:xfrm>
          <a:prstGeom prst="line">
            <a:avLst/>
          </a:prstGeom>
          <a:solidFill>
            <a:schemeClr val="accent1"/>
          </a:solidFill>
          <a:ln w="9525" cap="flat" cmpd="sng" algn="ctr">
            <a:solidFill>
              <a:srgbClr val="3C7EBA"/>
            </a:solidFill>
            <a:prstDash val="solid"/>
            <a:round/>
            <a:headEnd type="none" w="med" len="med"/>
            <a:tailEnd type="none" w="med" len="med"/>
          </a:ln>
          <a:effectLst/>
        </p:spPr>
      </p:cxnSp>
      <p:cxnSp>
        <p:nvCxnSpPr>
          <p:cNvPr id="204" name="直接连接符 203"/>
          <p:cNvCxnSpPr>
            <a:endCxn id="196" idx="6"/>
          </p:cNvCxnSpPr>
          <p:nvPr/>
        </p:nvCxnSpPr>
        <p:spPr>
          <a:xfrm flipH="1" flipV="1">
            <a:off x="3472815" y="3695700"/>
            <a:ext cx="1756410" cy="241935"/>
          </a:xfrm>
          <a:prstGeom prst="line">
            <a:avLst/>
          </a:prstGeom>
          <a:solidFill>
            <a:schemeClr val="accent1"/>
          </a:solidFill>
          <a:ln w="9525" cap="flat" cmpd="sng" algn="ctr">
            <a:solidFill>
              <a:srgbClr val="3C7EBA"/>
            </a:solidFill>
            <a:prstDash val="solid"/>
            <a:round/>
            <a:headEnd type="none" w="med" len="med"/>
            <a:tailEnd type="none" w="med" len="med"/>
          </a:ln>
          <a:effectLst/>
        </p:spPr>
      </p:cxnSp>
      <p:cxnSp>
        <p:nvCxnSpPr>
          <p:cNvPr id="205" name="直接连接符 204"/>
          <p:cNvCxnSpPr>
            <a:endCxn id="193" idx="6"/>
          </p:cNvCxnSpPr>
          <p:nvPr/>
        </p:nvCxnSpPr>
        <p:spPr>
          <a:xfrm flipH="1">
            <a:off x="1411605" y="3937635"/>
            <a:ext cx="3798570" cy="125730"/>
          </a:xfrm>
          <a:prstGeom prst="line">
            <a:avLst/>
          </a:prstGeom>
          <a:solidFill>
            <a:schemeClr val="accent1"/>
          </a:solidFill>
          <a:ln w="9525" cap="flat" cmpd="sng" algn="ctr">
            <a:solidFill>
              <a:srgbClr val="3C7EBA"/>
            </a:solidFill>
            <a:prstDash val="solid"/>
            <a:round/>
            <a:headEnd type="none" w="med" len="med"/>
            <a:tailEnd type="none" w="med" len="med"/>
          </a:ln>
          <a:effectLst/>
        </p:spPr>
      </p:cxnSp>
      <p:cxnSp>
        <p:nvCxnSpPr>
          <p:cNvPr id="206" name="直接连接符 205"/>
          <p:cNvCxnSpPr>
            <a:endCxn id="195" idx="6"/>
          </p:cNvCxnSpPr>
          <p:nvPr/>
        </p:nvCxnSpPr>
        <p:spPr>
          <a:xfrm flipH="1" flipV="1">
            <a:off x="2062480" y="3818890"/>
            <a:ext cx="3157220" cy="137795"/>
          </a:xfrm>
          <a:prstGeom prst="line">
            <a:avLst/>
          </a:prstGeom>
          <a:solidFill>
            <a:schemeClr val="accent1"/>
          </a:solidFill>
          <a:ln w="9525" cap="flat" cmpd="sng" algn="ctr">
            <a:solidFill>
              <a:srgbClr val="3C7EBA"/>
            </a:solidFill>
            <a:prstDash val="solid"/>
            <a:round/>
            <a:headEnd type="none" w="med" len="med"/>
            <a:tailEnd type="none" w="med" len="med"/>
          </a:ln>
          <a:effectLst/>
        </p:spPr>
      </p:cxnSp>
      <p:cxnSp>
        <p:nvCxnSpPr>
          <p:cNvPr id="207" name="直接连接符 206"/>
          <p:cNvCxnSpPr>
            <a:endCxn id="194" idx="6"/>
          </p:cNvCxnSpPr>
          <p:nvPr/>
        </p:nvCxnSpPr>
        <p:spPr>
          <a:xfrm flipH="1" flipV="1">
            <a:off x="1767205" y="3885565"/>
            <a:ext cx="3437255" cy="62230"/>
          </a:xfrm>
          <a:prstGeom prst="line">
            <a:avLst/>
          </a:prstGeom>
          <a:solidFill>
            <a:schemeClr val="accent1"/>
          </a:solidFill>
          <a:ln w="9525" cap="flat" cmpd="sng" algn="ctr">
            <a:solidFill>
              <a:srgbClr val="3C7EBA"/>
            </a:solidFill>
            <a:prstDash val="solid"/>
            <a:round/>
            <a:headEnd type="none" w="med" len="med"/>
            <a:tailEnd type="none" w="med" len="med"/>
          </a:ln>
          <a:effectLst/>
        </p:spPr>
      </p:cxnSp>
      <p:pic>
        <p:nvPicPr>
          <p:cNvPr id="209" name="图片 208" descr="中关村发展集团标志反白"/>
          <p:cNvPicPr>
            <a:picLocks noChangeAspect="1"/>
          </p:cNvPicPr>
          <p:nvPr/>
        </p:nvPicPr>
        <p:blipFill>
          <a:blip r:embed="rId3" cstate="print"/>
          <a:srcRect l="32041" r="33138" b="73678"/>
          <a:stretch>
            <a:fillRect/>
          </a:stretch>
        </p:blipFill>
        <p:spPr>
          <a:xfrm>
            <a:off x="5168900" y="3832225"/>
            <a:ext cx="312420" cy="239395"/>
          </a:xfrm>
          <a:prstGeom prst="rect">
            <a:avLst/>
          </a:prstGeom>
        </p:spPr>
      </p:pic>
      <p:grpSp>
        <p:nvGrpSpPr>
          <p:cNvPr id="9" name="组合 8"/>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0" name="图片 9" descr="中关村发展集团标志反白"/>
            <p:cNvPicPr>
              <a:picLocks noChangeAspect="1"/>
            </p:cNvPicPr>
            <p:nvPr/>
          </p:nvPicPr>
          <p:blipFill>
            <a:blip r:embed="rId4" cstate="print"/>
            <a:srcRect t="83213"/>
            <a:stretch>
              <a:fillRect/>
            </a:stretch>
          </p:blipFill>
          <p:spPr>
            <a:xfrm>
              <a:off x="15400" y="411"/>
              <a:ext cx="3248" cy="552"/>
            </a:xfrm>
            <a:prstGeom prst="rect">
              <a:avLst/>
            </a:prstGeom>
            <a:effectLst/>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p:cNvPicPr>
            <a:picLocks noChangeAspect="1" noChangeArrowheads="1"/>
          </p:cNvPicPr>
          <p:nvPr/>
        </p:nvPicPr>
        <p:blipFill>
          <a:blip r:embed="rId1" cstate="email"/>
          <a:srcRect b="10167"/>
          <a:stretch>
            <a:fillRect/>
          </a:stretch>
        </p:blipFill>
        <p:spPr bwMode="auto">
          <a:xfrm>
            <a:off x="9525" y="1364615"/>
            <a:ext cx="12177395" cy="488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1905" y="1365885"/>
            <a:ext cx="12192000" cy="4882515"/>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00" name="文本框 99"/>
          <p:cNvSpPr txBox="1"/>
          <p:nvPr/>
        </p:nvSpPr>
        <p:spPr>
          <a:xfrm>
            <a:off x="1452245" y="4699000"/>
            <a:ext cx="9320530" cy="1220847"/>
          </a:xfrm>
          <a:prstGeom prst="rect">
            <a:avLst/>
          </a:prstGeom>
          <a:noFill/>
          <a:ln w="9525">
            <a:noFill/>
            <a:miter/>
          </a:ln>
        </p:spPr>
        <p:txBody>
          <a:bodyPr wrap="square">
            <a:spAutoFit/>
          </a:bodyPr>
          <a:lstStyle/>
          <a:p>
            <a:pPr marL="0" indent="0" algn="just" eaLnBrk="1" latinLnBrk="0" hangingPunct="1">
              <a:lnSpc>
                <a:spcPts val="2220"/>
              </a:lnSpc>
            </a:pPr>
            <a:r>
              <a:rPr sz="2000" b="1" u="none" dirty="0">
                <a:solidFill>
                  <a:schemeClr val="bg1"/>
                </a:solidFill>
                <a:latin typeface="微软雅黑" charset="0"/>
                <a:ea typeface="微软雅黑" charset="0"/>
                <a:cs typeface="仿宋_GB2312" charset="0"/>
              </a:rPr>
              <a:t>中关村硅谷创新中心</a:t>
            </a:r>
            <a:r>
              <a:rPr sz="1600" u="none" dirty="0">
                <a:solidFill>
                  <a:schemeClr val="bg1"/>
                </a:solidFill>
                <a:latin typeface="微软雅黑" charset="0"/>
                <a:ea typeface="微软雅黑" charset="0"/>
                <a:cs typeface="仿宋_GB2312" charset="0"/>
              </a:rPr>
              <a:t>位于美国硅谷核心地带圣塔克拉拉市（Santa Clara），</a:t>
            </a:r>
            <a:r>
              <a:rPr lang="zh-CN" sz="1600" u="none" dirty="0">
                <a:solidFill>
                  <a:schemeClr val="bg1"/>
                </a:solidFill>
                <a:latin typeface="微软雅黑" charset="0"/>
                <a:ea typeface="微软雅黑" charset="0"/>
                <a:cs typeface="仿宋_GB2312" charset="0"/>
              </a:rPr>
              <a:t>运营面积</a:t>
            </a:r>
            <a:r>
              <a:rPr sz="1600" u="none" dirty="0">
                <a:solidFill>
                  <a:schemeClr val="bg1"/>
                </a:solidFill>
                <a:latin typeface="微软雅黑" charset="0"/>
                <a:ea typeface="微软雅黑" charset="0"/>
                <a:cs typeface="仿宋_GB2312" charset="0"/>
              </a:rPr>
              <a:t>7000平方米，设置孵化器、加速器、中关村跨境办公室、展示中心、路演及活动区等功能区块，搭建起中关村与硅谷科技创新交流合作的桥梁。2016年5月12日，中关村硅谷创新中心正式开幕</a:t>
            </a:r>
            <a:r>
              <a:rPr sz="1600" u="none" dirty="0" smtClean="0">
                <a:solidFill>
                  <a:schemeClr val="bg1"/>
                </a:solidFill>
                <a:latin typeface="微软雅黑" charset="0"/>
                <a:ea typeface="微软雅黑" charset="0"/>
                <a:cs typeface="仿宋_GB2312" charset="0"/>
              </a:rPr>
              <a:t>。入驻率达</a:t>
            </a:r>
            <a:r>
              <a:rPr sz="1600" u="none" dirty="0">
                <a:solidFill>
                  <a:schemeClr val="bg1"/>
                </a:solidFill>
                <a:latin typeface="微软雅黑" charset="0"/>
                <a:ea typeface="微软雅黑" charset="0"/>
                <a:cs typeface="仿宋_GB2312" charset="0"/>
              </a:rPr>
              <a:t>95%，举办了硅谷高层次华人交流会等多场大型活动，已经成为中关村融入全球创新网络的核心节点。</a:t>
            </a:r>
            <a:endParaRPr sz="1600" u="none" dirty="0">
              <a:solidFill>
                <a:schemeClr val="bg1"/>
              </a:solidFill>
              <a:latin typeface="微软雅黑" charset="0"/>
              <a:ea typeface="微软雅黑" charset="0"/>
              <a:cs typeface="仿宋_GB2312" charset="0"/>
            </a:endParaRPr>
          </a:p>
        </p:txBody>
      </p:sp>
      <p:grpSp>
        <p:nvGrpSpPr>
          <p:cNvPr id="8216" name="Group 24"/>
          <p:cNvGrpSpPr/>
          <p:nvPr/>
        </p:nvGrpSpPr>
        <p:grpSpPr bwMode="auto">
          <a:xfrm>
            <a:off x="111124" y="105093"/>
            <a:ext cx="2342515" cy="1210310"/>
            <a:chOff x="24763" y="10795"/>
            <a:chExt cx="2342467" cy="1210307"/>
          </a:xfrm>
          <a:noFill/>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02</a:t>
              </a:r>
              <a:endParaRPr lang="en-US" altLang="en-US" sz="5400" b="1">
                <a:solidFill>
                  <a:srgbClr val="3C7EBA"/>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集团基本情况</a:t>
              </a:r>
              <a:endParaRPr lang="zh-CN" sz="1800" b="1">
                <a:solidFill>
                  <a:srgbClr val="3C7EBA"/>
                </a:solidFill>
                <a:latin typeface="微软雅黑" charset="0"/>
                <a:ea typeface="微软雅黑" charset="0"/>
                <a:sym typeface="Aparajita" pitchFamily="34" charset="0"/>
              </a:endParaRPr>
            </a:p>
          </p:txBody>
        </p:sp>
      </p:grpSp>
      <p:pic>
        <p:nvPicPr>
          <p:cNvPr id="5" name="图片 4" descr="5硅谷创新中心开幕"/>
          <p:cNvPicPr>
            <a:picLocks noChangeAspect="1"/>
          </p:cNvPicPr>
          <p:nvPr/>
        </p:nvPicPr>
        <p:blipFill>
          <a:blip r:embed="rId2"/>
          <a:stretch>
            <a:fillRect/>
          </a:stretch>
        </p:blipFill>
        <p:spPr>
          <a:xfrm>
            <a:off x="6346825" y="1656715"/>
            <a:ext cx="4461510" cy="2921635"/>
          </a:xfrm>
          <a:prstGeom prst="rect">
            <a:avLst/>
          </a:prstGeom>
          <a:effectLst>
            <a:outerShdw blurRad="50800" dist="38100" dir="2700000" algn="tl" rotWithShape="0">
              <a:prstClr val="black">
                <a:alpha val="40000"/>
              </a:prstClr>
            </a:outerShdw>
          </a:effectLst>
        </p:spPr>
      </p:pic>
      <p:pic>
        <p:nvPicPr>
          <p:cNvPr id="10" name="图片 9" descr="俯瞰"/>
          <p:cNvPicPr>
            <a:picLocks noChangeAspect="1"/>
          </p:cNvPicPr>
          <p:nvPr/>
        </p:nvPicPr>
        <p:blipFill>
          <a:blip r:embed="rId3"/>
          <a:srcRect/>
          <a:stretch>
            <a:fillRect/>
          </a:stretch>
        </p:blipFill>
        <p:spPr>
          <a:xfrm>
            <a:off x="1344930" y="1656715"/>
            <a:ext cx="4461510" cy="2921635"/>
          </a:xfrm>
          <a:prstGeom prst="rect">
            <a:avLst/>
          </a:prstGeom>
          <a:effectLst>
            <a:outerShdw blurRad="50800" dist="38100" dir="2700000" algn="tl" rotWithShape="0">
              <a:prstClr val="black">
                <a:alpha val="40000"/>
              </a:prstClr>
            </a:outerShdw>
          </a:effectLst>
        </p:spPr>
      </p:pic>
      <p:sp>
        <p:nvSpPr>
          <p:cNvPr id="8" name="五边形 7"/>
          <p:cNvSpPr/>
          <p:nvPr/>
        </p:nvSpPr>
        <p:spPr>
          <a:xfrm rot="5400000">
            <a:off x="-1484630" y="2068830"/>
            <a:ext cx="2966720" cy="1558925"/>
          </a:xfrm>
          <a:prstGeom prst="homePlate">
            <a:avLst/>
          </a:prstGeom>
          <a:solidFill>
            <a:srgbClr val="15D1FF">
              <a:alpha val="91000"/>
            </a:srgb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3" name="文本框 12"/>
          <p:cNvSpPr txBox="1"/>
          <p:nvPr/>
        </p:nvSpPr>
        <p:spPr>
          <a:xfrm>
            <a:off x="156845" y="1497965"/>
            <a:ext cx="526415" cy="848995"/>
          </a:xfrm>
          <a:prstGeom prst="rect">
            <a:avLst/>
          </a:prstGeom>
          <a:noFill/>
          <a:ln w="9525">
            <a:noFill/>
            <a:miter/>
          </a:ln>
          <a:effectLst>
            <a:outerShdw blurRad="50800" dist="38100" dir="2700000" algn="tl" rotWithShape="0">
              <a:prstClr val="black">
                <a:alpha val="40000"/>
              </a:prstClr>
            </a:outerShdw>
          </a:effectLst>
        </p:spPr>
        <p:txBody>
          <a:bodyPr wrap="square">
            <a:spAutoFit/>
          </a:bodyPr>
          <a:lstStyle/>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美</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国 </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sp>
        <p:nvSpPr>
          <p:cNvPr id="11" name="文本框 10"/>
          <p:cNvSpPr txBox="1"/>
          <p:nvPr/>
        </p:nvSpPr>
        <p:spPr>
          <a:xfrm>
            <a:off x="156845" y="2465705"/>
            <a:ext cx="469265" cy="848995"/>
          </a:xfrm>
          <a:prstGeom prst="rect">
            <a:avLst/>
          </a:prstGeom>
          <a:noFill/>
          <a:effectLst>
            <a:outerShdw blurRad="50800" dist="38100" dir="2700000" algn="tl" rotWithShape="0">
              <a:prstClr val="black">
                <a:alpha val="40000"/>
              </a:prstClr>
            </a:outerShdw>
          </a:effectLst>
        </p:spPr>
        <p:txBody>
          <a:bodyPr wrap="square" rtlCol="0" anchor="t">
            <a:spAutoFit/>
          </a:bodyPr>
          <a:lstStyle/>
          <a:p>
            <a:r>
              <a:rPr lang="zh-CN" altLang="en-US" sz="2400" b="1">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sym typeface="+mn-ea"/>
              </a:rPr>
              <a:t>硅谷</a:t>
            </a:r>
            <a:endParaRPr lang="zh-CN" altLang="en-US" sz="2400" b="1">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sym typeface="+mn-ea"/>
            </a:endParaRPr>
          </a:p>
        </p:txBody>
      </p:sp>
      <p:grpSp>
        <p:nvGrpSpPr>
          <p:cNvPr id="2" name="组合 1"/>
          <p:cNvGrpSpPr/>
          <p:nvPr/>
        </p:nvGrpSpPr>
        <p:grpSpPr>
          <a:xfrm>
            <a:off x="8997315" y="246380"/>
            <a:ext cx="3662680" cy="623570"/>
            <a:chOff x="14169" y="388"/>
            <a:chExt cx="5768" cy="982"/>
          </a:xfrm>
        </p:grpSpPr>
        <p:sp>
          <p:nvSpPr>
            <p:cNvPr id="8198" name="文本框 26"/>
            <p:cNvSpPr>
              <a:spLocks noChangeArrowheads="1"/>
            </p:cNvSpPr>
            <p:nvPr/>
          </p:nvSpPr>
          <p:spPr bwMode="auto">
            <a:xfrm>
              <a:off x="14169" y="970"/>
              <a:ext cx="5768"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rgbClr val="231815">
                      <a:alpha val="83000"/>
                    </a:srgbClr>
                  </a:solidFill>
                  <a:effectLst/>
                  <a:latin typeface="微软雅黑" charset="0"/>
                  <a:ea typeface="微软雅黑" charset="0"/>
                  <a:sym typeface="华康俪金黑W8" pitchFamily="1" charset="-122"/>
                </a:rPr>
                <a:t>整合资源 搭建平台 产融结合 引领创新</a:t>
              </a:r>
              <a:endParaRPr lang="zh-CN" altLang="en-US" sz="1000" b="1">
                <a:solidFill>
                  <a:srgbClr val="231815">
                    <a:alpha val="83000"/>
                  </a:srgbClr>
                </a:solidFill>
                <a:effectLst/>
                <a:latin typeface="微软雅黑" charset="0"/>
                <a:ea typeface="微软雅黑" charset="0"/>
                <a:sym typeface="华康俪金黑W8" pitchFamily="1" charset="-122"/>
              </a:endParaRPr>
            </a:p>
          </p:txBody>
        </p:sp>
        <p:pic>
          <p:nvPicPr>
            <p:cNvPr id="4" name="图片 3" descr="中关村发展集团标志"/>
            <p:cNvPicPr>
              <a:picLocks noChangeAspect="1"/>
            </p:cNvPicPr>
            <p:nvPr/>
          </p:nvPicPr>
          <p:blipFill>
            <a:blip r:embed="rId4" cstate="print"/>
            <a:srcRect t="83285"/>
            <a:stretch>
              <a:fillRect/>
            </a:stretch>
          </p:blipFill>
          <p:spPr>
            <a:xfrm>
              <a:off x="15385" y="388"/>
              <a:ext cx="3294" cy="558"/>
            </a:xfrm>
            <a:prstGeom prst="rect">
              <a:avLst/>
            </a:prstGeom>
          </p:spPr>
        </p:pic>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p:cNvPicPr>
            <a:picLocks noChangeAspect="1" noChangeArrowheads="1"/>
          </p:cNvPicPr>
          <p:nvPr/>
        </p:nvPicPr>
        <p:blipFill>
          <a:blip r:embed="rId1" cstate="email"/>
          <a:srcRect b="10167"/>
          <a:stretch>
            <a:fillRect/>
          </a:stretch>
        </p:blipFill>
        <p:spPr bwMode="auto">
          <a:xfrm>
            <a:off x="9525" y="1364615"/>
            <a:ext cx="12177395" cy="488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1905" y="1365885"/>
            <a:ext cx="12192000" cy="4882515"/>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8216" name="Group 24"/>
          <p:cNvGrpSpPr/>
          <p:nvPr/>
        </p:nvGrpSpPr>
        <p:grpSpPr bwMode="auto">
          <a:xfrm>
            <a:off x="111124" y="105093"/>
            <a:ext cx="2342515" cy="1210310"/>
            <a:chOff x="24763" y="10795"/>
            <a:chExt cx="2342467" cy="1210307"/>
          </a:xfrm>
          <a:noFill/>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02</a:t>
              </a:r>
              <a:endParaRPr lang="en-US" altLang="en-US" sz="5400" b="1">
                <a:solidFill>
                  <a:srgbClr val="3C7EBA"/>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集团基本情况</a:t>
              </a:r>
              <a:endParaRPr lang="zh-CN" sz="1800" b="1">
                <a:solidFill>
                  <a:srgbClr val="3C7EBA"/>
                </a:solidFill>
                <a:latin typeface="微软雅黑" charset="0"/>
                <a:ea typeface="微软雅黑" charset="0"/>
                <a:sym typeface="Aparajita" pitchFamily="34" charset="0"/>
              </a:endParaRPr>
            </a:p>
          </p:txBody>
        </p:sp>
      </p:grpSp>
      <p:sp>
        <p:nvSpPr>
          <p:cNvPr id="8" name="五边形 7"/>
          <p:cNvSpPr/>
          <p:nvPr/>
        </p:nvSpPr>
        <p:spPr>
          <a:xfrm rot="5400000">
            <a:off x="-1487170" y="2070735"/>
            <a:ext cx="2971800" cy="1558925"/>
          </a:xfrm>
          <a:prstGeom prst="homePlate">
            <a:avLst/>
          </a:prstGeom>
          <a:solidFill>
            <a:srgbClr val="15D1FF">
              <a:alpha val="91000"/>
            </a:srgb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3" name="文本框 12"/>
          <p:cNvSpPr txBox="1"/>
          <p:nvPr/>
        </p:nvSpPr>
        <p:spPr>
          <a:xfrm>
            <a:off x="156845" y="1497965"/>
            <a:ext cx="526415" cy="848995"/>
          </a:xfrm>
          <a:prstGeom prst="rect">
            <a:avLst/>
          </a:prstGeom>
          <a:noFill/>
          <a:ln w="9525">
            <a:noFill/>
            <a:miter/>
          </a:ln>
          <a:effectLst>
            <a:outerShdw blurRad="50800" dist="38100" dir="2700000" algn="tl" rotWithShape="0">
              <a:prstClr val="black">
                <a:alpha val="40000"/>
              </a:prstClr>
            </a:outerShdw>
          </a:effectLst>
        </p:spPr>
        <p:txBody>
          <a:bodyPr wrap="square">
            <a:spAutoFit/>
          </a:bodyPr>
          <a:lstStyle/>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德</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a:p>
            <a:pPr marL="0" indent="15875" algn="l"/>
            <a:r>
              <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rPr>
              <a:t>国</a:t>
            </a:r>
            <a:endParaRPr lang="zh-CN" altLang="en-US" sz="2400" b="1" u="none">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endParaRPr>
          </a:p>
        </p:txBody>
      </p:sp>
      <p:sp>
        <p:nvSpPr>
          <p:cNvPr id="11" name="文本框 10"/>
          <p:cNvSpPr txBox="1"/>
          <p:nvPr/>
        </p:nvSpPr>
        <p:spPr>
          <a:xfrm>
            <a:off x="156845" y="2465705"/>
            <a:ext cx="469265" cy="1214755"/>
          </a:xfrm>
          <a:prstGeom prst="rect">
            <a:avLst/>
          </a:prstGeom>
          <a:noFill/>
          <a:effectLst>
            <a:outerShdw blurRad="50800" dist="38100" dir="2700000" algn="tl" rotWithShape="0">
              <a:prstClr val="black">
                <a:alpha val="40000"/>
              </a:prstClr>
            </a:outerShdw>
          </a:effectLst>
        </p:spPr>
        <p:txBody>
          <a:bodyPr wrap="square" rtlCol="0" anchor="t">
            <a:spAutoFit/>
          </a:bodyPr>
          <a:lstStyle/>
          <a:p>
            <a:r>
              <a:rPr lang="zh-CN" altLang="en-US" sz="2400" b="1">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sym typeface="+mn-ea"/>
              </a:rPr>
              <a:t>海德堡</a:t>
            </a:r>
            <a:endParaRPr lang="zh-CN" altLang="en-US" sz="2400" b="1">
              <a:solidFill>
                <a:schemeClr val="bg1"/>
              </a:solidFill>
              <a:effectLst>
                <a:outerShdw blurRad="50800" dist="38100" dir="2700000" algn="tl" rotWithShape="0">
                  <a:prstClr val="black">
                    <a:alpha val="40000"/>
                  </a:prstClr>
                </a:outerShdw>
              </a:effectLst>
              <a:latin typeface="微软雅黑" charset="0"/>
              <a:ea typeface="微软雅黑" charset="0"/>
              <a:cs typeface="黑体" charset="0"/>
              <a:sym typeface="+mn-ea"/>
            </a:endParaRPr>
          </a:p>
        </p:txBody>
      </p:sp>
      <p:pic>
        <p:nvPicPr>
          <p:cNvPr id="2" name="图片 1" descr="德国海德堡"/>
          <p:cNvPicPr>
            <a:picLocks noChangeAspect="1"/>
          </p:cNvPicPr>
          <p:nvPr/>
        </p:nvPicPr>
        <p:blipFill>
          <a:blip r:embed="rId2"/>
          <a:stretch>
            <a:fillRect/>
          </a:stretch>
        </p:blipFill>
        <p:spPr>
          <a:xfrm>
            <a:off x="1343025" y="1656715"/>
            <a:ext cx="4461510" cy="2921635"/>
          </a:xfrm>
          <a:prstGeom prst="rect">
            <a:avLst/>
          </a:prstGeom>
          <a:effectLst>
            <a:outerShdw blurRad="50800" dist="38100" dir="2700000" algn="tl" rotWithShape="0">
              <a:prstClr val="black">
                <a:alpha val="40000"/>
              </a:prstClr>
            </a:outerShdw>
          </a:effectLst>
        </p:spPr>
      </p:pic>
      <p:pic>
        <p:nvPicPr>
          <p:cNvPr id="7" name="图片 6" descr="142769818032348872"/>
          <p:cNvPicPr>
            <a:picLocks noChangeAspect="1"/>
          </p:cNvPicPr>
          <p:nvPr/>
        </p:nvPicPr>
        <p:blipFill>
          <a:blip r:embed="rId3"/>
          <a:stretch>
            <a:fillRect/>
          </a:stretch>
        </p:blipFill>
        <p:spPr>
          <a:xfrm>
            <a:off x="6353810" y="1656715"/>
            <a:ext cx="4461510" cy="2921635"/>
          </a:xfrm>
          <a:prstGeom prst="rect">
            <a:avLst/>
          </a:prstGeom>
          <a:effectLst>
            <a:outerShdw blurRad="50800" dist="38100" dir="2700000" algn="tl" rotWithShape="0">
              <a:prstClr val="black">
                <a:alpha val="40000"/>
              </a:prstClr>
            </a:outerShdw>
          </a:effectLst>
        </p:spPr>
      </p:pic>
      <p:grpSp>
        <p:nvGrpSpPr>
          <p:cNvPr id="4" name="组合 3"/>
          <p:cNvGrpSpPr/>
          <p:nvPr/>
        </p:nvGrpSpPr>
        <p:grpSpPr>
          <a:xfrm>
            <a:off x="8997315" y="246380"/>
            <a:ext cx="3662680" cy="623570"/>
            <a:chOff x="14169" y="388"/>
            <a:chExt cx="5768" cy="982"/>
          </a:xfrm>
        </p:grpSpPr>
        <p:sp>
          <p:nvSpPr>
            <p:cNvPr id="8198" name="文本框 26"/>
            <p:cNvSpPr>
              <a:spLocks noChangeArrowheads="1"/>
            </p:cNvSpPr>
            <p:nvPr/>
          </p:nvSpPr>
          <p:spPr bwMode="auto">
            <a:xfrm>
              <a:off x="14169" y="970"/>
              <a:ext cx="5768"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rgbClr val="231815">
                      <a:alpha val="83000"/>
                    </a:srgbClr>
                  </a:solidFill>
                  <a:effectLst/>
                  <a:latin typeface="微软雅黑" charset="0"/>
                  <a:ea typeface="微软雅黑" charset="0"/>
                  <a:sym typeface="华康俪金黑W8" pitchFamily="1" charset="-122"/>
                </a:rPr>
                <a:t>整合资源 搭建平台 产融结合 引领创新</a:t>
              </a:r>
              <a:endParaRPr lang="zh-CN" altLang="en-US" sz="1000" b="1">
                <a:solidFill>
                  <a:srgbClr val="231815">
                    <a:alpha val="83000"/>
                  </a:srgbClr>
                </a:solidFill>
                <a:effectLst/>
                <a:latin typeface="微软雅黑" charset="0"/>
                <a:ea typeface="微软雅黑" charset="0"/>
                <a:sym typeface="华康俪金黑W8" pitchFamily="1" charset="-122"/>
              </a:endParaRPr>
            </a:p>
          </p:txBody>
        </p:sp>
        <p:pic>
          <p:nvPicPr>
            <p:cNvPr id="5" name="图片 4" descr="中关村发展集团标志"/>
            <p:cNvPicPr>
              <a:picLocks noChangeAspect="1"/>
            </p:cNvPicPr>
            <p:nvPr/>
          </p:nvPicPr>
          <p:blipFill>
            <a:blip r:embed="rId4" cstate="print"/>
            <a:srcRect t="83285"/>
            <a:stretch>
              <a:fillRect/>
            </a:stretch>
          </p:blipFill>
          <p:spPr>
            <a:xfrm>
              <a:off x="15385" y="388"/>
              <a:ext cx="3294" cy="558"/>
            </a:xfrm>
            <a:prstGeom prst="rect">
              <a:avLst/>
            </a:prstGeom>
          </p:spPr>
        </p:pic>
      </p:grpSp>
      <p:sp>
        <p:nvSpPr>
          <p:cNvPr id="6" name="文本框 5"/>
          <p:cNvSpPr txBox="1"/>
          <p:nvPr/>
        </p:nvSpPr>
        <p:spPr>
          <a:xfrm>
            <a:off x="1452245" y="4699000"/>
            <a:ext cx="9320530" cy="1259840"/>
          </a:xfrm>
          <a:prstGeom prst="rect">
            <a:avLst/>
          </a:prstGeom>
          <a:noFill/>
          <a:ln w="9525">
            <a:noFill/>
            <a:miter/>
          </a:ln>
        </p:spPr>
        <p:txBody>
          <a:bodyPr wrap="square">
            <a:spAutoFit/>
          </a:bodyPr>
          <a:lstStyle/>
          <a:p>
            <a:pPr marL="0" indent="0" algn="just" eaLnBrk="1" latinLnBrk="0" hangingPunct="1">
              <a:lnSpc>
                <a:spcPts val="2220"/>
              </a:lnSpc>
            </a:pPr>
            <a:r>
              <a:rPr sz="2000" b="1">
                <a:solidFill>
                  <a:schemeClr val="bg1"/>
                </a:solidFill>
                <a:latin typeface="微软雅黑" charset="0"/>
                <a:ea typeface="微软雅黑" charset="0"/>
                <a:cs typeface="仿宋_GB2312" charset="0"/>
                <a:sym typeface="+mn-ea"/>
              </a:rPr>
              <a:t>中关村德国科技创新中心</a:t>
            </a:r>
            <a:r>
              <a:rPr sz="1600">
                <a:solidFill>
                  <a:schemeClr val="bg1"/>
                </a:solidFill>
                <a:latin typeface="微软雅黑" charset="0"/>
                <a:ea typeface="微软雅黑" charset="0"/>
                <a:cs typeface="仿宋_GB2312" charset="0"/>
                <a:sym typeface="+mn-ea"/>
              </a:rPr>
              <a:t>位于德国海德堡市埃默茨格郎德(Emmertsgrund) 地区，旨在借助中德两地优势构建生态智慧型的创新科技园区和产业孵化基地，为中关村企业在德国和欧洲发展打造对外沟通平台，为德国本地初创企业提供孵化和加速服务。2016年6月29日，中关村德国科技创新中心正式揭牌。</a:t>
            </a:r>
            <a:endParaRPr sz="1600" u="none">
              <a:solidFill>
                <a:schemeClr val="bg1"/>
              </a:solidFill>
              <a:latin typeface="微软雅黑" charset="0"/>
              <a:ea typeface="微软雅黑" charset="0"/>
              <a:cs typeface="仿宋_GB231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篇章－中关村全景图"/>
          <p:cNvPicPr>
            <a:picLocks noChangeAspect="1"/>
          </p:cNvPicPr>
          <p:nvPr/>
        </p:nvPicPr>
        <p:blipFill>
          <a:blip r:embed="rId1"/>
          <a:srcRect/>
          <a:stretch>
            <a:fillRect/>
          </a:stretch>
        </p:blipFill>
        <p:spPr>
          <a:xfrm>
            <a:off x="-5715" y="-2540"/>
            <a:ext cx="12199620" cy="6885940"/>
          </a:xfrm>
          <a:prstGeom prst="rect">
            <a:avLst/>
          </a:prstGeom>
        </p:spPr>
      </p:pic>
      <p:sp>
        <p:nvSpPr>
          <p:cNvPr id="8195" name="任意多边形 2"/>
          <p:cNvSpPr>
            <a:spLocks noChangeArrowheads="1"/>
          </p:cNvSpPr>
          <p:nvPr/>
        </p:nvSpPr>
        <p:spPr bwMode="auto">
          <a:xfrm>
            <a:off x="-8890" y="3617595"/>
            <a:ext cx="12232640" cy="3276600"/>
          </a:xfrm>
          <a:custGeom>
            <a:avLst/>
            <a:gdLst>
              <a:gd name="T0" fmla="*/ 0 w 14748387"/>
              <a:gd name="T1" fmla="*/ 3097161 h 4748980"/>
              <a:gd name="T2" fmla="*/ 0 w 14748387"/>
              <a:gd name="T3" fmla="*/ 2330245 h 4748980"/>
              <a:gd name="T4" fmla="*/ 14748387 w 14748387"/>
              <a:gd name="T5" fmla="*/ 0 h 4748980"/>
              <a:gd name="T6" fmla="*/ 14748387 w 14748387"/>
              <a:gd name="T7" fmla="*/ 4748980 h 4748980"/>
              <a:gd name="T8" fmla="*/ 0 w 14748387"/>
              <a:gd name="T9" fmla="*/ 4748980 h 4748980"/>
              <a:gd name="T10" fmla="*/ 0 w 14748387"/>
              <a:gd name="T11" fmla="*/ 3097161 h 4748980"/>
              <a:gd name="T12" fmla="*/ 0 60000 65536"/>
              <a:gd name="T13" fmla="*/ 0 60000 65536"/>
              <a:gd name="T14" fmla="*/ 0 60000 65536"/>
              <a:gd name="T15" fmla="*/ 0 60000 65536"/>
              <a:gd name="T16" fmla="*/ 0 60000 65536"/>
              <a:gd name="T17" fmla="*/ 0 60000 65536"/>
              <a:gd name="T18" fmla="*/ 0 w 14748387"/>
              <a:gd name="T19" fmla="*/ 0 h 4748980"/>
              <a:gd name="T20" fmla="*/ 14748387 w 14748387"/>
              <a:gd name="T21" fmla="*/ 4748980 h 4748980"/>
            </a:gdLst>
            <a:ahLst/>
            <a:cxnLst>
              <a:cxn ang="T12">
                <a:pos x="T0" y="T1"/>
              </a:cxn>
              <a:cxn ang="T13">
                <a:pos x="T2" y="T3"/>
              </a:cxn>
              <a:cxn ang="T14">
                <a:pos x="T4" y="T5"/>
              </a:cxn>
              <a:cxn ang="T15">
                <a:pos x="T6" y="T7"/>
              </a:cxn>
              <a:cxn ang="T16">
                <a:pos x="T8" y="T9"/>
              </a:cxn>
              <a:cxn ang="T17">
                <a:pos x="T10" y="T11"/>
              </a:cxn>
            </a:cxnLst>
            <a:rect l="T18" t="T19" r="T20" b="T21"/>
            <a:pathLst>
              <a:path w="14748387" h="4748980">
                <a:moveTo>
                  <a:pt x="0" y="3097161"/>
                </a:moveTo>
                <a:lnTo>
                  <a:pt x="0" y="2330245"/>
                </a:lnTo>
                <a:lnTo>
                  <a:pt x="14748387" y="0"/>
                </a:lnTo>
                <a:lnTo>
                  <a:pt x="14748387" y="4748980"/>
                </a:lnTo>
                <a:lnTo>
                  <a:pt x="0" y="4748980"/>
                </a:lnTo>
                <a:lnTo>
                  <a:pt x="0" y="3097161"/>
                </a:lnTo>
                <a:close/>
              </a:path>
            </a:pathLst>
          </a:custGeom>
          <a:solidFill>
            <a:srgbClr val="3C7EBA">
              <a:alpha val="93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8216" name="Group 24"/>
          <p:cNvGrpSpPr/>
          <p:nvPr/>
        </p:nvGrpSpPr>
        <p:grpSpPr bwMode="auto">
          <a:xfrm>
            <a:off x="111124" y="105093"/>
            <a:ext cx="2342515" cy="1210310"/>
            <a:chOff x="24763" y="10795"/>
            <a:chExt cx="2342467" cy="1210307"/>
          </a:xfrm>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03</a:t>
              </a:r>
              <a:endParaRPr lang="en-US" sz="5400" b="1">
                <a:solidFill>
                  <a:schemeClr val="bg1"/>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集团未来发展思路</a:t>
              </a:r>
              <a:endParaRPr lang="zh-CN" sz="1800" b="1">
                <a:solidFill>
                  <a:schemeClr val="bg1"/>
                </a:solidFill>
                <a:latin typeface="微软雅黑" charset="0"/>
                <a:ea typeface="微软雅黑" charset="0"/>
                <a:sym typeface="Aparajita" pitchFamily="34" charset="0"/>
              </a:endParaRPr>
            </a:p>
          </p:txBody>
        </p:sp>
      </p:grpSp>
      <p:grpSp>
        <p:nvGrpSpPr>
          <p:cNvPr id="22" name="组合 21"/>
          <p:cNvGrpSpPr/>
          <p:nvPr/>
        </p:nvGrpSpPr>
        <p:grpSpPr>
          <a:xfrm>
            <a:off x="1236980" y="5764214"/>
            <a:ext cx="3273421" cy="467823"/>
            <a:chOff x="1387" y="9078"/>
            <a:chExt cx="5155" cy="737"/>
          </a:xfrm>
          <a:effectLst>
            <a:outerShdw blurRad="50800" dist="38100" dir="2700000" algn="tl" rotWithShape="0">
              <a:prstClr val="black">
                <a:alpha val="40000"/>
              </a:prstClr>
            </a:outerShdw>
          </a:effectLst>
        </p:grpSpPr>
        <p:grpSp>
          <p:nvGrpSpPr>
            <p:cNvPr id="8204" name="Group 12"/>
            <p:cNvGrpSpPr/>
            <p:nvPr/>
          </p:nvGrpSpPr>
          <p:grpSpPr bwMode="auto">
            <a:xfrm>
              <a:off x="1387" y="9078"/>
              <a:ext cx="5155" cy="737"/>
              <a:chOff x="0" y="44450"/>
              <a:chExt cx="3273528" cy="467815"/>
            </a:xfrm>
          </p:grpSpPr>
          <p:sp>
            <p:nvSpPr>
              <p:cNvPr id="8205" name="矩形 38"/>
              <p:cNvSpPr>
                <a:spLocks noChangeArrowheads="1"/>
              </p:cNvSpPr>
              <p:nvPr/>
            </p:nvSpPr>
            <p:spPr bwMode="auto">
              <a:xfrm>
                <a:off x="0" y="44450"/>
                <a:ext cx="467815" cy="467815"/>
              </a:xfrm>
              <a:prstGeom prst="rect">
                <a:avLst/>
              </a:prstGeom>
              <a:solidFill>
                <a:schemeClr val="accent3">
                  <a:lumMod val="75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sz="1800" b="1">
                    <a:solidFill>
                      <a:srgbClr val="FFFFFF"/>
                    </a:solidFill>
                    <a:latin typeface="微软雅黑" charset="0"/>
                    <a:ea typeface="微软雅黑" charset="0"/>
                    <a:sym typeface="Times New Roman" pitchFamily="18" charset="0"/>
                  </a:rPr>
                  <a:t>01</a:t>
                </a:r>
                <a:endParaRPr lang="en-US" altLang="en-US" sz="1800" b="1">
                  <a:solidFill>
                    <a:srgbClr val="FFFFFF"/>
                  </a:solidFill>
                  <a:latin typeface="微软雅黑" charset="0"/>
                  <a:ea typeface="微软雅黑" charset="0"/>
                  <a:sym typeface="Times New Roman" pitchFamily="18" charset="0"/>
                </a:endParaRPr>
              </a:p>
            </p:txBody>
          </p:sp>
          <p:sp>
            <p:nvSpPr>
              <p:cNvPr id="8207" name="文本框 40"/>
              <p:cNvSpPr>
                <a:spLocks noChangeArrowheads="1"/>
              </p:cNvSpPr>
              <p:nvPr/>
            </p:nvSpPr>
            <p:spPr bwMode="auto">
              <a:xfrm>
                <a:off x="536598" y="85953"/>
                <a:ext cx="2736930" cy="38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1">
                    <a:solidFill>
                      <a:schemeClr val="bg1"/>
                    </a:solidFill>
                    <a:latin typeface="微软雅黑" charset="0"/>
                    <a:ea typeface="微软雅黑" charset="0"/>
                    <a:sym typeface="Aparajita" pitchFamily="34" charset="0"/>
                  </a:rPr>
                  <a:t>中关村基本情况</a:t>
                </a:r>
                <a:endParaRPr lang="zh-CN" altLang="en-US" sz="1800" b="1">
                  <a:solidFill>
                    <a:schemeClr val="bg1"/>
                  </a:solidFill>
                  <a:latin typeface="微软雅黑" charset="0"/>
                  <a:ea typeface="微软雅黑" charset="0"/>
                  <a:sym typeface="Aparajita" pitchFamily="34" charset="0"/>
                </a:endParaRPr>
              </a:p>
            </p:txBody>
          </p:sp>
        </p:grpSp>
        <p:cxnSp>
          <p:nvCxnSpPr>
            <p:cNvPr id="10" name="直接连接符 9"/>
            <p:cNvCxnSpPr/>
            <p:nvPr/>
          </p:nvCxnSpPr>
          <p:spPr>
            <a:xfrm>
              <a:off x="2130" y="9794"/>
              <a:ext cx="2865"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grpSp>
        <p:nvGrpSpPr>
          <p:cNvPr id="20" name="组合 19"/>
          <p:cNvGrpSpPr/>
          <p:nvPr/>
        </p:nvGrpSpPr>
        <p:grpSpPr>
          <a:xfrm>
            <a:off x="4991100" y="5761990"/>
            <a:ext cx="3273425" cy="467995"/>
            <a:chOff x="7010" y="9074"/>
            <a:chExt cx="5155" cy="737"/>
          </a:xfrm>
          <a:effectLst>
            <a:outerShdw blurRad="50800" dist="38100" dir="2700000" algn="tl" rotWithShape="0">
              <a:prstClr val="black">
                <a:alpha val="40000"/>
              </a:prstClr>
            </a:outerShdw>
          </a:effectLst>
        </p:grpSpPr>
        <p:grpSp>
          <p:nvGrpSpPr>
            <p:cNvPr id="11" name="Group 12"/>
            <p:cNvGrpSpPr/>
            <p:nvPr/>
          </p:nvGrpSpPr>
          <p:grpSpPr bwMode="auto">
            <a:xfrm>
              <a:off x="7010" y="9074"/>
              <a:ext cx="5155" cy="737"/>
              <a:chOff x="0" y="44450"/>
              <a:chExt cx="3273528" cy="467815"/>
            </a:xfrm>
          </p:grpSpPr>
          <p:sp>
            <p:nvSpPr>
              <p:cNvPr id="13" name="矩形 38"/>
              <p:cNvSpPr>
                <a:spLocks noChangeArrowheads="1"/>
              </p:cNvSpPr>
              <p:nvPr/>
            </p:nvSpPr>
            <p:spPr bwMode="auto">
              <a:xfrm>
                <a:off x="0" y="44450"/>
                <a:ext cx="467815" cy="467815"/>
              </a:xfrm>
              <a:prstGeom prst="rect">
                <a:avLst/>
              </a:prstGeom>
              <a:solidFill>
                <a:schemeClr val="accent3">
                  <a:lumMod val="75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sz="1800" b="1">
                    <a:solidFill>
                      <a:srgbClr val="FFFFFF"/>
                    </a:solidFill>
                    <a:latin typeface="微软雅黑" charset="0"/>
                    <a:ea typeface="微软雅黑" charset="0"/>
                    <a:sym typeface="Times New Roman" pitchFamily="18" charset="0"/>
                  </a:rPr>
                  <a:t>02</a:t>
                </a:r>
                <a:endParaRPr lang="en-US" altLang="en-US" sz="1800" b="1">
                  <a:solidFill>
                    <a:srgbClr val="FFFFFF"/>
                  </a:solidFill>
                  <a:latin typeface="微软雅黑" charset="0"/>
                  <a:ea typeface="微软雅黑" charset="0"/>
                  <a:sym typeface="Times New Roman" pitchFamily="18" charset="0"/>
                </a:endParaRPr>
              </a:p>
            </p:txBody>
          </p:sp>
          <p:sp>
            <p:nvSpPr>
              <p:cNvPr id="14" name="文本框 40"/>
              <p:cNvSpPr>
                <a:spLocks noChangeArrowheads="1"/>
              </p:cNvSpPr>
              <p:nvPr/>
            </p:nvSpPr>
            <p:spPr bwMode="auto">
              <a:xfrm>
                <a:off x="536598" y="85953"/>
                <a:ext cx="2736930" cy="3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1">
                    <a:solidFill>
                      <a:schemeClr val="bg1"/>
                    </a:solidFill>
                    <a:latin typeface="微软雅黑" charset="0"/>
                    <a:ea typeface="微软雅黑" charset="0"/>
                    <a:sym typeface="Aparajita" pitchFamily="34" charset="0"/>
                  </a:rPr>
                  <a:t>集团基本情况</a:t>
                </a:r>
                <a:endParaRPr lang="zh-CN" altLang="en-US" sz="1800" b="1">
                  <a:solidFill>
                    <a:schemeClr val="bg1"/>
                  </a:solidFill>
                  <a:latin typeface="微软雅黑" charset="0"/>
                  <a:ea typeface="微软雅黑" charset="0"/>
                  <a:sym typeface="Aparajita" pitchFamily="34" charset="0"/>
                </a:endParaRPr>
              </a:p>
            </p:txBody>
          </p:sp>
        </p:grpSp>
        <p:cxnSp>
          <p:nvCxnSpPr>
            <p:cNvPr id="18" name="直接连接符 17"/>
            <p:cNvCxnSpPr/>
            <p:nvPr/>
          </p:nvCxnSpPr>
          <p:spPr>
            <a:xfrm>
              <a:off x="7750" y="9789"/>
              <a:ext cx="2761"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grpSp>
        <p:nvGrpSpPr>
          <p:cNvPr id="26" name="组合 25"/>
          <p:cNvGrpSpPr/>
          <p:nvPr/>
        </p:nvGrpSpPr>
        <p:grpSpPr>
          <a:xfrm>
            <a:off x="5140960" y="4561840"/>
            <a:ext cx="1905000" cy="1068705"/>
            <a:chOff x="8096" y="7303"/>
            <a:chExt cx="3000" cy="1683"/>
          </a:xfrm>
          <a:effectLst>
            <a:outerShdw blurRad="50800" dist="38100" dir="2700000" algn="tl" rotWithShape="0">
              <a:prstClr val="black">
                <a:alpha val="40000"/>
              </a:prstClr>
            </a:outerShdw>
          </a:effectLst>
        </p:grpSpPr>
        <p:sp>
          <p:nvSpPr>
            <p:cNvPr id="8202" name="直接连接符 35"/>
            <p:cNvSpPr>
              <a:spLocks noChangeShapeType="1"/>
            </p:cNvSpPr>
            <p:nvPr/>
          </p:nvSpPr>
          <p:spPr bwMode="auto">
            <a:xfrm>
              <a:off x="10180" y="8250"/>
              <a:ext cx="680" cy="0"/>
            </a:xfrm>
            <a:prstGeom prst="line">
              <a:avLst/>
            </a:prstGeom>
            <a:noFill/>
            <a:ln w="19050" cap="flat" cmpd="sng">
              <a:solidFill>
                <a:srgbClr val="15D1FF"/>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25" name="组合 24"/>
            <p:cNvGrpSpPr/>
            <p:nvPr/>
          </p:nvGrpSpPr>
          <p:grpSpPr>
            <a:xfrm>
              <a:off x="8371" y="7303"/>
              <a:ext cx="1622" cy="948"/>
              <a:chOff x="8371" y="7303"/>
              <a:chExt cx="1622" cy="948"/>
            </a:xfrm>
          </p:grpSpPr>
          <p:sp>
            <p:nvSpPr>
              <p:cNvPr id="8196" name="椭圆 5"/>
              <p:cNvSpPr>
                <a:spLocks noChangeArrowheads="1"/>
              </p:cNvSpPr>
              <p:nvPr/>
            </p:nvSpPr>
            <p:spPr bwMode="auto">
              <a:xfrm>
                <a:off x="9258" y="7303"/>
                <a:ext cx="735" cy="732"/>
              </a:xfrm>
              <a:prstGeom prst="ellipse">
                <a:avLst/>
              </a:prstGeom>
              <a:noFill/>
              <a:ln w="9525"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00" name="Freeform 20"/>
              <p:cNvSpPr>
                <a:spLocks noEditPoints="1" noChangeArrowheads="1"/>
              </p:cNvSpPr>
              <p:nvPr/>
            </p:nvSpPr>
            <p:spPr bwMode="auto">
              <a:xfrm>
                <a:off x="9333" y="7375"/>
                <a:ext cx="585" cy="588"/>
              </a:xfrm>
              <a:custGeom>
                <a:avLst/>
                <a:gdLst>
                  <a:gd name="T0" fmla="*/ 370 w 394"/>
                  <a:gd name="T1" fmla="*/ 104 h 395"/>
                  <a:gd name="T2" fmla="*/ 189 w 394"/>
                  <a:gd name="T3" fmla="*/ 0 h 395"/>
                  <a:gd name="T4" fmla="*/ 96 w 394"/>
                  <a:gd name="T5" fmla="*/ 29 h 395"/>
                  <a:gd name="T6" fmla="*/ 23 w 394"/>
                  <a:gd name="T7" fmla="*/ 106 h 395"/>
                  <a:gd name="T8" fmla="*/ 0 w 394"/>
                  <a:gd name="T9" fmla="*/ 198 h 395"/>
                  <a:gd name="T10" fmla="*/ 21 w 394"/>
                  <a:gd name="T11" fmla="*/ 285 h 395"/>
                  <a:gd name="T12" fmla="*/ 94 w 394"/>
                  <a:gd name="T13" fmla="*/ 365 h 395"/>
                  <a:gd name="T14" fmla="*/ 204 w 394"/>
                  <a:gd name="T15" fmla="*/ 395 h 395"/>
                  <a:gd name="T16" fmla="*/ 373 w 394"/>
                  <a:gd name="T17" fmla="*/ 285 h 395"/>
                  <a:gd name="T18" fmla="*/ 393 w 394"/>
                  <a:gd name="T19" fmla="*/ 197 h 395"/>
                  <a:gd name="T20" fmla="*/ 125 w 394"/>
                  <a:gd name="T21" fmla="*/ 325 h 395"/>
                  <a:gd name="T22" fmla="*/ 191 w 394"/>
                  <a:gd name="T23" fmla="*/ 310 h 395"/>
                  <a:gd name="T24" fmla="*/ 96 w 394"/>
                  <a:gd name="T25" fmla="*/ 203 h 395"/>
                  <a:gd name="T26" fmla="*/ 190 w 394"/>
                  <a:gd name="T27" fmla="*/ 189 h 395"/>
                  <a:gd name="T28" fmla="*/ 190 w 394"/>
                  <a:gd name="T29" fmla="*/ 135 h 395"/>
                  <a:gd name="T30" fmla="*/ 106 w 394"/>
                  <a:gd name="T31" fmla="*/ 117 h 395"/>
                  <a:gd name="T32" fmla="*/ 190 w 394"/>
                  <a:gd name="T33" fmla="*/ 79 h 395"/>
                  <a:gd name="T34" fmla="*/ 190 w 394"/>
                  <a:gd name="T35" fmla="*/ 66 h 395"/>
                  <a:gd name="T36" fmla="*/ 145 w 394"/>
                  <a:gd name="T37" fmla="*/ 21 h 395"/>
                  <a:gd name="T38" fmla="*/ 145 w 394"/>
                  <a:gd name="T39" fmla="*/ 21 h 395"/>
                  <a:gd name="T40" fmla="*/ 115 w 394"/>
                  <a:gd name="T41" fmla="*/ 60 h 395"/>
                  <a:gd name="T42" fmla="*/ 39 w 394"/>
                  <a:gd name="T43" fmla="*/ 104 h 395"/>
                  <a:gd name="T44" fmla="*/ 90 w 394"/>
                  <a:gd name="T45" fmla="*/ 128 h 395"/>
                  <a:gd name="T46" fmla="*/ 33 w 394"/>
                  <a:gd name="T47" fmla="*/ 115 h 395"/>
                  <a:gd name="T48" fmla="*/ 89 w 394"/>
                  <a:gd name="T49" fmla="*/ 263 h 395"/>
                  <a:gd name="T50" fmla="*/ 92 w 394"/>
                  <a:gd name="T51" fmla="*/ 348 h 395"/>
                  <a:gd name="T52" fmla="*/ 114 w 394"/>
                  <a:gd name="T53" fmla="*/ 331 h 395"/>
                  <a:gd name="T54" fmla="*/ 103 w 394"/>
                  <a:gd name="T55" fmla="*/ 355 h 395"/>
                  <a:gd name="T56" fmla="*/ 103 w 394"/>
                  <a:gd name="T57" fmla="*/ 355 h 395"/>
                  <a:gd name="T58" fmla="*/ 191 w 394"/>
                  <a:gd name="T59" fmla="*/ 381 h 395"/>
                  <a:gd name="T60" fmla="*/ 311 w 394"/>
                  <a:gd name="T61" fmla="*/ 189 h 395"/>
                  <a:gd name="T62" fmla="*/ 380 w 394"/>
                  <a:gd name="T63" fmla="*/ 189 h 395"/>
                  <a:gd name="T64" fmla="*/ 300 w 394"/>
                  <a:gd name="T65" fmla="*/ 114 h 395"/>
                  <a:gd name="T66" fmla="*/ 287 w 394"/>
                  <a:gd name="T67" fmla="*/ 53 h 395"/>
                  <a:gd name="T68" fmla="*/ 271 w 394"/>
                  <a:gd name="T69" fmla="*/ 48 h 395"/>
                  <a:gd name="T70" fmla="*/ 203 w 394"/>
                  <a:gd name="T71" fmla="*/ 14 h 395"/>
                  <a:gd name="T72" fmla="*/ 203 w 394"/>
                  <a:gd name="T73" fmla="*/ 14 h 395"/>
                  <a:gd name="T74" fmla="*/ 266 w 394"/>
                  <a:gd name="T75" fmla="*/ 66 h 395"/>
                  <a:gd name="T76" fmla="*/ 203 w 394"/>
                  <a:gd name="T77" fmla="*/ 79 h 395"/>
                  <a:gd name="T78" fmla="*/ 297 w 394"/>
                  <a:gd name="T79" fmla="*/ 189 h 395"/>
                  <a:gd name="T80" fmla="*/ 203 w 394"/>
                  <a:gd name="T81" fmla="*/ 203 h 395"/>
                  <a:gd name="T82" fmla="*/ 204 w 394"/>
                  <a:gd name="T83" fmla="*/ 254 h 395"/>
                  <a:gd name="T84" fmla="*/ 289 w 394"/>
                  <a:gd name="T85" fmla="*/ 273 h 395"/>
                  <a:gd name="T86" fmla="*/ 204 w 394"/>
                  <a:gd name="T87" fmla="*/ 267 h 395"/>
                  <a:gd name="T88" fmla="*/ 263 w 394"/>
                  <a:gd name="T89" fmla="*/ 336 h 395"/>
                  <a:gd name="T90" fmla="*/ 275 w 394"/>
                  <a:gd name="T91" fmla="*/ 342 h 395"/>
                  <a:gd name="T92" fmla="*/ 303 w 394"/>
                  <a:gd name="T93" fmla="*/ 347 h 395"/>
                  <a:gd name="T94" fmla="*/ 302 w 394"/>
                  <a:gd name="T95" fmla="*/ 275 h 395"/>
                  <a:gd name="T96" fmla="*/ 363 w 394"/>
                  <a:gd name="T97" fmla="*/ 274 h 395"/>
                  <a:gd name="T98" fmla="*/ 380 w 394"/>
                  <a:gd name="T99" fmla="*/ 202 h 39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94"/>
                  <a:gd name="T151" fmla="*/ 0 h 395"/>
                  <a:gd name="T152" fmla="*/ 394 w 394"/>
                  <a:gd name="T153" fmla="*/ 395 h 39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94" h="395">
                    <a:moveTo>
                      <a:pt x="393" y="192"/>
                    </a:moveTo>
                    <a:cubicBezTo>
                      <a:pt x="393" y="161"/>
                      <a:pt x="384" y="131"/>
                      <a:pt x="370" y="105"/>
                    </a:cubicBezTo>
                    <a:cubicBezTo>
                      <a:pt x="370" y="104"/>
                      <a:pt x="370" y="104"/>
                      <a:pt x="370" y="104"/>
                    </a:cubicBezTo>
                    <a:cubicBezTo>
                      <a:pt x="338" y="44"/>
                      <a:pt x="275" y="3"/>
                      <a:pt x="203" y="1"/>
                    </a:cubicBezTo>
                    <a:cubicBezTo>
                      <a:pt x="203" y="0"/>
                      <a:pt x="203" y="0"/>
                      <a:pt x="203" y="0"/>
                    </a:cubicBezTo>
                    <a:cubicBezTo>
                      <a:pt x="189" y="0"/>
                      <a:pt x="189" y="0"/>
                      <a:pt x="189" y="0"/>
                    </a:cubicBezTo>
                    <a:cubicBezTo>
                      <a:pt x="189" y="1"/>
                      <a:pt x="189" y="1"/>
                      <a:pt x="189" y="1"/>
                    </a:cubicBezTo>
                    <a:cubicBezTo>
                      <a:pt x="155" y="2"/>
                      <a:pt x="123" y="12"/>
                      <a:pt x="96" y="29"/>
                    </a:cubicBezTo>
                    <a:cubicBezTo>
                      <a:pt x="96" y="29"/>
                      <a:pt x="96" y="29"/>
                      <a:pt x="96" y="29"/>
                    </a:cubicBezTo>
                    <a:cubicBezTo>
                      <a:pt x="67" y="46"/>
                      <a:pt x="43" y="71"/>
                      <a:pt x="26" y="100"/>
                    </a:cubicBezTo>
                    <a:cubicBezTo>
                      <a:pt x="26" y="100"/>
                      <a:pt x="26" y="100"/>
                      <a:pt x="26" y="100"/>
                    </a:cubicBezTo>
                    <a:cubicBezTo>
                      <a:pt x="25" y="102"/>
                      <a:pt x="24" y="104"/>
                      <a:pt x="23" y="106"/>
                    </a:cubicBezTo>
                    <a:cubicBezTo>
                      <a:pt x="23" y="106"/>
                      <a:pt x="23" y="106"/>
                      <a:pt x="23" y="106"/>
                    </a:cubicBezTo>
                    <a:cubicBezTo>
                      <a:pt x="9" y="132"/>
                      <a:pt x="1" y="162"/>
                      <a:pt x="0" y="194"/>
                    </a:cubicBezTo>
                    <a:cubicBezTo>
                      <a:pt x="0" y="195"/>
                      <a:pt x="0" y="197"/>
                      <a:pt x="0" y="198"/>
                    </a:cubicBezTo>
                    <a:cubicBezTo>
                      <a:pt x="0" y="227"/>
                      <a:pt x="7" y="255"/>
                      <a:pt x="18" y="280"/>
                    </a:cubicBezTo>
                    <a:cubicBezTo>
                      <a:pt x="18" y="280"/>
                      <a:pt x="18" y="280"/>
                      <a:pt x="18" y="280"/>
                    </a:cubicBezTo>
                    <a:cubicBezTo>
                      <a:pt x="19" y="281"/>
                      <a:pt x="20" y="283"/>
                      <a:pt x="21" y="285"/>
                    </a:cubicBezTo>
                    <a:cubicBezTo>
                      <a:pt x="21" y="285"/>
                      <a:pt x="21" y="286"/>
                      <a:pt x="21" y="286"/>
                    </a:cubicBezTo>
                    <a:cubicBezTo>
                      <a:pt x="38" y="318"/>
                      <a:pt x="63" y="346"/>
                      <a:pt x="94" y="365"/>
                    </a:cubicBezTo>
                    <a:cubicBezTo>
                      <a:pt x="94" y="365"/>
                      <a:pt x="94" y="365"/>
                      <a:pt x="94" y="365"/>
                    </a:cubicBezTo>
                    <a:cubicBezTo>
                      <a:pt x="122" y="382"/>
                      <a:pt x="156" y="393"/>
                      <a:pt x="191" y="394"/>
                    </a:cubicBezTo>
                    <a:cubicBezTo>
                      <a:pt x="191" y="395"/>
                      <a:pt x="191" y="395"/>
                      <a:pt x="191" y="395"/>
                    </a:cubicBezTo>
                    <a:cubicBezTo>
                      <a:pt x="204" y="395"/>
                      <a:pt x="204" y="395"/>
                      <a:pt x="204" y="395"/>
                    </a:cubicBezTo>
                    <a:cubicBezTo>
                      <a:pt x="204" y="394"/>
                      <a:pt x="204" y="394"/>
                      <a:pt x="204" y="394"/>
                    </a:cubicBezTo>
                    <a:cubicBezTo>
                      <a:pt x="244" y="392"/>
                      <a:pt x="282" y="379"/>
                      <a:pt x="312" y="357"/>
                    </a:cubicBezTo>
                    <a:cubicBezTo>
                      <a:pt x="338" y="338"/>
                      <a:pt x="359" y="313"/>
                      <a:pt x="373" y="285"/>
                    </a:cubicBezTo>
                    <a:cubicBezTo>
                      <a:pt x="373" y="284"/>
                      <a:pt x="373" y="284"/>
                      <a:pt x="374" y="284"/>
                    </a:cubicBezTo>
                    <a:cubicBezTo>
                      <a:pt x="374" y="282"/>
                      <a:pt x="375" y="280"/>
                      <a:pt x="376" y="278"/>
                    </a:cubicBezTo>
                    <a:cubicBezTo>
                      <a:pt x="387" y="253"/>
                      <a:pt x="394" y="226"/>
                      <a:pt x="393" y="197"/>
                    </a:cubicBezTo>
                    <a:cubicBezTo>
                      <a:pt x="393" y="195"/>
                      <a:pt x="393" y="194"/>
                      <a:pt x="393" y="192"/>
                    </a:cubicBezTo>
                    <a:close/>
                    <a:moveTo>
                      <a:pt x="191" y="310"/>
                    </a:moveTo>
                    <a:cubicBezTo>
                      <a:pt x="167" y="311"/>
                      <a:pt x="145" y="316"/>
                      <a:pt x="125" y="325"/>
                    </a:cubicBezTo>
                    <a:cubicBezTo>
                      <a:pt x="117" y="310"/>
                      <a:pt x="110" y="292"/>
                      <a:pt x="105" y="273"/>
                    </a:cubicBezTo>
                    <a:cubicBezTo>
                      <a:pt x="132" y="270"/>
                      <a:pt x="161" y="267"/>
                      <a:pt x="191" y="267"/>
                    </a:cubicBezTo>
                    <a:lnTo>
                      <a:pt x="191" y="310"/>
                    </a:lnTo>
                    <a:close/>
                    <a:moveTo>
                      <a:pt x="190" y="254"/>
                    </a:moveTo>
                    <a:cubicBezTo>
                      <a:pt x="160" y="254"/>
                      <a:pt x="130" y="257"/>
                      <a:pt x="102" y="261"/>
                    </a:cubicBezTo>
                    <a:cubicBezTo>
                      <a:pt x="99" y="242"/>
                      <a:pt x="97" y="223"/>
                      <a:pt x="96" y="203"/>
                    </a:cubicBezTo>
                    <a:cubicBezTo>
                      <a:pt x="190" y="203"/>
                      <a:pt x="190" y="203"/>
                      <a:pt x="190" y="203"/>
                    </a:cubicBezTo>
                    <a:lnTo>
                      <a:pt x="190" y="254"/>
                    </a:lnTo>
                    <a:close/>
                    <a:moveTo>
                      <a:pt x="190" y="189"/>
                    </a:moveTo>
                    <a:cubicBezTo>
                      <a:pt x="96" y="190"/>
                      <a:pt x="96" y="190"/>
                      <a:pt x="96" y="190"/>
                    </a:cubicBezTo>
                    <a:cubicBezTo>
                      <a:pt x="97" y="169"/>
                      <a:pt x="99" y="149"/>
                      <a:pt x="103" y="129"/>
                    </a:cubicBezTo>
                    <a:cubicBezTo>
                      <a:pt x="131" y="133"/>
                      <a:pt x="160" y="135"/>
                      <a:pt x="190" y="135"/>
                    </a:cubicBezTo>
                    <a:lnTo>
                      <a:pt x="190" y="189"/>
                    </a:lnTo>
                    <a:close/>
                    <a:moveTo>
                      <a:pt x="190" y="122"/>
                    </a:moveTo>
                    <a:cubicBezTo>
                      <a:pt x="161" y="122"/>
                      <a:pt x="133" y="120"/>
                      <a:pt x="106" y="117"/>
                    </a:cubicBezTo>
                    <a:cubicBezTo>
                      <a:pt x="111" y="98"/>
                      <a:pt x="118" y="81"/>
                      <a:pt x="126" y="67"/>
                    </a:cubicBezTo>
                    <a:cubicBezTo>
                      <a:pt x="126" y="66"/>
                      <a:pt x="127" y="66"/>
                      <a:pt x="127" y="65"/>
                    </a:cubicBezTo>
                    <a:cubicBezTo>
                      <a:pt x="146" y="74"/>
                      <a:pt x="167" y="78"/>
                      <a:pt x="190" y="79"/>
                    </a:cubicBezTo>
                    <a:lnTo>
                      <a:pt x="190" y="122"/>
                    </a:lnTo>
                    <a:close/>
                    <a:moveTo>
                      <a:pt x="189" y="14"/>
                    </a:moveTo>
                    <a:cubicBezTo>
                      <a:pt x="190" y="66"/>
                      <a:pt x="190" y="66"/>
                      <a:pt x="190" y="66"/>
                    </a:cubicBezTo>
                    <a:cubicBezTo>
                      <a:pt x="169" y="65"/>
                      <a:pt x="150" y="61"/>
                      <a:pt x="134" y="54"/>
                    </a:cubicBezTo>
                    <a:cubicBezTo>
                      <a:pt x="150" y="31"/>
                      <a:pt x="169" y="17"/>
                      <a:pt x="189" y="14"/>
                    </a:cubicBezTo>
                    <a:close/>
                    <a:moveTo>
                      <a:pt x="145" y="21"/>
                    </a:moveTo>
                    <a:cubicBezTo>
                      <a:pt x="137" y="28"/>
                      <a:pt x="129" y="38"/>
                      <a:pt x="122" y="49"/>
                    </a:cubicBezTo>
                    <a:cubicBezTo>
                      <a:pt x="116" y="45"/>
                      <a:pt x="111" y="42"/>
                      <a:pt x="106" y="38"/>
                    </a:cubicBezTo>
                    <a:cubicBezTo>
                      <a:pt x="118" y="31"/>
                      <a:pt x="131" y="25"/>
                      <a:pt x="145" y="21"/>
                    </a:cubicBezTo>
                    <a:close/>
                    <a:moveTo>
                      <a:pt x="94" y="45"/>
                    </a:moveTo>
                    <a:cubicBezTo>
                      <a:pt x="97" y="48"/>
                      <a:pt x="101" y="51"/>
                      <a:pt x="105" y="54"/>
                    </a:cubicBezTo>
                    <a:cubicBezTo>
                      <a:pt x="108" y="56"/>
                      <a:pt x="112" y="58"/>
                      <a:pt x="115" y="60"/>
                    </a:cubicBezTo>
                    <a:cubicBezTo>
                      <a:pt x="115" y="60"/>
                      <a:pt x="115" y="60"/>
                      <a:pt x="115" y="60"/>
                    </a:cubicBezTo>
                    <a:cubicBezTo>
                      <a:pt x="106" y="76"/>
                      <a:pt x="98" y="95"/>
                      <a:pt x="93" y="115"/>
                    </a:cubicBezTo>
                    <a:cubicBezTo>
                      <a:pt x="74" y="112"/>
                      <a:pt x="56" y="108"/>
                      <a:pt x="39" y="104"/>
                    </a:cubicBezTo>
                    <a:cubicBezTo>
                      <a:pt x="53" y="80"/>
                      <a:pt x="72" y="61"/>
                      <a:pt x="94" y="45"/>
                    </a:cubicBezTo>
                    <a:close/>
                    <a:moveTo>
                      <a:pt x="33" y="115"/>
                    </a:moveTo>
                    <a:cubicBezTo>
                      <a:pt x="51" y="120"/>
                      <a:pt x="70" y="124"/>
                      <a:pt x="90" y="128"/>
                    </a:cubicBezTo>
                    <a:cubicBezTo>
                      <a:pt x="86" y="147"/>
                      <a:pt x="83" y="168"/>
                      <a:pt x="83" y="190"/>
                    </a:cubicBezTo>
                    <a:cubicBezTo>
                      <a:pt x="13" y="190"/>
                      <a:pt x="13" y="190"/>
                      <a:pt x="13" y="190"/>
                    </a:cubicBezTo>
                    <a:cubicBezTo>
                      <a:pt x="14" y="163"/>
                      <a:pt x="21" y="138"/>
                      <a:pt x="33" y="115"/>
                    </a:cubicBezTo>
                    <a:close/>
                    <a:moveTo>
                      <a:pt x="13" y="203"/>
                    </a:moveTo>
                    <a:cubicBezTo>
                      <a:pt x="83" y="203"/>
                      <a:pt x="83" y="203"/>
                      <a:pt x="83" y="203"/>
                    </a:cubicBezTo>
                    <a:cubicBezTo>
                      <a:pt x="83" y="224"/>
                      <a:pt x="86" y="244"/>
                      <a:pt x="89" y="263"/>
                    </a:cubicBezTo>
                    <a:cubicBezTo>
                      <a:pt x="69" y="266"/>
                      <a:pt x="49" y="270"/>
                      <a:pt x="31" y="276"/>
                    </a:cubicBezTo>
                    <a:cubicBezTo>
                      <a:pt x="20" y="254"/>
                      <a:pt x="14" y="229"/>
                      <a:pt x="13" y="203"/>
                    </a:cubicBezTo>
                    <a:close/>
                    <a:moveTo>
                      <a:pt x="92" y="348"/>
                    </a:moveTo>
                    <a:cubicBezTo>
                      <a:pt x="69" y="332"/>
                      <a:pt x="51" y="311"/>
                      <a:pt x="37" y="288"/>
                    </a:cubicBezTo>
                    <a:cubicBezTo>
                      <a:pt x="54" y="283"/>
                      <a:pt x="73" y="279"/>
                      <a:pt x="92" y="275"/>
                    </a:cubicBezTo>
                    <a:cubicBezTo>
                      <a:pt x="98" y="296"/>
                      <a:pt x="105" y="315"/>
                      <a:pt x="114" y="331"/>
                    </a:cubicBezTo>
                    <a:cubicBezTo>
                      <a:pt x="111" y="333"/>
                      <a:pt x="109" y="334"/>
                      <a:pt x="106" y="336"/>
                    </a:cubicBezTo>
                    <a:cubicBezTo>
                      <a:pt x="101" y="340"/>
                      <a:pt x="96" y="344"/>
                      <a:pt x="92" y="348"/>
                    </a:cubicBezTo>
                    <a:close/>
                    <a:moveTo>
                      <a:pt x="103" y="355"/>
                    </a:moveTo>
                    <a:cubicBezTo>
                      <a:pt x="108" y="351"/>
                      <a:pt x="114" y="346"/>
                      <a:pt x="120" y="343"/>
                    </a:cubicBezTo>
                    <a:cubicBezTo>
                      <a:pt x="128" y="355"/>
                      <a:pt x="137" y="366"/>
                      <a:pt x="147" y="374"/>
                    </a:cubicBezTo>
                    <a:cubicBezTo>
                      <a:pt x="131" y="370"/>
                      <a:pt x="117" y="363"/>
                      <a:pt x="103" y="355"/>
                    </a:cubicBezTo>
                    <a:close/>
                    <a:moveTo>
                      <a:pt x="132" y="337"/>
                    </a:moveTo>
                    <a:cubicBezTo>
                      <a:pt x="149" y="329"/>
                      <a:pt x="169" y="324"/>
                      <a:pt x="191" y="323"/>
                    </a:cubicBezTo>
                    <a:cubicBezTo>
                      <a:pt x="191" y="381"/>
                      <a:pt x="191" y="381"/>
                      <a:pt x="191" y="381"/>
                    </a:cubicBezTo>
                    <a:cubicBezTo>
                      <a:pt x="169" y="378"/>
                      <a:pt x="149" y="363"/>
                      <a:pt x="132" y="337"/>
                    </a:cubicBezTo>
                    <a:close/>
                    <a:moveTo>
                      <a:pt x="380" y="189"/>
                    </a:moveTo>
                    <a:cubicBezTo>
                      <a:pt x="311" y="189"/>
                      <a:pt x="311" y="189"/>
                      <a:pt x="311" y="189"/>
                    </a:cubicBezTo>
                    <a:cubicBezTo>
                      <a:pt x="310" y="167"/>
                      <a:pt x="307" y="146"/>
                      <a:pt x="303" y="127"/>
                    </a:cubicBezTo>
                    <a:cubicBezTo>
                      <a:pt x="323" y="123"/>
                      <a:pt x="342" y="119"/>
                      <a:pt x="360" y="114"/>
                    </a:cubicBezTo>
                    <a:cubicBezTo>
                      <a:pt x="372" y="137"/>
                      <a:pt x="379" y="162"/>
                      <a:pt x="380" y="189"/>
                    </a:cubicBezTo>
                    <a:close/>
                    <a:moveTo>
                      <a:pt x="298" y="45"/>
                    </a:moveTo>
                    <a:cubicBezTo>
                      <a:pt x="321" y="59"/>
                      <a:pt x="340" y="79"/>
                      <a:pt x="354" y="102"/>
                    </a:cubicBezTo>
                    <a:cubicBezTo>
                      <a:pt x="337" y="107"/>
                      <a:pt x="319" y="111"/>
                      <a:pt x="300" y="114"/>
                    </a:cubicBezTo>
                    <a:cubicBezTo>
                      <a:pt x="294" y="94"/>
                      <a:pt x="287" y="76"/>
                      <a:pt x="278" y="59"/>
                    </a:cubicBezTo>
                    <a:cubicBezTo>
                      <a:pt x="278" y="59"/>
                      <a:pt x="278" y="59"/>
                      <a:pt x="278" y="59"/>
                    </a:cubicBezTo>
                    <a:cubicBezTo>
                      <a:pt x="281" y="57"/>
                      <a:pt x="284" y="55"/>
                      <a:pt x="287" y="53"/>
                    </a:cubicBezTo>
                    <a:cubicBezTo>
                      <a:pt x="291" y="50"/>
                      <a:pt x="295" y="48"/>
                      <a:pt x="298" y="45"/>
                    </a:cubicBezTo>
                    <a:close/>
                    <a:moveTo>
                      <a:pt x="287" y="37"/>
                    </a:moveTo>
                    <a:cubicBezTo>
                      <a:pt x="282" y="41"/>
                      <a:pt x="276" y="45"/>
                      <a:pt x="271" y="48"/>
                    </a:cubicBezTo>
                    <a:cubicBezTo>
                      <a:pt x="263" y="37"/>
                      <a:pt x="255" y="28"/>
                      <a:pt x="247" y="21"/>
                    </a:cubicBezTo>
                    <a:cubicBezTo>
                      <a:pt x="261" y="25"/>
                      <a:pt x="274" y="30"/>
                      <a:pt x="287" y="37"/>
                    </a:cubicBezTo>
                    <a:close/>
                    <a:moveTo>
                      <a:pt x="203" y="14"/>
                    </a:moveTo>
                    <a:cubicBezTo>
                      <a:pt x="223" y="17"/>
                      <a:pt x="242" y="30"/>
                      <a:pt x="259" y="54"/>
                    </a:cubicBezTo>
                    <a:cubicBezTo>
                      <a:pt x="242" y="61"/>
                      <a:pt x="223" y="65"/>
                      <a:pt x="203" y="66"/>
                    </a:cubicBezTo>
                    <a:lnTo>
                      <a:pt x="203" y="14"/>
                    </a:lnTo>
                    <a:close/>
                    <a:moveTo>
                      <a:pt x="203" y="79"/>
                    </a:moveTo>
                    <a:cubicBezTo>
                      <a:pt x="225" y="78"/>
                      <a:pt x="247" y="73"/>
                      <a:pt x="266" y="65"/>
                    </a:cubicBezTo>
                    <a:cubicBezTo>
                      <a:pt x="266" y="65"/>
                      <a:pt x="266" y="66"/>
                      <a:pt x="266" y="66"/>
                    </a:cubicBezTo>
                    <a:cubicBezTo>
                      <a:pt x="275" y="81"/>
                      <a:pt x="282" y="98"/>
                      <a:pt x="287" y="116"/>
                    </a:cubicBezTo>
                    <a:cubicBezTo>
                      <a:pt x="260" y="120"/>
                      <a:pt x="232" y="122"/>
                      <a:pt x="203" y="122"/>
                    </a:cubicBezTo>
                    <a:lnTo>
                      <a:pt x="203" y="79"/>
                    </a:lnTo>
                    <a:close/>
                    <a:moveTo>
                      <a:pt x="203" y="135"/>
                    </a:moveTo>
                    <a:cubicBezTo>
                      <a:pt x="233" y="135"/>
                      <a:pt x="262" y="133"/>
                      <a:pt x="290" y="129"/>
                    </a:cubicBezTo>
                    <a:cubicBezTo>
                      <a:pt x="294" y="148"/>
                      <a:pt x="297" y="168"/>
                      <a:pt x="297" y="189"/>
                    </a:cubicBezTo>
                    <a:cubicBezTo>
                      <a:pt x="203" y="189"/>
                      <a:pt x="203" y="189"/>
                      <a:pt x="203" y="189"/>
                    </a:cubicBezTo>
                    <a:lnTo>
                      <a:pt x="203" y="135"/>
                    </a:lnTo>
                    <a:close/>
                    <a:moveTo>
                      <a:pt x="203" y="203"/>
                    </a:moveTo>
                    <a:cubicBezTo>
                      <a:pt x="298" y="202"/>
                      <a:pt x="298" y="202"/>
                      <a:pt x="298" y="202"/>
                    </a:cubicBezTo>
                    <a:cubicBezTo>
                      <a:pt x="297" y="222"/>
                      <a:pt x="295" y="241"/>
                      <a:pt x="292" y="260"/>
                    </a:cubicBezTo>
                    <a:cubicBezTo>
                      <a:pt x="264" y="256"/>
                      <a:pt x="234" y="254"/>
                      <a:pt x="204" y="254"/>
                    </a:cubicBezTo>
                    <a:lnTo>
                      <a:pt x="203" y="203"/>
                    </a:lnTo>
                    <a:close/>
                    <a:moveTo>
                      <a:pt x="204" y="267"/>
                    </a:moveTo>
                    <a:cubicBezTo>
                      <a:pt x="233" y="267"/>
                      <a:pt x="262" y="269"/>
                      <a:pt x="289" y="273"/>
                    </a:cubicBezTo>
                    <a:cubicBezTo>
                      <a:pt x="284" y="292"/>
                      <a:pt x="278" y="309"/>
                      <a:pt x="269" y="325"/>
                    </a:cubicBezTo>
                    <a:cubicBezTo>
                      <a:pt x="250" y="316"/>
                      <a:pt x="227" y="311"/>
                      <a:pt x="204" y="310"/>
                    </a:cubicBezTo>
                    <a:lnTo>
                      <a:pt x="204" y="267"/>
                    </a:lnTo>
                    <a:close/>
                    <a:moveTo>
                      <a:pt x="204" y="380"/>
                    </a:moveTo>
                    <a:cubicBezTo>
                      <a:pt x="204" y="323"/>
                      <a:pt x="204" y="323"/>
                      <a:pt x="204" y="323"/>
                    </a:cubicBezTo>
                    <a:cubicBezTo>
                      <a:pt x="226" y="324"/>
                      <a:pt x="246" y="329"/>
                      <a:pt x="263" y="336"/>
                    </a:cubicBezTo>
                    <a:cubicBezTo>
                      <a:pt x="246" y="362"/>
                      <a:pt x="226" y="378"/>
                      <a:pt x="204" y="380"/>
                    </a:cubicBezTo>
                    <a:close/>
                    <a:moveTo>
                      <a:pt x="248" y="374"/>
                    </a:moveTo>
                    <a:cubicBezTo>
                      <a:pt x="258" y="365"/>
                      <a:pt x="267" y="355"/>
                      <a:pt x="275" y="342"/>
                    </a:cubicBezTo>
                    <a:cubicBezTo>
                      <a:pt x="281" y="346"/>
                      <a:pt x="287" y="350"/>
                      <a:pt x="292" y="354"/>
                    </a:cubicBezTo>
                    <a:cubicBezTo>
                      <a:pt x="278" y="363"/>
                      <a:pt x="264" y="369"/>
                      <a:pt x="248" y="374"/>
                    </a:cubicBezTo>
                    <a:close/>
                    <a:moveTo>
                      <a:pt x="303" y="347"/>
                    </a:moveTo>
                    <a:cubicBezTo>
                      <a:pt x="299" y="343"/>
                      <a:pt x="294" y="339"/>
                      <a:pt x="288" y="335"/>
                    </a:cubicBezTo>
                    <a:cubicBezTo>
                      <a:pt x="286" y="334"/>
                      <a:pt x="284" y="332"/>
                      <a:pt x="281" y="331"/>
                    </a:cubicBezTo>
                    <a:cubicBezTo>
                      <a:pt x="290" y="314"/>
                      <a:pt x="297" y="295"/>
                      <a:pt x="302" y="275"/>
                    </a:cubicBezTo>
                    <a:cubicBezTo>
                      <a:pt x="321" y="278"/>
                      <a:pt x="340" y="281"/>
                      <a:pt x="357" y="286"/>
                    </a:cubicBezTo>
                    <a:cubicBezTo>
                      <a:pt x="344" y="310"/>
                      <a:pt x="325" y="331"/>
                      <a:pt x="303" y="347"/>
                    </a:cubicBezTo>
                    <a:close/>
                    <a:moveTo>
                      <a:pt x="363" y="274"/>
                    </a:moveTo>
                    <a:cubicBezTo>
                      <a:pt x="345" y="269"/>
                      <a:pt x="325" y="265"/>
                      <a:pt x="305" y="262"/>
                    </a:cubicBezTo>
                    <a:cubicBezTo>
                      <a:pt x="308" y="243"/>
                      <a:pt x="310" y="223"/>
                      <a:pt x="311" y="202"/>
                    </a:cubicBezTo>
                    <a:cubicBezTo>
                      <a:pt x="380" y="202"/>
                      <a:pt x="380" y="202"/>
                      <a:pt x="380" y="202"/>
                    </a:cubicBezTo>
                    <a:cubicBezTo>
                      <a:pt x="380" y="228"/>
                      <a:pt x="374" y="252"/>
                      <a:pt x="363" y="27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201" name="直接连接符 34"/>
              <p:cNvSpPr>
                <a:spLocks noChangeShapeType="1"/>
              </p:cNvSpPr>
              <p:nvPr/>
            </p:nvSpPr>
            <p:spPr bwMode="auto">
              <a:xfrm>
                <a:off x="9277" y="8250"/>
                <a:ext cx="680" cy="0"/>
              </a:xfrm>
              <a:prstGeom prst="line">
                <a:avLst/>
              </a:prstGeom>
              <a:noFill/>
              <a:ln w="190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03" name="直接连接符 36"/>
              <p:cNvSpPr>
                <a:spLocks noChangeShapeType="1"/>
              </p:cNvSpPr>
              <p:nvPr/>
            </p:nvSpPr>
            <p:spPr bwMode="auto">
              <a:xfrm>
                <a:off x="8371" y="8251"/>
                <a:ext cx="680" cy="0"/>
              </a:xfrm>
              <a:prstGeom prst="line">
                <a:avLst/>
              </a:prstGeom>
              <a:noFill/>
              <a:ln w="19050" cap="flat" cmpd="sng">
                <a:solidFill>
                  <a:srgbClr val="15D1FF"/>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24" name="文本框 23"/>
            <p:cNvSpPr txBox="1"/>
            <p:nvPr/>
          </p:nvSpPr>
          <p:spPr>
            <a:xfrm>
              <a:off x="8096" y="8261"/>
              <a:ext cx="3000" cy="725"/>
            </a:xfrm>
            <a:prstGeom prst="rect">
              <a:avLst/>
            </a:prstGeom>
            <a:noFill/>
          </p:spPr>
          <p:txBody>
            <a:bodyPr wrap="square" rtlCol="0">
              <a:spAutoFit/>
            </a:bodyPr>
            <a:lstStyle/>
            <a:p>
              <a:pPr algn="ctr"/>
              <a:r>
                <a:rPr lang="en-US" altLang="zh-CN" sz="2400" b="1">
                  <a:solidFill>
                    <a:schemeClr val="bg1"/>
                  </a:solidFill>
                  <a:latin typeface="Calibri" pitchFamily="34" charset="0"/>
                </a:rPr>
                <a:t>CONTENTS</a:t>
              </a:r>
              <a:endParaRPr lang="en-US" altLang="zh-CN" sz="2400" b="1">
                <a:solidFill>
                  <a:schemeClr val="bg1"/>
                </a:solidFill>
                <a:latin typeface="Calibri" pitchFamily="34" charset="0"/>
              </a:endParaRPr>
            </a:p>
          </p:txBody>
        </p:sp>
      </p:grpSp>
      <p:grpSp>
        <p:nvGrpSpPr>
          <p:cNvPr id="2" name="组合 1"/>
          <p:cNvGrpSpPr/>
          <p:nvPr/>
        </p:nvGrpSpPr>
        <p:grpSpPr>
          <a:xfrm>
            <a:off x="7881620" y="5524184"/>
            <a:ext cx="3881120" cy="708660"/>
            <a:chOff x="1008" y="8699"/>
            <a:chExt cx="6112" cy="1116"/>
          </a:xfrm>
          <a:effectLst>
            <a:outerShdw blurRad="50800" dist="38100" dir="2700000" algn="tl" rotWithShape="0">
              <a:prstClr val="black">
                <a:alpha val="40000"/>
              </a:prstClr>
            </a:outerShdw>
          </a:effectLst>
        </p:grpSpPr>
        <p:grpSp>
          <p:nvGrpSpPr>
            <p:cNvPr id="3" name="Group 12"/>
            <p:cNvGrpSpPr/>
            <p:nvPr/>
          </p:nvGrpSpPr>
          <p:grpSpPr bwMode="auto">
            <a:xfrm>
              <a:off x="1008" y="8699"/>
              <a:ext cx="6112" cy="1116"/>
              <a:chOff x="-240673" y="-196211"/>
              <a:chExt cx="3881247" cy="708648"/>
            </a:xfrm>
          </p:grpSpPr>
          <p:sp>
            <p:nvSpPr>
              <p:cNvPr id="4" name="矩形 38"/>
              <p:cNvSpPr>
                <a:spLocks noChangeArrowheads="1"/>
              </p:cNvSpPr>
              <p:nvPr/>
            </p:nvSpPr>
            <p:spPr bwMode="auto">
              <a:xfrm>
                <a:off x="-240673" y="-196211"/>
                <a:ext cx="708683" cy="708648"/>
              </a:xfrm>
              <a:prstGeom prst="rect">
                <a:avLst/>
              </a:prstGeom>
              <a:solidFill>
                <a:srgbClr val="15D1FF"/>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sz="3200" b="1">
                    <a:solidFill>
                      <a:srgbClr val="FFFFFF"/>
                    </a:solidFill>
                    <a:latin typeface="微软雅黑" charset="0"/>
                    <a:ea typeface="微软雅黑" charset="0"/>
                    <a:sym typeface="Times New Roman" pitchFamily="18" charset="0"/>
                  </a:rPr>
                  <a:t>03</a:t>
                </a:r>
                <a:endParaRPr lang="en-US" altLang="en-US" sz="3200" b="1">
                  <a:solidFill>
                    <a:srgbClr val="FFFFFF"/>
                  </a:solidFill>
                  <a:latin typeface="微软雅黑" charset="0"/>
                  <a:ea typeface="微软雅黑" charset="0"/>
                  <a:sym typeface="Times New Roman" pitchFamily="18" charset="0"/>
                </a:endParaRPr>
              </a:p>
            </p:txBody>
          </p:sp>
          <p:sp>
            <p:nvSpPr>
              <p:cNvPr id="5" name="文本框 40"/>
              <p:cNvSpPr>
                <a:spLocks noChangeArrowheads="1"/>
              </p:cNvSpPr>
              <p:nvPr/>
            </p:nvSpPr>
            <p:spPr bwMode="auto">
              <a:xfrm>
                <a:off x="498491" y="-76198"/>
                <a:ext cx="3142083" cy="54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a:solidFill>
                      <a:schemeClr val="bg1"/>
                    </a:solidFill>
                    <a:latin typeface="微软雅黑" charset="0"/>
                    <a:ea typeface="微软雅黑" charset="0"/>
                    <a:sym typeface="Aparajita" pitchFamily="34" charset="0"/>
                  </a:rPr>
                  <a:t>集团未来发展思路</a:t>
                </a:r>
                <a:endParaRPr lang="zh-CN" altLang="en-US" sz="2800" b="1">
                  <a:solidFill>
                    <a:schemeClr val="bg1"/>
                  </a:solidFill>
                  <a:latin typeface="微软雅黑" charset="0"/>
                  <a:ea typeface="微软雅黑" charset="0"/>
                  <a:sym typeface="Aparajita" pitchFamily="34" charset="0"/>
                </a:endParaRPr>
              </a:p>
            </p:txBody>
          </p:sp>
        </p:grpSp>
        <p:cxnSp>
          <p:nvCxnSpPr>
            <p:cNvPr id="7" name="直接连接符 6"/>
            <p:cNvCxnSpPr/>
            <p:nvPr/>
          </p:nvCxnSpPr>
          <p:spPr>
            <a:xfrm>
              <a:off x="2130" y="9794"/>
              <a:ext cx="4749"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grpSp>
        <p:nvGrpSpPr>
          <p:cNvPr id="8" name="组合 7"/>
          <p:cNvGrpSpPr/>
          <p:nvPr/>
        </p:nvGrpSpPr>
        <p:grpSpPr>
          <a:xfrm>
            <a:off x="9369425" y="260985"/>
            <a:ext cx="2889885" cy="609600"/>
            <a:chOff x="14755" y="411"/>
            <a:chExt cx="4551" cy="960"/>
          </a:xfrm>
        </p:grpSpPr>
        <p:sp>
          <p:nvSpPr>
            <p:cNvPr id="9"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5" name="图片 14" descr="中关村发展集团标志反白"/>
            <p:cNvPicPr>
              <a:picLocks noChangeAspect="1"/>
            </p:cNvPicPr>
            <p:nvPr/>
          </p:nvPicPr>
          <p:blipFill>
            <a:blip r:embed="rId2" cstate="print"/>
            <a:srcRect t="83213"/>
            <a:stretch>
              <a:fillRect/>
            </a:stretch>
          </p:blipFill>
          <p:spPr>
            <a:xfrm>
              <a:off x="15400" y="411"/>
              <a:ext cx="3248" cy="552"/>
            </a:xfrm>
            <a:prstGeom prst="rect">
              <a:avLst/>
            </a:prstGeom>
            <a:effectLst/>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p:cNvPicPr>
            <a:picLocks noChangeAspect="1" noChangeArrowheads="1"/>
          </p:cNvPicPr>
          <p:nvPr/>
        </p:nvPicPr>
        <p:blipFill>
          <a:blip r:embed="rId1" cstate="email"/>
          <a:srcRect b="10167"/>
          <a:stretch>
            <a:fillRect/>
          </a:stretch>
        </p:blipFill>
        <p:spPr bwMode="auto">
          <a:xfrm>
            <a:off x="1270" y="12065"/>
            <a:ext cx="12179935"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1270" y="-10795"/>
            <a:ext cx="12195175" cy="6882130"/>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00" name="文本框 99"/>
          <p:cNvSpPr txBox="1"/>
          <p:nvPr/>
        </p:nvSpPr>
        <p:spPr>
          <a:xfrm>
            <a:off x="2145030" y="2073910"/>
            <a:ext cx="7879080" cy="2971800"/>
          </a:xfrm>
          <a:prstGeom prst="rect">
            <a:avLst/>
          </a:prstGeom>
          <a:noFill/>
          <a:ln w="9525">
            <a:noFill/>
            <a:miter/>
          </a:ln>
        </p:spPr>
        <p:txBody>
          <a:bodyPr wrap="square">
            <a:spAutoFit/>
          </a:bodyPr>
          <a:lstStyle/>
          <a:p>
            <a:pPr marL="0" indent="0" algn="just" eaLnBrk="1" latinLnBrk="0" hangingPunct="1">
              <a:lnSpc>
                <a:spcPct val="150000"/>
              </a:lnSpc>
            </a:pPr>
            <a:r>
              <a:rPr sz="1800" b="0" u="none">
                <a:solidFill>
                  <a:schemeClr val="bg1"/>
                </a:solidFill>
                <a:latin typeface="微软雅黑" charset="0"/>
                <a:ea typeface="微软雅黑" charset="0"/>
                <a:cs typeface="仿宋_GB2312" charset="0"/>
              </a:rPr>
              <a:t>到 2020 年，支持中关村示范区形成以研究型大学、创新型企业、国家实验室为核心的创新网络，产生一批原始创新成果，形成 2-3 个拥有技术主导权的产业集群，建成具有全球影响力的科技创新中心，为北京构建原始创新高地、前沿技术创新高地、协同创新高地和制度创新高地提供有力支撑。集团实力进一步壮大，核心能力进一步提升，支撑服务中关村示范区发展的作用充分发挥，优化后的资产总额超过1000 亿元，资产实力大幅提升，实现经济效益、投融资服务能力“两个翻番”。</a:t>
            </a:r>
            <a:endParaRPr sz="1800" b="0" u="none">
              <a:solidFill>
                <a:schemeClr val="bg1"/>
              </a:solidFill>
              <a:latin typeface="微软雅黑" charset="0"/>
              <a:ea typeface="微软雅黑" charset="0"/>
              <a:cs typeface="仿宋_GB2312" charset="0"/>
            </a:endParaRPr>
          </a:p>
        </p:txBody>
      </p:sp>
      <p:sp>
        <p:nvSpPr>
          <p:cNvPr id="2" name="Shape 205"/>
          <p:cNvSpPr/>
          <p:nvPr/>
        </p:nvSpPr>
        <p:spPr>
          <a:xfrm>
            <a:off x="5091430" y="1056640"/>
            <a:ext cx="1992630" cy="1023620"/>
          </a:xfrm>
          <a:prstGeom prst="rect">
            <a:avLst/>
          </a:prstGeom>
          <a:ln w="12700">
            <a:miter lim="400000"/>
          </a:ln>
          <a:effectLst>
            <a:outerShdw blurRad="50800" dist="38100" dir="2700000" algn="tl" rotWithShape="0">
              <a:prstClr val="black">
                <a:alpha val="40000"/>
              </a:prstClr>
            </a:outerShdw>
          </a:effectLst>
        </p:spPr>
        <p:txBody>
          <a:bodyPr lIns="50800" tIns="50800" rIns="50800" bIns="50800" anchor="ctr"/>
          <a:lstStyle>
            <a:lvl1pPr algn="ctr">
              <a:defRPr sz="4000" b="1" cap="all" baseline="0">
                <a:solidFill>
                  <a:srgbClr val="01A49E"/>
                </a:solidFill>
              </a:defRPr>
            </a:lvl1pPr>
          </a:lstStyle>
          <a:p>
            <a:pPr eaLnBrk="1" latinLnBrk="0" hangingPunct="1">
              <a:lnSpc>
                <a:spcPts val="3380"/>
              </a:lnSpc>
            </a:pPr>
            <a:r>
              <a:rPr lang="zh-CN" altLang="en-US" sz="2800">
                <a:solidFill>
                  <a:schemeClr val="bg1"/>
                </a:solidFill>
                <a:latin typeface="微软雅黑" charset="0"/>
                <a:ea typeface="微软雅黑" charset="0"/>
                <a:cs typeface="黑体" charset="0"/>
                <a:sym typeface="+mn-ea"/>
              </a:rPr>
              <a:t>规 划 目 标</a:t>
            </a:r>
            <a:endParaRPr lang="zh-CN" altLang="en-US" sz="2800">
              <a:solidFill>
                <a:schemeClr val="bg1"/>
              </a:solidFill>
              <a:latin typeface="微软雅黑" charset="0"/>
              <a:ea typeface="微软雅黑" charset="0"/>
              <a:cs typeface="黑体" charset="0"/>
              <a:sym typeface="+mn-ea"/>
            </a:endParaRPr>
          </a:p>
        </p:txBody>
      </p:sp>
      <p:grpSp>
        <p:nvGrpSpPr>
          <p:cNvPr id="3" name="Group 24"/>
          <p:cNvGrpSpPr/>
          <p:nvPr/>
        </p:nvGrpSpPr>
        <p:grpSpPr bwMode="auto">
          <a:xfrm>
            <a:off x="111124" y="105093"/>
            <a:ext cx="2342515" cy="1210310"/>
            <a:chOff x="24763" y="10795"/>
            <a:chExt cx="2342467" cy="1210307"/>
          </a:xfrm>
          <a:effectLst>
            <a:outerShdw blurRad="50800" dist="38100" dir="2700000" algn="tl" rotWithShape="0">
              <a:prstClr val="black">
                <a:alpha val="40000"/>
              </a:prstClr>
            </a:outerShdw>
          </a:effectLst>
        </p:grpSpPr>
        <p:sp>
          <p:nvSpPr>
            <p:cNvPr id="5"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03</a:t>
              </a:r>
              <a:endParaRPr lang="en-US" sz="5400" b="1">
                <a:solidFill>
                  <a:schemeClr val="bg1"/>
                </a:solidFill>
                <a:latin typeface="Dotum" pitchFamily="34" charset="-127"/>
                <a:ea typeface="Dotum" pitchFamily="34" charset="-127"/>
                <a:sym typeface="Times New Roman" pitchFamily="18" charset="0"/>
              </a:endParaRPr>
            </a:p>
          </p:txBody>
        </p:sp>
        <p:sp>
          <p:nvSpPr>
            <p:cNvPr id="9"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0" name="文本框 52"/>
            <p:cNvSpPr>
              <a:spLocks noChangeArrowheads="1"/>
            </p:cNvSpPr>
            <p:nvPr/>
          </p:nvSpPr>
          <p:spPr bwMode="auto">
            <a:xfrm>
              <a:off x="24763" y="836293"/>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集团未来发展思路</a:t>
              </a:r>
              <a:endParaRPr lang="zh-CN" sz="1800" b="1">
                <a:solidFill>
                  <a:schemeClr val="bg1"/>
                </a:solidFill>
                <a:latin typeface="微软雅黑" charset="0"/>
                <a:ea typeface="微软雅黑" charset="0"/>
                <a:sym typeface="Aparajita" pitchFamily="34" charset="0"/>
              </a:endParaRPr>
            </a:p>
          </p:txBody>
        </p:sp>
      </p:grpSp>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2" name="图片 11" descr="中关村发展集团标志反白"/>
            <p:cNvPicPr>
              <a:picLocks noChangeAspect="1"/>
            </p:cNvPicPr>
            <p:nvPr/>
          </p:nvPicPr>
          <p:blipFill>
            <a:blip r:embed="rId2" cstate="print"/>
            <a:srcRect t="83213"/>
            <a:stretch>
              <a:fillRect/>
            </a:stretch>
          </p:blipFill>
          <p:spPr>
            <a:xfrm>
              <a:off x="15400" y="411"/>
              <a:ext cx="3248" cy="552"/>
            </a:xfrm>
            <a:prstGeom prst="rect">
              <a:avLst/>
            </a:prstGeom>
            <a:effectLst/>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11268" name="矩形 16"/>
          <p:cNvSpPr>
            <a:spLocks noChangeArrowheads="1"/>
          </p:cNvSpPr>
          <p:nvPr/>
        </p:nvSpPr>
        <p:spPr bwMode="auto">
          <a:xfrm flipH="1" flipV="1">
            <a:off x="7813675" y="1340485"/>
            <a:ext cx="4380230" cy="4400550"/>
          </a:xfrm>
          <a:prstGeom prst="snip1Rect">
            <a:avLst/>
          </a:prstGeom>
          <a:solidFill>
            <a:srgbClr val="3C7EBA">
              <a:alpha val="94000"/>
            </a:srgbClr>
          </a:solidFill>
          <a:ln>
            <a:noFill/>
          </a:ln>
          <a:effectLst/>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3" name="图片 2" descr="607209246331247039"/>
          <p:cNvPicPr>
            <a:picLocks noChangeAspect="1"/>
          </p:cNvPicPr>
          <p:nvPr/>
        </p:nvPicPr>
        <p:blipFill>
          <a:blip r:embed="rId1"/>
          <a:srcRect b="-753"/>
          <a:stretch>
            <a:fillRect/>
          </a:stretch>
        </p:blipFill>
        <p:spPr>
          <a:xfrm>
            <a:off x="-6985" y="-3175"/>
            <a:ext cx="7390765" cy="6921500"/>
          </a:xfrm>
          <a:prstGeom prst="rect">
            <a:avLst/>
          </a:prstGeom>
          <a:effectLst>
            <a:outerShdw blurRad="50800" dist="38100" algn="l" rotWithShape="0">
              <a:prstClr val="black">
                <a:alpha val="40000"/>
              </a:prstClr>
            </a:outerShdw>
          </a:effectLst>
        </p:spPr>
      </p:pic>
      <p:sp>
        <p:nvSpPr>
          <p:cNvPr id="6" name="文本框 5"/>
          <p:cNvSpPr txBox="1"/>
          <p:nvPr/>
        </p:nvSpPr>
        <p:spPr>
          <a:xfrm>
            <a:off x="8260080" y="1502410"/>
            <a:ext cx="3542665" cy="3901440"/>
          </a:xfrm>
          <a:prstGeom prst="rect">
            <a:avLst/>
          </a:prstGeom>
          <a:noFill/>
        </p:spPr>
        <p:txBody>
          <a:bodyPr wrap="square" rtlCol="0" anchor="t">
            <a:spAutoFit/>
          </a:bodyPr>
          <a:lstStyle/>
          <a:p>
            <a:pPr lvl="0" algn="just" eaLnBrk="0" latinLnBrk="0" hangingPunct="0">
              <a:lnSpc>
                <a:spcPts val="3000"/>
              </a:lnSpc>
              <a:buFont typeface="Arial" charset="0"/>
              <a:buNone/>
            </a:pPr>
            <a:r>
              <a:rPr lang="zh-CN" altLang="en-US" sz="1600">
                <a:solidFill>
                  <a:schemeClr val="bg1"/>
                </a:solidFill>
                <a:latin typeface="微软雅黑" pitchFamily="34" charset="-122"/>
                <a:ea typeface="微软雅黑" pitchFamily="34" charset="-122"/>
                <a:sym typeface="+mn-ea"/>
              </a:rPr>
              <a:t>中关村国家自主创新示范区源于</a:t>
            </a:r>
            <a:r>
              <a:rPr lang="en-US" altLang="zh-CN" sz="1600">
                <a:solidFill>
                  <a:schemeClr val="bg1"/>
                </a:solidFill>
                <a:latin typeface="微软雅黑" pitchFamily="34" charset="-122"/>
                <a:ea typeface="微软雅黑" pitchFamily="34" charset="-122"/>
                <a:sym typeface="+mn-ea"/>
              </a:rPr>
              <a:t>20</a:t>
            </a:r>
            <a:r>
              <a:rPr lang="zh-CN" altLang="en-US" sz="1600">
                <a:solidFill>
                  <a:schemeClr val="bg1"/>
                </a:solidFill>
                <a:latin typeface="微软雅黑" pitchFamily="34" charset="-122"/>
                <a:ea typeface="微软雅黑" pitchFamily="34" charset="-122"/>
                <a:sym typeface="+mn-ea"/>
              </a:rPr>
              <a:t>世纪</a:t>
            </a:r>
            <a:r>
              <a:rPr lang="en-US" altLang="zh-CN" sz="1600">
                <a:solidFill>
                  <a:schemeClr val="bg1"/>
                </a:solidFill>
                <a:latin typeface="微软雅黑" pitchFamily="34" charset="-122"/>
                <a:ea typeface="微软雅黑" pitchFamily="34" charset="-122"/>
                <a:sym typeface="+mn-ea"/>
              </a:rPr>
              <a:t>80</a:t>
            </a:r>
            <a:r>
              <a:rPr lang="zh-CN" altLang="en-US" sz="1600">
                <a:solidFill>
                  <a:schemeClr val="bg1"/>
                </a:solidFill>
                <a:latin typeface="微软雅黑" pitchFamily="34" charset="-122"/>
                <a:ea typeface="微软雅黑" pitchFamily="34" charset="-122"/>
                <a:sym typeface="+mn-ea"/>
              </a:rPr>
              <a:t>年代初期的中关村电子一条街，是中国改革开放的产物。</a:t>
            </a:r>
            <a:endParaRPr lang="zh-CN" altLang="en-US" sz="1600">
              <a:solidFill>
                <a:schemeClr val="bg1"/>
              </a:solidFill>
              <a:latin typeface="微软雅黑" pitchFamily="34" charset="-122"/>
              <a:ea typeface="微软雅黑" pitchFamily="34" charset="-122"/>
              <a:sym typeface="+mn-ea"/>
            </a:endParaRPr>
          </a:p>
          <a:p>
            <a:pPr lvl="0" eaLnBrk="0" latinLnBrk="0" hangingPunct="0">
              <a:lnSpc>
                <a:spcPts val="3000"/>
              </a:lnSpc>
              <a:buFont typeface="Arial" charset="0"/>
              <a:buNone/>
            </a:pPr>
            <a:endParaRPr lang="zh-CN" altLang="en-US" sz="1800">
              <a:solidFill>
                <a:schemeClr val="bg1"/>
              </a:solidFill>
              <a:latin typeface="微软雅黑" pitchFamily="34" charset="-122"/>
              <a:ea typeface="微软雅黑" pitchFamily="34" charset="-122"/>
              <a:sym typeface="+mn-ea"/>
            </a:endParaRPr>
          </a:p>
          <a:p>
            <a:pPr lvl="0" algn="just" eaLnBrk="0" latinLnBrk="0" hangingPunct="0">
              <a:lnSpc>
                <a:spcPts val="3000"/>
              </a:lnSpc>
              <a:buFont typeface="Arial" charset="0"/>
              <a:buNone/>
            </a:pPr>
            <a:r>
              <a:rPr lang="zh-CN" altLang="en-US" sz="1600">
                <a:solidFill>
                  <a:schemeClr val="bg1"/>
                </a:solidFill>
                <a:latin typeface="微软雅黑" pitchFamily="34" charset="-122"/>
                <a:ea typeface="微软雅黑" pitchFamily="34" charset="-122"/>
                <a:sym typeface="+mn-ea"/>
              </a:rPr>
              <a:t>作为我国科技创新的标杆与先驱，中关村国家自主创新示范区与国家的创新发展历程相伴而生，先后经历了中关村电子一条街、北京市新技术产业开发试验区、中关村科技园区、中关村国家自主创新示范区四个时期。</a:t>
            </a:r>
            <a:endParaRPr lang="zh-CN" altLang="en-US" sz="1600">
              <a:solidFill>
                <a:schemeClr val="bg1"/>
              </a:solidFill>
              <a:latin typeface="微软雅黑" pitchFamily="34" charset="-122"/>
              <a:ea typeface="微软雅黑" pitchFamily="34" charset="-122"/>
              <a:sym typeface="+mn-ea"/>
            </a:endParaRPr>
          </a:p>
        </p:txBody>
      </p:sp>
      <p:grpSp>
        <p:nvGrpSpPr>
          <p:cNvPr id="2" name="组合 1"/>
          <p:cNvGrpSpPr/>
          <p:nvPr/>
        </p:nvGrpSpPr>
        <p:grpSpPr>
          <a:xfrm>
            <a:off x="8997315" y="246380"/>
            <a:ext cx="3662680" cy="623570"/>
            <a:chOff x="14169" y="388"/>
            <a:chExt cx="5768" cy="982"/>
          </a:xfrm>
        </p:grpSpPr>
        <p:sp>
          <p:nvSpPr>
            <p:cNvPr id="8198" name="文本框 26"/>
            <p:cNvSpPr>
              <a:spLocks noChangeArrowheads="1"/>
            </p:cNvSpPr>
            <p:nvPr/>
          </p:nvSpPr>
          <p:spPr bwMode="auto">
            <a:xfrm>
              <a:off x="14169" y="970"/>
              <a:ext cx="5768"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rgbClr val="231815">
                      <a:alpha val="83000"/>
                    </a:srgbClr>
                  </a:solidFill>
                  <a:effectLst/>
                  <a:latin typeface="微软雅黑" charset="0"/>
                  <a:ea typeface="微软雅黑" charset="0"/>
                  <a:sym typeface="华康俪金黑W8" pitchFamily="1" charset="-122"/>
                </a:rPr>
                <a:t>整合资源 搭建平台 产融结合 引领创新</a:t>
              </a:r>
              <a:endParaRPr lang="zh-CN" altLang="en-US" sz="1000" b="1">
                <a:solidFill>
                  <a:srgbClr val="231815">
                    <a:alpha val="83000"/>
                  </a:srgbClr>
                </a:solidFill>
                <a:effectLst/>
                <a:latin typeface="微软雅黑" charset="0"/>
                <a:ea typeface="微软雅黑" charset="0"/>
                <a:sym typeface="华康俪金黑W8" pitchFamily="1" charset="-122"/>
              </a:endParaRPr>
            </a:p>
          </p:txBody>
        </p:sp>
        <p:pic>
          <p:nvPicPr>
            <p:cNvPr id="8" name="图片 7" descr="中关村发展集团标志"/>
            <p:cNvPicPr>
              <a:picLocks noChangeAspect="1"/>
            </p:cNvPicPr>
            <p:nvPr/>
          </p:nvPicPr>
          <p:blipFill>
            <a:blip r:embed="rId2" cstate="print"/>
            <a:srcRect t="83285"/>
            <a:stretch>
              <a:fillRect/>
            </a:stretch>
          </p:blipFill>
          <p:spPr>
            <a:xfrm>
              <a:off x="15385" y="388"/>
              <a:ext cx="3294" cy="558"/>
            </a:xfrm>
            <a:prstGeom prst="rect">
              <a:avLst/>
            </a:prstGeom>
          </p:spPr>
        </p:pic>
      </p:grpSp>
      <p:grpSp>
        <p:nvGrpSpPr>
          <p:cNvPr id="10" name="Group 24"/>
          <p:cNvGrpSpPr/>
          <p:nvPr/>
        </p:nvGrpSpPr>
        <p:grpSpPr bwMode="auto">
          <a:xfrm>
            <a:off x="89534" y="129223"/>
            <a:ext cx="2342515" cy="1210310"/>
            <a:chOff x="24763" y="10795"/>
            <a:chExt cx="2342467" cy="1210307"/>
          </a:xfrm>
          <a:effectLst>
            <a:outerShdw blurRad="50800" dist="38100" dir="2700000" algn="tl" rotWithShape="0">
              <a:prstClr val="black">
                <a:alpha val="40000"/>
              </a:prstClr>
            </a:outerShdw>
          </a:effectLst>
        </p:grpSpPr>
        <p:sp>
          <p:nvSpPr>
            <p:cNvPr id="11"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01</a:t>
              </a:r>
              <a:endParaRPr lang="zh-CN" altLang="en-US" sz="5400" b="1">
                <a:solidFill>
                  <a:schemeClr val="bg1"/>
                </a:solidFill>
                <a:latin typeface="Dotum" pitchFamily="34" charset="-127"/>
                <a:ea typeface="Dotum" pitchFamily="34" charset="-127"/>
                <a:sym typeface="Times New Roman" pitchFamily="18" charset="0"/>
              </a:endParaRPr>
            </a:p>
          </p:txBody>
        </p:sp>
        <p:sp>
          <p:nvSpPr>
            <p:cNvPr id="12"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3" name="文本框 52"/>
            <p:cNvSpPr>
              <a:spLocks noChangeArrowheads="1"/>
            </p:cNvSpPr>
            <p:nvPr/>
          </p:nvSpPr>
          <p:spPr bwMode="auto">
            <a:xfrm>
              <a:off x="24763" y="836293"/>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中关村基本情况</a:t>
              </a:r>
              <a:endParaRPr lang="zh-CN" sz="1800" b="1">
                <a:solidFill>
                  <a:schemeClr val="bg1"/>
                </a:solidFill>
                <a:latin typeface="微软雅黑" charset="0"/>
                <a:ea typeface="微软雅黑" charset="0"/>
                <a:sym typeface="Aparajita" pitchFamily="34" charset="0"/>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620" y="4751705"/>
            <a:ext cx="12204065" cy="2129790"/>
            <a:chOff x="8295" y="-17"/>
            <a:chExt cx="10910" cy="10838"/>
          </a:xfrm>
        </p:grpSpPr>
        <p:pic>
          <p:nvPicPr>
            <p:cNvPr id="10242" name="图片 1"/>
            <p:cNvPicPr>
              <a:picLocks noChangeAspect="1" noChangeArrowheads="1"/>
            </p:cNvPicPr>
            <p:nvPr/>
          </p:nvPicPr>
          <p:blipFill>
            <a:blip r:embed="rId1" cstate="email"/>
            <a:srcRect b="10167"/>
            <a:stretch>
              <a:fillRect/>
            </a:stretch>
          </p:blipFill>
          <p:spPr bwMode="auto">
            <a:xfrm>
              <a:off x="8326" y="19"/>
              <a:ext cx="10857" cy="1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8295" y="-17"/>
              <a:ext cx="10910" cy="10838"/>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8216" name="Group 24"/>
          <p:cNvGrpSpPr/>
          <p:nvPr/>
        </p:nvGrpSpPr>
        <p:grpSpPr bwMode="auto">
          <a:xfrm>
            <a:off x="111124" y="105093"/>
            <a:ext cx="2342515" cy="1210310"/>
            <a:chOff x="24763" y="10795"/>
            <a:chExt cx="2342467" cy="1210307"/>
          </a:xfrm>
          <a:noFill/>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03</a:t>
              </a:r>
              <a:endParaRPr lang="en-US" altLang="en-US" sz="5400" b="1">
                <a:solidFill>
                  <a:srgbClr val="3C7EBA"/>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集团未来发展思路</a:t>
              </a:r>
              <a:endParaRPr lang="zh-CN" sz="1800" b="1">
                <a:solidFill>
                  <a:srgbClr val="3C7EBA"/>
                </a:solidFill>
                <a:latin typeface="微软雅黑" charset="0"/>
                <a:ea typeface="微软雅黑" charset="0"/>
                <a:sym typeface="Aparajita" pitchFamily="34" charset="0"/>
              </a:endParaRPr>
            </a:p>
          </p:txBody>
        </p:sp>
      </p:grpSp>
      <p:pic>
        <p:nvPicPr>
          <p:cNvPr id="3" name="图片 2" descr="中发展-12层展板918(tupian)"/>
          <p:cNvPicPr>
            <a:picLocks noChangeAspect="1"/>
          </p:cNvPicPr>
          <p:nvPr/>
        </p:nvPicPr>
        <p:blipFill>
          <a:blip r:embed="rId2"/>
          <a:srcRect t="4464" r="56093" b="18544"/>
          <a:stretch>
            <a:fillRect/>
          </a:stretch>
        </p:blipFill>
        <p:spPr>
          <a:xfrm>
            <a:off x="3268345" y="545465"/>
            <a:ext cx="5669915" cy="4105275"/>
          </a:xfrm>
          <a:prstGeom prst="rect">
            <a:avLst/>
          </a:prstGeom>
        </p:spPr>
      </p:pic>
      <p:sp>
        <p:nvSpPr>
          <p:cNvPr id="13" name="Shape 205"/>
          <p:cNvSpPr/>
          <p:nvPr/>
        </p:nvSpPr>
        <p:spPr>
          <a:xfrm>
            <a:off x="5100955" y="4599940"/>
            <a:ext cx="1992630" cy="1023620"/>
          </a:xfrm>
          <a:prstGeom prst="rect">
            <a:avLst/>
          </a:prstGeom>
          <a:ln w="12700">
            <a:miter lim="400000"/>
          </a:ln>
          <a:effectLst>
            <a:outerShdw blurRad="50800" dist="38100" dir="2700000" algn="tl" rotWithShape="0">
              <a:prstClr val="black">
                <a:alpha val="40000"/>
              </a:prstClr>
            </a:outerShdw>
          </a:effectLst>
        </p:spPr>
        <p:txBody>
          <a:bodyPr lIns="50800" tIns="50800" rIns="50800" bIns="50800" anchor="ctr"/>
          <a:lstStyle>
            <a:lvl1pPr algn="ctr">
              <a:defRPr sz="4000" b="1" cap="all" baseline="0">
                <a:solidFill>
                  <a:srgbClr val="01A49E"/>
                </a:solidFill>
              </a:defRPr>
            </a:lvl1pPr>
          </a:lstStyle>
          <a:p>
            <a:pPr eaLnBrk="1" latinLnBrk="0" hangingPunct="1">
              <a:lnSpc>
                <a:spcPts val="3380"/>
              </a:lnSpc>
            </a:pPr>
            <a:r>
              <a:rPr lang="zh-CN" altLang="en-US" sz="2800">
                <a:solidFill>
                  <a:schemeClr val="bg1"/>
                </a:solidFill>
                <a:latin typeface="微软雅黑" charset="0"/>
                <a:ea typeface="微软雅黑" charset="0"/>
                <a:cs typeface="黑体" charset="0"/>
                <a:sym typeface="+mn-ea"/>
              </a:rPr>
              <a:t>业 务 布 局</a:t>
            </a:r>
            <a:endParaRPr lang="zh-CN" altLang="en-US" sz="2800">
              <a:solidFill>
                <a:schemeClr val="bg1"/>
              </a:solidFill>
              <a:latin typeface="微软雅黑" charset="0"/>
              <a:ea typeface="微软雅黑" charset="0"/>
              <a:cs typeface="黑体" charset="0"/>
              <a:sym typeface="+mn-ea"/>
            </a:endParaRPr>
          </a:p>
        </p:txBody>
      </p:sp>
      <p:sp>
        <p:nvSpPr>
          <p:cNvPr id="15" name="文本框 14"/>
          <p:cNvSpPr txBox="1"/>
          <p:nvPr/>
        </p:nvSpPr>
        <p:spPr>
          <a:xfrm>
            <a:off x="2509520" y="5375275"/>
            <a:ext cx="7155815" cy="1083945"/>
          </a:xfrm>
          <a:prstGeom prst="rect">
            <a:avLst/>
          </a:prstGeom>
          <a:noFill/>
          <a:ln w="9525">
            <a:noFill/>
            <a:miter/>
          </a:ln>
        </p:spPr>
        <p:txBody>
          <a:bodyPr wrap="square">
            <a:spAutoFit/>
          </a:bodyPr>
          <a:lstStyle/>
          <a:p>
            <a:pPr marL="0" indent="0" algn="just"/>
            <a:r>
              <a:rPr lang="zh-CN" altLang="en-US" sz="1600" b="0" u="none">
                <a:solidFill>
                  <a:schemeClr val="bg1"/>
                </a:solidFill>
                <a:latin typeface="微软雅黑" charset="0"/>
                <a:ea typeface="微软雅黑" charset="0"/>
                <a:cs typeface="仿宋_GB2312" charset="0"/>
              </a:rPr>
              <a:t>构建以科技产业为根本、科技园区为载体、产业投资和科技金融为两翼、区域合作和海外业务为战略支点的“五位一体”业务架构，形成“一业一司一基金”基本运营模式，拓展“一区多园”的创新布局，构筑开放共享的创新创业生态平台。</a:t>
            </a:r>
            <a:endParaRPr lang="zh-CN" altLang="en-US" sz="1600" b="0" u="none">
              <a:solidFill>
                <a:schemeClr val="bg1"/>
              </a:solidFill>
              <a:latin typeface="微软雅黑" charset="0"/>
              <a:ea typeface="微软雅黑" charset="0"/>
              <a:cs typeface="仿宋_GB2312" charset="0"/>
            </a:endParaRPr>
          </a:p>
        </p:txBody>
      </p:sp>
      <p:grpSp>
        <p:nvGrpSpPr>
          <p:cNvPr id="2" name="组合 1"/>
          <p:cNvGrpSpPr/>
          <p:nvPr/>
        </p:nvGrpSpPr>
        <p:grpSpPr>
          <a:xfrm>
            <a:off x="8997315" y="246380"/>
            <a:ext cx="3662680" cy="623570"/>
            <a:chOff x="14169" y="388"/>
            <a:chExt cx="5768" cy="982"/>
          </a:xfrm>
        </p:grpSpPr>
        <p:sp>
          <p:nvSpPr>
            <p:cNvPr id="8198" name="文本框 26"/>
            <p:cNvSpPr>
              <a:spLocks noChangeArrowheads="1"/>
            </p:cNvSpPr>
            <p:nvPr/>
          </p:nvSpPr>
          <p:spPr bwMode="auto">
            <a:xfrm>
              <a:off x="14169" y="970"/>
              <a:ext cx="5768"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rgbClr val="231815">
                      <a:alpha val="83000"/>
                    </a:srgbClr>
                  </a:solidFill>
                  <a:effectLst/>
                  <a:latin typeface="微软雅黑" charset="0"/>
                  <a:ea typeface="微软雅黑" charset="0"/>
                  <a:sym typeface="华康俪金黑W8" pitchFamily="1" charset="-122"/>
                </a:rPr>
                <a:t>整合资源 搭建平台 产融结合 引领创新</a:t>
              </a:r>
              <a:endParaRPr lang="zh-CN" altLang="en-US" sz="1000" b="1">
                <a:solidFill>
                  <a:srgbClr val="231815">
                    <a:alpha val="83000"/>
                  </a:srgbClr>
                </a:solidFill>
                <a:effectLst/>
                <a:latin typeface="微软雅黑" charset="0"/>
                <a:ea typeface="微软雅黑" charset="0"/>
                <a:sym typeface="华康俪金黑W8" pitchFamily="1" charset="-122"/>
              </a:endParaRPr>
            </a:p>
          </p:txBody>
        </p:sp>
        <p:pic>
          <p:nvPicPr>
            <p:cNvPr id="8" name="图片 7" descr="中关村发展集团标志"/>
            <p:cNvPicPr>
              <a:picLocks noChangeAspect="1"/>
            </p:cNvPicPr>
            <p:nvPr/>
          </p:nvPicPr>
          <p:blipFill>
            <a:blip r:embed="rId3" cstate="print"/>
            <a:srcRect t="83285"/>
            <a:stretch>
              <a:fillRect/>
            </a:stretch>
          </p:blipFill>
          <p:spPr>
            <a:xfrm>
              <a:off x="15385" y="388"/>
              <a:ext cx="3294" cy="558"/>
            </a:xfrm>
            <a:prstGeom prst="rect">
              <a:avLst/>
            </a:prstGeom>
          </p:spPr>
        </p:pic>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矩形 3"/>
          <p:cNvSpPr>
            <a:spLocks noChangeArrowheads="1"/>
          </p:cNvSpPr>
          <p:nvPr/>
        </p:nvSpPr>
        <p:spPr bwMode="auto">
          <a:xfrm>
            <a:off x="2540" y="-635"/>
            <a:ext cx="12193905" cy="3968115"/>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3" name="Group 24"/>
          <p:cNvGrpSpPr/>
          <p:nvPr/>
        </p:nvGrpSpPr>
        <p:grpSpPr bwMode="auto">
          <a:xfrm>
            <a:off x="111124" y="105093"/>
            <a:ext cx="2342515" cy="1210310"/>
            <a:chOff x="24763" y="10795"/>
            <a:chExt cx="2342467" cy="1210307"/>
          </a:xfrm>
          <a:effectLst>
            <a:outerShdw blurRad="50800" dist="38100" dir="2700000" algn="tl" rotWithShape="0">
              <a:prstClr val="black">
                <a:alpha val="40000"/>
              </a:prstClr>
            </a:outerShdw>
          </a:effectLst>
        </p:grpSpPr>
        <p:sp>
          <p:nvSpPr>
            <p:cNvPr id="9"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03</a:t>
              </a:r>
              <a:endParaRPr lang="en-US" sz="5400" b="1">
                <a:solidFill>
                  <a:schemeClr val="bg1"/>
                </a:solidFill>
                <a:latin typeface="Dotum" pitchFamily="34" charset="-127"/>
                <a:ea typeface="Dotum" pitchFamily="34" charset="-127"/>
                <a:sym typeface="Times New Roman" pitchFamily="18" charset="0"/>
              </a:endParaRPr>
            </a:p>
          </p:txBody>
        </p:sp>
        <p:sp>
          <p:nvSpPr>
            <p:cNvPr id="10"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12" name="文本框 52"/>
            <p:cNvSpPr>
              <a:spLocks noChangeArrowheads="1"/>
            </p:cNvSpPr>
            <p:nvPr/>
          </p:nvSpPr>
          <p:spPr bwMode="auto">
            <a:xfrm>
              <a:off x="24763" y="836293"/>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集团未来发展思路</a:t>
              </a:r>
              <a:endParaRPr lang="zh-CN" sz="1800" b="1">
                <a:solidFill>
                  <a:schemeClr val="bg1"/>
                </a:solidFill>
                <a:latin typeface="微软雅黑" charset="0"/>
                <a:ea typeface="微软雅黑" charset="0"/>
                <a:sym typeface="Aparajita" pitchFamily="34" charset="0"/>
              </a:endParaRPr>
            </a:p>
          </p:txBody>
        </p:sp>
      </p:grpSp>
      <p:sp>
        <p:nvSpPr>
          <p:cNvPr id="11" name="文本框 12291"/>
          <p:cNvSpPr txBox="1"/>
          <p:nvPr/>
        </p:nvSpPr>
        <p:spPr>
          <a:xfrm>
            <a:off x="2671445" y="2369185"/>
            <a:ext cx="6848475" cy="433705"/>
          </a:xfrm>
          <a:prstGeom prst="rect">
            <a:avLst/>
          </a:prstGeom>
          <a:noFill/>
          <a:ln w="9525">
            <a:noFill/>
            <a:miter/>
          </a:ln>
          <a:effectLst>
            <a:outerShdw blurRad="50800" dist="38100" dir="2700000" algn="tl" rotWithShape="0">
              <a:prstClr val="black">
                <a:alpha val="40000"/>
              </a:prstClr>
            </a:outerShdw>
          </a:effectLst>
        </p:spPr>
        <p:txBody>
          <a:bodyPr wrap="square" anchor="t">
            <a:spAutoFit/>
          </a:bodyPr>
          <a:lstStyle/>
          <a:p>
            <a:pPr lvl="0" algn="dist" eaLnBrk="0" hangingPunct="0">
              <a:buFont typeface="Arial" charset="0"/>
              <a:buNone/>
            </a:pPr>
            <a:r>
              <a:rPr lang="zh-CN" altLang="en-US" sz="2100" b="1" kern="11700" spc="100" dirty="0">
                <a:solidFill>
                  <a:schemeClr val="accent3"/>
                </a:solidFill>
                <a:uFillTx/>
                <a:latin typeface="微软雅黑" charset="0"/>
                <a:ea typeface="微软雅黑" pitchFamily="34" charset="-122"/>
                <a:sym typeface="华文细黑" pitchFamily="2" charset="-122"/>
              </a:rPr>
              <a:t>具有全球影响力的服务科技创新的大型企业集团</a:t>
            </a:r>
            <a:endParaRPr lang="zh-CN" altLang="en-US" sz="2100" b="1" kern="11700" spc="100" dirty="0">
              <a:solidFill>
                <a:schemeClr val="accent3"/>
              </a:solidFill>
              <a:uFillTx/>
              <a:latin typeface="微软雅黑" charset="0"/>
              <a:ea typeface="微软雅黑" pitchFamily="34" charset="-122"/>
              <a:sym typeface="华文细黑" pitchFamily="2" charset="-122"/>
            </a:endParaRPr>
          </a:p>
        </p:txBody>
      </p:sp>
      <p:sp>
        <p:nvSpPr>
          <p:cNvPr id="205" name="Shape 205"/>
          <p:cNvSpPr/>
          <p:nvPr/>
        </p:nvSpPr>
        <p:spPr>
          <a:xfrm>
            <a:off x="5092065" y="1432560"/>
            <a:ext cx="2002790" cy="653415"/>
          </a:xfrm>
          <a:prstGeom prst="rect">
            <a:avLst/>
          </a:prstGeom>
          <a:ln w="12700">
            <a:miter lim="400000"/>
          </a:ln>
          <a:effectLst>
            <a:outerShdw blurRad="50800" dist="38100" dir="2700000" algn="tl" rotWithShape="0">
              <a:prstClr val="black">
                <a:alpha val="40000"/>
              </a:prstClr>
            </a:outerShdw>
          </a:effectLst>
        </p:spPr>
        <p:txBody>
          <a:bodyPr lIns="50800" tIns="50800" rIns="50800" bIns="50800" anchor="ctr"/>
          <a:lstStyle>
            <a:lvl1pPr algn="ctr">
              <a:defRPr sz="4000" b="1" cap="all" baseline="0">
                <a:solidFill>
                  <a:srgbClr val="01A49E"/>
                </a:solidFill>
              </a:defRPr>
            </a:lvl1pPr>
          </a:lstStyle>
          <a:p>
            <a:pPr eaLnBrk="1" latinLnBrk="0" hangingPunct="1">
              <a:lnSpc>
                <a:spcPts val="3380"/>
              </a:lnSpc>
            </a:pPr>
            <a:r>
              <a:rPr lang="zh-CN" altLang="en-US" sz="2800">
                <a:solidFill>
                  <a:schemeClr val="bg1"/>
                </a:solidFill>
                <a:latin typeface="微软雅黑" charset="0"/>
                <a:ea typeface="微软雅黑" charset="0"/>
                <a:cs typeface="黑体" charset="0"/>
                <a:sym typeface="+mn-ea"/>
              </a:rPr>
              <a:t>发 展 愿 景</a:t>
            </a:r>
            <a:endParaRPr lang="zh-CN" altLang="en-US" sz="2800">
              <a:solidFill>
                <a:schemeClr val="bg1"/>
              </a:solidFill>
              <a:latin typeface="微软雅黑" charset="0"/>
              <a:ea typeface="微软雅黑" charset="0"/>
              <a:cs typeface="黑体" charset="0"/>
              <a:sym typeface="+mn-ea"/>
            </a:endParaRPr>
          </a:p>
        </p:txBody>
      </p:sp>
      <p:pic>
        <p:nvPicPr>
          <p:cNvPr id="4" name="图片 3" descr="中关村01"/>
          <p:cNvPicPr>
            <a:picLocks noChangeAspect="1"/>
          </p:cNvPicPr>
          <p:nvPr/>
        </p:nvPicPr>
        <p:blipFill>
          <a:blip r:embed="rId1"/>
          <a:srcRect/>
          <a:stretch>
            <a:fillRect/>
          </a:stretch>
        </p:blipFill>
        <p:spPr>
          <a:xfrm>
            <a:off x="0" y="3949700"/>
            <a:ext cx="12195810" cy="2914650"/>
          </a:xfrm>
          <a:prstGeom prst="rect">
            <a:avLst/>
          </a:prstGeom>
        </p:spPr>
      </p:pic>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2" name="图片 1" descr="中关村发展集团标志反白"/>
            <p:cNvPicPr>
              <a:picLocks noChangeAspect="1"/>
            </p:cNvPicPr>
            <p:nvPr/>
          </p:nvPicPr>
          <p:blipFill>
            <a:blip r:embed="rId2" cstate="print"/>
            <a:srcRect t="83213"/>
            <a:stretch>
              <a:fillRect/>
            </a:stretch>
          </p:blipFill>
          <p:spPr>
            <a:xfrm>
              <a:off x="15400" y="411"/>
              <a:ext cx="3248" cy="552"/>
            </a:xfrm>
            <a:prstGeom prst="rect">
              <a:avLst/>
            </a:prstGeom>
            <a:effectLst/>
          </p:spPr>
        </p:pic>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4"/>
          <p:cNvPicPr>
            <a:picLocks noChangeAspect="1" noChangeArrowheads="1"/>
          </p:cNvPicPr>
          <p:nvPr/>
        </p:nvPicPr>
        <p:blipFill>
          <a:blip r:embed="rId1" cstate="email"/>
          <a:srcRect/>
          <a:stretch>
            <a:fillRect/>
          </a:stretch>
        </p:blipFill>
        <p:spPr bwMode="auto">
          <a:xfrm flipH="1">
            <a:off x="0" y="0"/>
            <a:ext cx="12223750" cy="688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
          <p:cNvSpPr>
            <a:spLocks noChangeArrowheads="1"/>
          </p:cNvSpPr>
          <p:nvPr/>
        </p:nvSpPr>
        <p:spPr bwMode="auto">
          <a:xfrm>
            <a:off x="0" y="0"/>
            <a:ext cx="12223750" cy="6888163"/>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30721" name="Text Box 3"/>
          <p:cNvSpPr txBox="1"/>
          <p:nvPr/>
        </p:nvSpPr>
        <p:spPr>
          <a:xfrm>
            <a:off x="2239010" y="4318318"/>
            <a:ext cx="7739063" cy="1172845"/>
          </a:xfrm>
          <a:prstGeom prst="rect">
            <a:avLst/>
          </a:prstGeom>
          <a:noFill/>
          <a:ln w="9525">
            <a:noFill/>
            <a:miter/>
          </a:ln>
          <a:effectLst>
            <a:outerShdw blurRad="50800" dist="38100" dir="2700000" algn="tl" rotWithShape="0">
              <a:prstClr val="black">
                <a:alpha val="40000"/>
              </a:prstClr>
            </a:outerShdw>
          </a:effectLst>
        </p:spPr>
        <p:txBody>
          <a:bodyPr anchor="t">
            <a:spAutoFit/>
          </a:bodyPr>
          <a:lstStyle/>
          <a:p>
            <a:pPr lvl="0" algn="ctr" eaLnBrk="0" hangingPunct="0">
              <a:buFont typeface="Arial" charset="0"/>
              <a:buNone/>
            </a:pPr>
            <a:r>
              <a:rPr lang="zh-CN" altLang="en-US" sz="1400" b="1" dirty="0">
                <a:solidFill>
                  <a:schemeClr val="bg1"/>
                </a:solidFill>
                <a:latin typeface="微软雅黑" charset="0"/>
                <a:ea typeface="微软雅黑" charset="0"/>
              </a:rPr>
              <a:t>北京市海淀区彩和坊路</a:t>
            </a:r>
            <a:r>
              <a:rPr lang="en-US" altLang="zh-CN" sz="1400" b="1" dirty="0">
                <a:solidFill>
                  <a:schemeClr val="bg1"/>
                </a:solidFill>
                <a:latin typeface="微软雅黑" charset="0"/>
                <a:ea typeface="微软雅黑" charset="0"/>
              </a:rPr>
              <a:t>6</a:t>
            </a:r>
            <a:r>
              <a:rPr lang="zh-CN" altLang="en-US" sz="1400" b="1" dirty="0">
                <a:solidFill>
                  <a:schemeClr val="bg1"/>
                </a:solidFill>
                <a:latin typeface="微软雅黑" charset="0"/>
                <a:ea typeface="微软雅黑" charset="0"/>
              </a:rPr>
              <a:t>号朔黄发展大厦</a:t>
            </a:r>
            <a:r>
              <a:rPr lang="en-US" altLang="zh-CN" sz="1400" b="1" dirty="0">
                <a:solidFill>
                  <a:schemeClr val="bg1"/>
                </a:solidFill>
                <a:latin typeface="微软雅黑" charset="0"/>
                <a:ea typeface="微软雅黑" charset="0"/>
              </a:rPr>
              <a:t>11-12</a:t>
            </a:r>
            <a:r>
              <a:rPr lang="zh-CN" altLang="en-US" sz="1400" b="1" dirty="0">
                <a:solidFill>
                  <a:schemeClr val="bg1"/>
                </a:solidFill>
                <a:latin typeface="微软雅黑" charset="0"/>
                <a:ea typeface="微软雅黑" charset="0"/>
              </a:rPr>
              <a:t>层</a:t>
            </a:r>
            <a:endParaRPr lang="zh-CN" altLang="en-US" sz="1400" b="1" dirty="0">
              <a:solidFill>
                <a:schemeClr val="bg1"/>
              </a:solidFill>
              <a:latin typeface="+mj-lt"/>
              <a:ea typeface="微软雅黑" charset="0"/>
            </a:endParaRPr>
          </a:p>
          <a:p>
            <a:pPr lvl="0" algn="ctr" eaLnBrk="0" hangingPunct="0">
              <a:buFont typeface="Arial" charset="0"/>
              <a:buNone/>
            </a:pPr>
            <a:r>
              <a:rPr lang="en-US" altLang="zh-CN" sz="1400" b="1" dirty="0">
                <a:solidFill>
                  <a:schemeClr val="bg1"/>
                </a:solidFill>
                <a:latin typeface="+mj-lt"/>
                <a:ea typeface="微软雅黑" charset="0"/>
              </a:rPr>
              <a:t>11-12th floor,building shuohuang development,No.6 caihefang road,Haidian District,Beijing</a:t>
            </a:r>
            <a:endParaRPr lang="en-US" altLang="zh-CN" sz="1400" b="1" dirty="0">
              <a:solidFill>
                <a:schemeClr val="bg1"/>
              </a:solidFill>
              <a:latin typeface="+mj-lt"/>
              <a:ea typeface="微软雅黑" charset="0"/>
            </a:endParaRPr>
          </a:p>
          <a:p>
            <a:pPr lvl="0" algn="ctr" eaLnBrk="0" hangingPunct="0">
              <a:buFont typeface="Arial" charset="0"/>
              <a:buNone/>
            </a:pPr>
            <a:r>
              <a:rPr lang="en-US" altLang="zh-CN" sz="1400" b="1" dirty="0">
                <a:solidFill>
                  <a:schemeClr val="bg1"/>
                </a:solidFill>
                <a:latin typeface="+mj-lt"/>
                <a:ea typeface="微软雅黑" charset="0"/>
              </a:rPr>
              <a:t>Tel: +8610 8286 8698/99     Fax: +8610 8286 8600</a:t>
            </a:r>
            <a:endParaRPr lang="en-US" altLang="zh-CN" sz="1400" b="1" dirty="0">
              <a:solidFill>
                <a:schemeClr val="bg1"/>
              </a:solidFill>
              <a:latin typeface="+mj-lt"/>
              <a:ea typeface="微软雅黑" charset="0"/>
            </a:endParaRPr>
          </a:p>
          <a:p>
            <a:pPr lvl="0" algn="ctr" eaLnBrk="0" hangingPunct="0">
              <a:buFont typeface="Arial" charset="0"/>
              <a:buNone/>
            </a:pPr>
            <a:endParaRPr lang="en-US" altLang="zh-CN" sz="1400" b="1" dirty="0">
              <a:solidFill>
                <a:schemeClr val="bg1"/>
              </a:solidFill>
              <a:latin typeface="+mj-lt"/>
              <a:ea typeface="微软雅黑" charset="0"/>
            </a:endParaRPr>
          </a:p>
          <a:p>
            <a:pPr lvl="0" algn="ctr" eaLnBrk="0" hangingPunct="0">
              <a:buFont typeface="Arial" charset="0"/>
              <a:buNone/>
            </a:pPr>
            <a:r>
              <a:rPr lang="en-US" altLang="zh-CN" sz="1400" b="1" dirty="0">
                <a:solidFill>
                  <a:schemeClr val="bg1"/>
                </a:solidFill>
                <a:latin typeface="+mj-lt"/>
                <a:ea typeface="微软雅黑" charset="0"/>
              </a:rPr>
              <a:t>www.zgcgroup.com.cn</a:t>
            </a:r>
            <a:endParaRPr lang="en-US" altLang="zh-CN" sz="1400" b="1" dirty="0">
              <a:solidFill>
                <a:schemeClr val="bg1"/>
              </a:solidFill>
              <a:latin typeface="+mj-lt"/>
              <a:ea typeface="微软雅黑" charset="0"/>
            </a:endParaRPr>
          </a:p>
        </p:txBody>
      </p:sp>
      <p:pic>
        <p:nvPicPr>
          <p:cNvPr id="4" name="图片 3" descr="中关村发展集团标志反白"/>
          <p:cNvPicPr>
            <a:picLocks noChangeAspect="1"/>
          </p:cNvPicPr>
          <p:nvPr/>
        </p:nvPicPr>
        <p:blipFill>
          <a:blip r:embed="rId2" cstate="print"/>
          <a:srcRect b="51604"/>
          <a:stretch>
            <a:fillRect/>
          </a:stretch>
        </p:blipFill>
        <p:spPr>
          <a:xfrm>
            <a:off x="3931920" y="1949450"/>
            <a:ext cx="4340225" cy="212725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145" y="1716405"/>
            <a:ext cx="12223750" cy="3500755"/>
            <a:chOff x="-27" y="2703"/>
            <a:chExt cx="19250" cy="5513"/>
          </a:xfrm>
        </p:grpSpPr>
        <p:pic>
          <p:nvPicPr>
            <p:cNvPr id="9" name="图片 3"/>
            <p:cNvPicPr>
              <a:picLocks noChangeAspect="1" noChangeArrowheads="1"/>
            </p:cNvPicPr>
            <p:nvPr/>
          </p:nvPicPr>
          <p:blipFill>
            <a:blip r:embed="rId1" cstate="email"/>
            <a:srcRect/>
            <a:stretch>
              <a:fillRect/>
            </a:stretch>
          </p:blipFill>
          <p:spPr bwMode="auto">
            <a:xfrm>
              <a:off x="-27" y="2704"/>
              <a:ext cx="19250" cy="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矩形 16"/>
            <p:cNvSpPr>
              <a:spLocks noChangeArrowheads="1"/>
            </p:cNvSpPr>
            <p:nvPr/>
          </p:nvSpPr>
          <p:spPr bwMode="auto">
            <a:xfrm>
              <a:off x="-21" y="2703"/>
              <a:ext cx="19220" cy="5513"/>
            </a:xfrm>
            <a:prstGeom prst="rect">
              <a:avLst/>
            </a:prstGeom>
            <a:solidFill>
              <a:srgbClr val="3C7EBA">
                <a:alpha val="89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8216" name="Group 24"/>
          <p:cNvGrpSpPr/>
          <p:nvPr/>
        </p:nvGrpSpPr>
        <p:grpSpPr bwMode="auto">
          <a:xfrm>
            <a:off x="111124" y="105093"/>
            <a:ext cx="2342515" cy="1210310"/>
            <a:chOff x="24763" y="10795"/>
            <a:chExt cx="2342467" cy="1210307"/>
          </a:xfrm>
          <a:noFill/>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01</a:t>
              </a:r>
              <a:endParaRPr lang="en-US" altLang="en-US" sz="5400" b="1">
                <a:solidFill>
                  <a:srgbClr val="3C7EBA"/>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中关村基本情况</a:t>
              </a:r>
              <a:endParaRPr lang="zh-CN" sz="1800" b="1">
                <a:solidFill>
                  <a:srgbClr val="3C7EBA"/>
                </a:solidFill>
                <a:latin typeface="微软雅黑" charset="0"/>
                <a:ea typeface="微软雅黑" charset="0"/>
                <a:sym typeface="Aparajita" pitchFamily="34" charset="0"/>
              </a:endParaRPr>
            </a:p>
          </p:txBody>
        </p:sp>
      </p:grpSp>
      <p:sp>
        <p:nvSpPr>
          <p:cNvPr id="6" name="文本框 5"/>
          <p:cNvSpPr txBox="1"/>
          <p:nvPr/>
        </p:nvSpPr>
        <p:spPr>
          <a:xfrm>
            <a:off x="7134225" y="1864995"/>
            <a:ext cx="4399915" cy="3139440"/>
          </a:xfrm>
          <a:prstGeom prst="rect">
            <a:avLst/>
          </a:prstGeom>
          <a:noFill/>
        </p:spPr>
        <p:txBody>
          <a:bodyPr wrap="square" rtlCol="0" anchor="t">
            <a:spAutoFit/>
          </a:bodyPr>
          <a:lstStyle/>
          <a:p>
            <a:pPr lvl="0" algn="just" eaLnBrk="0" latinLnBrk="0" hangingPunct="0">
              <a:lnSpc>
                <a:spcPts val="3000"/>
              </a:lnSpc>
              <a:buFont typeface="Arial" charset="0"/>
              <a:buNone/>
            </a:pPr>
            <a:r>
              <a:rPr sz="1600">
                <a:solidFill>
                  <a:schemeClr val="bg1"/>
                </a:solidFill>
                <a:latin typeface="微软雅黑" pitchFamily="34" charset="-122"/>
                <a:ea typeface="微软雅黑" pitchFamily="34" charset="-122"/>
                <a:sym typeface="+mn-ea"/>
              </a:rPr>
              <a:t>近30年来，中关村示范区的建设和发展得到党中央、国务院的高度重视，先后8次做出重大决策部署，进行多次调整和扩展。目前，中关村科技园区空间规模已从最初的100平方公里，扩展到现在的488平方公里，构建了“一区多园”各具特色的发展格局，成为我国创新资源最密集、创新体系较为完善、创新优势突出的跨行政区的高端产业功能区。</a:t>
            </a:r>
            <a:endParaRPr sz="1600">
              <a:solidFill>
                <a:schemeClr val="bg1"/>
              </a:solidFill>
              <a:latin typeface="微软雅黑" pitchFamily="34" charset="-122"/>
              <a:ea typeface="微软雅黑" pitchFamily="34" charset="-122"/>
              <a:sym typeface="+mn-ea"/>
            </a:endParaRPr>
          </a:p>
        </p:txBody>
      </p:sp>
      <p:grpSp>
        <p:nvGrpSpPr>
          <p:cNvPr id="4" name="组合 3"/>
          <p:cNvGrpSpPr/>
          <p:nvPr/>
        </p:nvGrpSpPr>
        <p:grpSpPr>
          <a:xfrm>
            <a:off x="8997315" y="246380"/>
            <a:ext cx="3662680" cy="623570"/>
            <a:chOff x="14169" y="388"/>
            <a:chExt cx="5768" cy="982"/>
          </a:xfrm>
        </p:grpSpPr>
        <p:sp>
          <p:nvSpPr>
            <p:cNvPr id="8198" name="文本框 26"/>
            <p:cNvSpPr>
              <a:spLocks noChangeArrowheads="1"/>
            </p:cNvSpPr>
            <p:nvPr/>
          </p:nvSpPr>
          <p:spPr bwMode="auto">
            <a:xfrm>
              <a:off x="14169" y="970"/>
              <a:ext cx="5768"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rgbClr val="231815">
                      <a:alpha val="83000"/>
                    </a:srgbClr>
                  </a:solidFill>
                  <a:effectLst/>
                  <a:latin typeface="微软雅黑" charset="0"/>
                  <a:ea typeface="微软雅黑" charset="0"/>
                  <a:sym typeface="华康俪金黑W8" pitchFamily="1" charset="-122"/>
                </a:rPr>
                <a:t>整合资源 搭建平台 产融结合 引领创新</a:t>
              </a:r>
              <a:endParaRPr lang="zh-CN" altLang="en-US" sz="1000" b="1">
                <a:solidFill>
                  <a:srgbClr val="231815">
                    <a:alpha val="83000"/>
                  </a:srgbClr>
                </a:solidFill>
                <a:effectLst/>
                <a:latin typeface="微软雅黑" charset="0"/>
                <a:ea typeface="微软雅黑" charset="0"/>
                <a:sym typeface="华康俪金黑W8" pitchFamily="1" charset="-122"/>
              </a:endParaRPr>
            </a:p>
          </p:txBody>
        </p:sp>
        <p:pic>
          <p:nvPicPr>
            <p:cNvPr id="8" name="图片 7" descr="中关村发展集团标志"/>
            <p:cNvPicPr>
              <a:picLocks noChangeAspect="1"/>
            </p:cNvPicPr>
            <p:nvPr/>
          </p:nvPicPr>
          <p:blipFill>
            <a:blip r:embed="rId2" cstate="print"/>
            <a:srcRect t="83285"/>
            <a:stretch>
              <a:fillRect/>
            </a:stretch>
          </p:blipFill>
          <p:spPr>
            <a:xfrm>
              <a:off x="15385" y="388"/>
              <a:ext cx="3294" cy="558"/>
            </a:xfrm>
            <a:prstGeom prst="rect">
              <a:avLst/>
            </a:prstGeom>
          </p:spPr>
        </p:pic>
      </p:grpSp>
      <p:pic>
        <p:nvPicPr>
          <p:cNvPr id="2" name="图片 1" descr="201302281652188433661"/>
          <p:cNvPicPr>
            <a:picLocks noChangeAspect="1"/>
          </p:cNvPicPr>
          <p:nvPr/>
        </p:nvPicPr>
        <p:blipFill>
          <a:blip r:embed="rId3"/>
          <a:srcRect t="14488" b="14038"/>
          <a:stretch>
            <a:fillRect/>
          </a:stretch>
        </p:blipFill>
        <p:spPr>
          <a:xfrm>
            <a:off x="1305560" y="1724660"/>
            <a:ext cx="5070475" cy="34753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矩形 16"/>
          <p:cNvSpPr>
            <a:spLocks noChangeArrowheads="1"/>
          </p:cNvSpPr>
          <p:nvPr/>
        </p:nvSpPr>
        <p:spPr bwMode="auto">
          <a:xfrm flipV="1">
            <a:off x="3810" y="1472565"/>
            <a:ext cx="5063490" cy="4400550"/>
          </a:xfrm>
          <a:prstGeom prst="snip1Rect">
            <a:avLst/>
          </a:prstGeom>
          <a:solidFill>
            <a:srgbClr val="3C7EBA">
              <a:alpha val="94000"/>
            </a:srgbClr>
          </a:solidFill>
          <a:ln>
            <a:noFill/>
          </a:ln>
          <a:effectLst/>
          <a:extLst>
            <a:ext uri="{91240B29-F687-4F45-9708-019B960494DF}">
              <a14:hiddenLine xmlns:a14="http://schemas.microsoft.com/office/drawing/2010/main" w="12700">
                <a:solidFill>
                  <a:srgbClr val="42719B"/>
                </a:solidFill>
                <a:bevel/>
              </a14:hiddenLine>
            </a:ext>
          </a:extLst>
        </p:spPr>
        <p:txBody>
          <a:bodyPr anchor="ctr"/>
          <a:p>
            <a:pPr algn="ctr"/>
            <a:endParaRPr lang="zh-CN" altLang="zh-CN">
              <a:solidFill>
                <a:srgbClr val="FFFFFF"/>
              </a:solidFill>
              <a:latin typeface="宋体" pitchFamily="2" charset="-122"/>
              <a:sym typeface="宋体" pitchFamily="2" charset="-122"/>
            </a:endParaRPr>
          </a:p>
        </p:txBody>
      </p:sp>
      <p:grpSp>
        <p:nvGrpSpPr>
          <p:cNvPr id="8" name="组合 7"/>
          <p:cNvGrpSpPr/>
          <p:nvPr/>
        </p:nvGrpSpPr>
        <p:grpSpPr>
          <a:xfrm>
            <a:off x="6031230" y="-10795"/>
            <a:ext cx="6162675" cy="6877685"/>
            <a:chOff x="1557" y="11777"/>
            <a:chExt cx="9616" cy="10831"/>
          </a:xfrm>
        </p:grpSpPr>
        <p:pic>
          <p:nvPicPr>
            <p:cNvPr id="10242" name="图片 1"/>
            <p:cNvPicPr>
              <a:picLocks noChangeAspect="1" noChangeArrowheads="1"/>
            </p:cNvPicPr>
            <p:nvPr/>
          </p:nvPicPr>
          <p:blipFill>
            <a:blip r:embed="rId1" cstate="email"/>
            <a:srcRect b="10167"/>
            <a:stretch>
              <a:fillRect/>
            </a:stretch>
          </p:blipFill>
          <p:spPr bwMode="auto">
            <a:xfrm>
              <a:off x="1557" y="11777"/>
              <a:ext cx="9597" cy="1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1557" y="11780"/>
              <a:ext cx="9617" cy="10828"/>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pic>
        <p:nvPicPr>
          <p:cNvPr id="11275" name="图片 22" descr="201502041001098203"/>
          <p:cNvPicPr>
            <a:picLocks noChangeAspect="1"/>
          </p:cNvPicPr>
          <p:nvPr/>
        </p:nvPicPr>
        <p:blipFill>
          <a:blip r:embed="rId2"/>
          <a:srcRect r="-931"/>
          <a:stretch>
            <a:fillRect/>
          </a:stretch>
        </p:blipFill>
        <p:spPr>
          <a:xfrm>
            <a:off x="9962515" y="1449070"/>
            <a:ext cx="1654175" cy="1132840"/>
          </a:xfrm>
          <a:prstGeom prst="rect">
            <a:avLst/>
          </a:prstGeom>
          <a:noFill/>
          <a:ln w="9525">
            <a:noFill/>
            <a:miter/>
          </a:ln>
          <a:effectLst>
            <a:outerShdw blurRad="50800" dist="38100" dir="2700000" algn="tl" rotWithShape="0">
              <a:prstClr val="black">
                <a:alpha val="40000"/>
              </a:prstClr>
            </a:outerShdw>
          </a:effectLst>
        </p:spPr>
      </p:pic>
      <p:sp>
        <p:nvSpPr>
          <p:cNvPr id="19" name="文本框 2"/>
          <p:cNvSpPr>
            <a:spLocks noChangeArrowheads="1"/>
          </p:cNvSpPr>
          <p:nvPr/>
        </p:nvSpPr>
        <p:spPr bwMode="auto">
          <a:xfrm>
            <a:off x="7240270" y="963930"/>
            <a:ext cx="3823335" cy="48323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a:solidFill>
                  <a:schemeClr val="bg1"/>
                </a:solidFill>
                <a:latin typeface="微软雅黑" charset="0"/>
                <a:ea typeface="微软雅黑" charset="0"/>
                <a:sym typeface="Aparajita" pitchFamily="34" charset="0"/>
              </a:rPr>
              <a:t>二</a:t>
            </a:r>
            <a:r>
              <a:rPr lang="en-US" altLang="zh-CN" sz="2400" b="1">
                <a:solidFill>
                  <a:schemeClr val="bg1"/>
                </a:solidFill>
                <a:latin typeface="微软雅黑" charset="0"/>
                <a:ea typeface="微软雅黑" charset="0"/>
                <a:sym typeface="Aparajita" pitchFamily="34" charset="0"/>
              </a:rPr>
              <a:t>. </a:t>
            </a:r>
            <a:r>
              <a:rPr lang="zh-CN" altLang="en-US" sz="2400" b="1">
                <a:solidFill>
                  <a:schemeClr val="bg1"/>
                </a:solidFill>
                <a:latin typeface="微软雅黑" charset="0"/>
                <a:ea typeface="微软雅黑" charset="0"/>
                <a:sym typeface="Aparajita" pitchFamily="34" charset="0"/>
              </a:rPr>
              <a:t>创新要素高度聚集</a:t>
            </a:r>
            <a:endParaRPr lang="zh-CN" altLang="en-US" sz="2400" b="1">
              <a:solidFill>
                <a:schemeClr val="bg1"/>
              </a:solidFill>
              <a:latin typeface="微软雅黑" charset="0"/>
              <a:ea typeface="微软雅黑" charset="0"/>
              <a:sym typeface="Aparajita" pitchFamily="34" charset="0"/>
            </a:endParaRPr>
          </a:p>
        </p:txBody>
      </p:sp>
      <p:pic>
        <p:nvPicPr>
          <p:cNvPr id="11" name="图片 10" descr="75-23029"/>
          <p:cNvPicPr>
            <a:picLocks noChangeAspect="1"/>
          </p:cNvPicPr>
          <p:nvPr/>
        </p:nvPicPr>
        <p:blipFill>
          <a:blip r:embed="rId3"/>
          <a:srcRect l="-1361" t="-85" r="-1515" b="-417"/>
          <a:stretch>
            <a:fillRect/>
          </a:stretch>
        </p:blipFill>
        <p:spPr>
          <a:xfrm>
            <a:off x="6597015" y="1449070"/>
            <a:ext cx="1654175" cy="1132840"/>
          </a:xfrm>
          <a:prstGeom prst="rect">
            <a:avLst/>
          </a:prstGeom>
          <a:noFill/>
          <a:ln w="9525">
            <a:noFill/>
            <a:miter/>
          </a:ln>
          <a:effectLst>
            <a:outerShdw blurRad="50800" dist="38100" dir="2700000" algn="tl" rotWithShape="0">
              <a:prstClr val="black">
                <a:alpha val="40000"/>
              </a:prstClr>
            </a:outerShdw>
          </a:effectLst>
        </p:spPr>
      </p:pic>
      <p:pic>
        <p:nvPicPr>
          <p:cNvPr id="14" name="图片 15" descr="20140506140107-455246475"/>
          <p:cNvPicPr>
            <a:picLocks noChangeAspect="1"/>
          </p:cNvPicPr>
          <p:nvPr/>
        </p:nvPicPr>
        <p:blipFill>
          <a:blip r:embed="rId4"/>
          <a:srcRect t="-309"/>
          <a:stretch>
            <a:fillRect/>
          </a:stretch>
        </p:blipFill>
        <p:spPr>
          <a:xfrm>
            <a:off x="8264525" y="1449070"/>
            <a:ext cx="1654175" cy="1132840"/>
          </a:xfrm>
          <a:prstGeom prst="rect">
            <a:avLst/>
          </a:prstGeom>
          <a:noFill/>
          <a:ln w="9525">
            <a:noFill/>
            <a:miter/>
          </a:ln>
          <a:effectLst>
            <a:outerShdw blurRad="50800" dist="38100" dir="2700000" algn="tl" rotWithShape="0">
              <a:prstClr val="black">
                <a:alpha val="40000"/>
              </a:prstClr>
            </a:outerShdw>
          </a:effectLst>
        </p:spPr>
      </p:pic>
      <p:sp>
        <p:nvSpPr>
          <p:cNvPr id="15" name="文本框 2"/>
          <p:cNvSpPr>
            <a:spLocks noChangeArrowheads="1"/>
          </p:cNvSpPr>
          <p:nvPr/>
        </p:nvSpPr>
        <p:spPr bwMode="auto">
          <a:xfrm>
            <a:off x="561975" y="2115820"/>
            <a:ext cx="3856355" cy="483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a:solidFill>
                  <a:schemeClr val="bg1"/>
                </a:solidFill>
                <a:latin typeface="微软雅黑" charset="0"/>
                <a:ea typeface="微软雅黑" charset="0"/>
                <a:sym typeface="Aparajita" pitchFamily="34" charset="0"/>
              </a:rPr>
              <a:t>一</a:t>
            </a:r>
            <a:r>
              <a:rPr lang="en-US" altLang="zh-CN" sz="2400" b="1">
                <a:solidFill>
                  <a:schemeClr val="bg1"/>
                </a:solidFill>
                <a:latin typeface="微软雅黑" charset="0"/>
                <a:ea typeface="微软雅黑" charset="0"/>
                <a:sym typeface="Aparajita" pitchFamily="34" charset="0"/>
              </a:rPr>
              <a:t>. </a:t>
            </a:r>
            <a:r>
              <a:rPr lang="zh-CN" altLang="en-US" sz="2400" b="1">
                <a:solidFill>
                  <a:schemeClr val="bg1"/>
                </a:solidFill>
                <a:latin typeface="微软雅黑" charset="0"/>
                <a:ea typeface="微软雅黑" charset="0"/>
                <a:sym typeface="Aparajita" pitchFamily="34" charset="0"/>
              </a:rPr>
              <a:t>经济总量持续快速增长</a:t>
            </a:r>
            <a:endParaRPr lang="zh-CN" altLang="en-US" sz="2400" b="1">
              <a:solidFill>
                <a:schemeClr val="bg1"/>
              </a:solidFill>
              <a:latin typeface="微软雅黑" charset="0"/>
              <a:ea typeface="微软雅黑" charset="0"/>
              <a:sym typeface="Aparajita" pitchFamily="34" charset="0"/>
            </a:endParaRPr>
          </a:p>
        </p:txBody>
      </p:sp>
      <p:sp>
        <p:nvSpPr>
          <p:cNvPr id="16" name="文本框 15"/>
          <p:cNvSpPr txBox="1"/>
          <p:nvPr/>
        </p:nvSpPr>
        <p:spPr>
          <a:xfrm>
            <a:off x="596265" y="2855595"/>
            <a:ext cx="3747135" cy="2377440"/>
          </a:xfrm>
          <a:prstGeom prst="rect">
            <a:avLst/>
          </a:prstGeom>
          <a:noFill/>
        </p:spPr>
        <p:txBody>
          <a:bodyPr wrap="square" rtlCol="0">
            <a:spAutoFit/>
          </a:bodyPr>
          <a:lstStyle/>
          <a:p>
            <a:pPr algn="just" eaLnBrk="1" latinLnBrk="0" hangingPunct="1">
              <a:lnSpc>
                <a:spcPct val="150000"/>
              </a:lnSpc>
            </a:pPr>
            <a:r>
              <a:rPr lang="en-US" altLang="zh-CN" sz="1600" dirty="0" smtClean="0">
                <a:solidFill>
                  <a:schemeClr val="bg1"/>
                </a:solidFill>
                <a:latin typeface="微软雅黑" charset="0"/>
                <a:ea typeface="微软雅黑" charset="0"/>
              </a:rPr>
              <a:t>2016</a:t>
            </a:r>
            <a:r>
              <a:rPr lang="zh-CN" altLang="en-US" sz="1600" dirty="0" smtClean="0">
                <a:solidFill>
                  <a:schemeClr val="bg1"/>
                </a:solidFill>
                <a:latin typeface="微软雅黑" charset="0"/>
                <a:ea typeface="微软雅黑" charset="0"/>
              </a:rPr>
              <a:t>年</a:t>
            </a:r>
            <a:r>
              <a:rPr lang="en-US" altLang="zh-CN" sz="1600" dirty="0" smtClean="0">
                <a:solidFill>
                  <a:schemeClr val="bg1"/>
                </a:solidFill>
                <a:latin typeface="微软雅黑" charset="0"/>
                <a:ea typeface="微软雅黑" charset="0"/>
              </a:rPr>
              <a:t>1-11</a:t>
            </a:r>
            <a:r>
              <a:rPr lang="zh-CN" altLang="en-US" sz="1600" dirty="0" smtClean="0">
                <a:solidFill>
                  <a:schemeClr val="bg1"/>
                </a:solidFill>
                <a:latin typeface="微软雅黑" charset="0"/>
                <a:ea typeface="微软雅黑" charset="0"/>
              </a:rPr>
              <a:t>月，示范区规模（限额）以上高新技术企业实现总收入</a:t>
            </a:r>
            <a:r>
              <a:rPr lang="en-US" altLang="zh-CN" sz="2000" b="1" dirty="0" smtClean="0">
                <a:solidFill>
                  <a:schemeClr val="bg1"/>
                </a:solidFill>
                <a:latin typeface="微软雅黑" charset="0"/>
                <a:ea typeface="微软雅黑" charset="0"/>
              </a:rPr>
              <a:t>37015.7</a:t>
            </a:r>
            <a:r>
              <a:rPr lang="zh-CN" altLang="en-US" sz="2000" b="1" dirty="0" smtClean="0">
                <a:solidFill>
                  <a:schemeClr val="bg1"/>
                </a:solidFill>
                <a:latin typeface="微软雅黑" charset="0"/>
                <a:ea typeface="微软雅黑" charset="0"/>
              </a:rPr>
              <a:t>亿元</a:t>
            </a:r>
            <a:r>
              <a:rPr lang="zh-CN" altLang="en-US" sz="1600" dirty="0" smtClean="0">
                <a:solidFill>
                  <a:schemeClr val="bg1"/>
                </a:solidFill>
                <a:latin typeface="微软雅黑" charset="0"/>
                <a:ea typeface="微软雅黑" charset="0"/>
              </a:rPr>
              <a:t>，同比增长</a:t>
            </a:r>
            <a:r>
              <a:rPr lang="en-US" altLang="zh-CN" sz="1600" dirty="0" smtClean="0">
                <a:solidFill>
                  <a:schemeClr val="bg1"/>
                </a:solidFill>
                <a:latin typeface="微软雅黑" charset="0"/>
                <a:ea typeface="微软雅黑" charset="0"/>
              </a:rPr>
              <a:t>12.9%</a:t>
            </a:r>
            <a:r>
              <a:rPr lang="zh-CN" altLang="en-US" sz="1600" dirty="0" smtClean="0">
                <a:solidFill>
                  <a:schemeClr val="bg1"/>
                </a:solidFill>
                <a:latin typeface="微软雅黑" charset="0"/>
                <a:ea typeface="微软雅黑" charset="0"/>
              </a:rPr>
              <a:t>。</a:t>
            </a:r>
            <a:endParaRPr lang="zh-CN" altLang="en-US" sz="1600" dirty="0" smtClean="0">
              <a:solidFill>
                <a:schemeClr val="bg1"/>
              </a:solidFill>
              <a:latin typeface="微软雅黑" charset="0"/>
              <a:ea typeface="微软雅黑" charset="0"/>
            </a:endParaRPr>
          </a:p>
          <a:p>
            <a:pPr algn="just" eaLnBrk="1" latinLnBrk="0" hangingPunct="1">
              <a:lnSpc>
                <a:spcPct val="150000"/>
              </a:lnSpc>
            </a:pPr>
            <a:r>
              <a:rPr lang="zh-CN" altLang="en-US" sz="1600" dirty="0" smtClean="0">
                <a:solidFill>
                  <a:schemeClr val="bg1"/>
                </a:solidFill>
                <a:latin typeface="微软雅黑" charset="0"/>
                <a:ea typeface="微软雅黑" charset="0"/>
              </a:rPr>
              <a:t>201</a:t>
            </a:r>
            <a:r>
              <a:rPr lang="en-US" altLang="zh-CN" sz="1600" dirty="0" smtClean="0">
                <a:solidFill>
                  <a:schemeClr val="bg1"/>
                </a:solidFill>
                <a:latin typeface="微软雅黑" charset="0"/>
                <a:ea typeface="微软雅黑" charset="0"/>
              </a:rPr>
              <a:t>7</a:t>
            </a:r>
            <a:r>
              <a:rPr lang="zh-CN" altLang="en-US" sz="1600" dirty="0" smtClean="0">
                <a:solidFill>
                  <a:schemeClr val="bg1"/>
                </a:solidFill>
                <a:latin typeface="微软雅黑" charset="0"/>
                <a:ea typeface="微软雅黑" charset="0"/>
              </a:rPr>
              <a:t>年</a:t>
            </a:r>
            <a:r>
              <a:rPr lang="en-US" altLang="zh-CN" sz="1600" dirty="0" smtClean="0">
                <a:solidFill>
                  <a:schemeClr val="bg1"/>
                </a:solidFill>
                <a:latin typeface="微软雅黑" charset="0"/>
                <a:ea typeface="微软雅黑" charset="0"/>
              </a:rPr>
              <a:t>1-2</a:t>
            </a:r>
            <a:r>
              <a:rPr lang="zh-CN" altLang="en-US" sz="1600" dirty="0" smtClean="0">
                <a:solidFill>
                  <a:schemeClr val="bg1"/>
                </a:solidFill>
                <a:latin typeface="微软雅黑" charset="0"/>
                <a:ea typeface="微软雅黑" charset="0"/>
              </a:rPr>
              <a:t>月，示范区规模以上企业实现总收入</a:t>
            </a:r>
            <a:r>
              <a:rPr lang="en-US" altLang="zh-CN" sz="1600" dirty="0" smtClean="0">
                <a:solidFill>
                  <a:schemeClr val="bg1"/>
                </a:solidFill>
                <a:latin typeface="微软雅黑" charset="0"/>
                <a:ea typeface="微软雅黑" charset="0"/>
              </a:rPr>
              <a:t>5917.6</a:t>
            </a:r>
            <a:r>
              <a:rPr lang="zh-CN" altLang="en-US" sz="1600" dirty="0" smtClean="0">
                <a:solidFill>
                  <a:schemeClr val="bg1"/>
                </a:solidFill>
                <a:latin typeface="微软雅黑" charset="0"/>
                <a:ea typeface="微软雅黑" charset="0"/>
              </a:rPr>
              <a:t>亿元，同比增长</a:t>
            </a:r>
            <a:r>
              <a:rPr lang="en-US" altLang="zh-CN" sz="1600" dirty="0" smtClean="0">
                <a:solidFill>
                  <a:schemeClr val="bg1"/>
                </a:solidFill>
                <a:latin typeface="微软雅黑" charset="0"/>
                <a:ea typeface="微软雅黑" charset="0"/>
              </a:rPr>
              <a:t>17.5%</a:t>
            </a:r>
            <a:r>
              <a:rPr lang="zh-CN" altLang="en-US" sz="1600" dirty="0" smtClean="0">
                <a:solidFill>
                  <a:schemeClr val="bg1"/>
                </a:solidFill>
                <a:latin typeface="微软雅黑" charset="0"/>
                <a:ea typeface="微软雅黑" charset="0"/>
              </a:rPr>
              <a:t>，增速较上年同期提高</a:t>
            </a:r>
            <a:r>
              <a:rPr lang="en-US" altLang="zh-CN" sz="1600" dirty="0" smtClean="0">
                <a:solidFill>
                  <a:schemeClr val="bg1"/>
                </a:solidFill>
                <a:latin typeface="微软雅黑" charset="0"/>
                <a:ea typeface="微软雅黑" charset="0"/>
              </a:rPr>
              <a:t>5.2</a:t>
            </a:r>
            <a:r>
              <a:rPr lang="zh-CN" altLang="en-US" sz="1600" dirty="0" smtClean="0">
                <a:solidFill>
                  <a:schemeClr val="bg1"/>
                </a:solidFill>
                <a:latin typeface="微软雅黑" charset="0"/>
                <a:ea typeface="微软雅黑" charset="0"/>
              </a:rPr>
              <a:t>个百分点。</a:t>
            </a:r>
            <a:endParaRPr lang="zh-CN" altLang="en-US" sz="1600" dirty="0" smtClean="0">
              <a:solidFill>
                <a:schemeClr val="bg1"/>
              </a:solidFill>
              <a:latin typeface="微软雅黑" charset="0"/>
              <a:ea typeface="微软雅黑" charset="0"/>
            </a:endParaRPr>
          </a:p>
        </p:txBody>
      </p:sp>
      <p:sp>
        <p:nvSpPr>
          <p:cNvPr id="100" name="文本框 99"/>
          <p:cNvSpPr txBox="1"/>
          <p:nvPr/>
        </p:nvSpPr>
        <p:spPr>
          <a:xfrm>
            <a:off x="6537569" y="2854520"/>
            <a:ext cx="5252085" cy="3272691"/>
          </a:xfrm>
          <a:prstGeom prst="rect">
            <a:avLst/>
          </a:prstGeom>
          <a:noFill/>
          <a:ln w="9525">
            <a:noFill/>
            <a:miter/>
          </a:ln>
        </p:spPr>
        <p:txBody>
          <a:bodyPr wrap="square">
            <a:spAutoFit/>
          </a:bodyPr>
          <a:lstStyle/>
          <a:p>
            <a:pPr marL="0" indent="0" algn="l" eaLnBrk="1" latinLnBrk="0" hangingPunct="1">
              <a:lnSpc>
                <a:spcPts val="2200"/>
              </a:lnSpc>
              <a:spcBef>
                <a:spcPts val="0"/>
              </a:spcBef>
            </a:pPr>
            <a:r>
              <a:rPr lang="zh-CN" altLang="en-US" sz="1600" b="0" u="none" dirty="0">
                <a:solidFill>
                  <a:schemeClr val="bg1"/>
                </a:solidFill>
                <a:latin typeface="微软雅黑" charset="0"/>
                <a:ea typeface="微软雅黑" charset="0"/>
                <a:cs typeface="仿宋_GB2312" charset="0"/>
              </a:rPr>
              <a:t>中关村大学大院大所集中</a:t>
            </a:r>
            <a:r>
              <a:rPr lang="zh-CN" altLang="en-US" sz="1600" b="0" u="none" dirty="0" smtClean="0">
                <a:solidFill>
                  <a:schemeClr val="bg1"/>
                </a:solidFill>
                <a:latin typeface="微软雅黑" charset="0"/>
                <a:ea typeface="微软雅黑" charset="0"/>
                <a:cs typeface="仿宋_GB2312" charset="0"/>
              </a:rPr>
              <a:t>：拥有</a:t>
            </a:r>
            <a:r>
              <a:rPr lang="zh-CN" altLang="en-US" sz="1600" b="0" u="none" dirty="0">
                <a:solidFill>
                  <a:schemeClr val="bg1"/>
                </a:solidFill>
                <a:latin typeface="微软雅黑" charset="0"/>
                <a:ea typeface="微软雅黑" charset="0"/>
                <a:cs typeface="仿宋_GB2312" charset="0"/>
              </a:rPr>
              <a:t>清华大学、北京大学等高等院校近</a:t>
            </a:r>
            <a:r>
              <a:rPr lang="en-US" altLang="zh-CN" sz="1600" b="0" u="none" dirty="0">
                <a:solidFill>
                  <a:schemeClr val="bg1"/>
                </a:solidFill>
                <a:latin typeface="微软雅黑" charset="0"/>
                <a:ea typeface="微软雅黑" charset="0"/>
                <a:cs typeface="仿宋_GB2312" charset="0"/>
              </a:rPr>
              <a:t>41</a:t>
            </a:r>
            <a:r>
              <a:rPr lang="zh-CN" altLang="en-US" sz="1600" b="0" u="none" dirty="0">
                <a:solidFill>
                  <a:schemeClr val="bg1"/>
                </a:solidFill>
                <a:latin typeface="微软雅黑" charset="0"/>
                <a:ea typeface="微软雅黑" charset="0"/>
                <a:cs typeface="仿宋_GB2312" charset="0"/>
              </a:rPr>
              <a:t>所</a:t>
            </a:r>
            <a:r>
              <a:rPr lang="zh-CN" altLang="en-US" sz="1600" b="0" u="none" dirty="0" smtClean="0">
                <a:solidFill>
                  <a:schemeClr val="bg1"/>
                </a:solidFill>
                <a:latin typeface="微软雅黑" charset="0"/>
                <a:ea typeface="微软雅黑" charset="0"/>
                <a:cs typeface="仿宋_GB2312" charset="0"/>
              </a:rPr>
              <a:t>；中国科学院</a:t>
            </a:r>
            <a:r>
              <a:rPr lang="zh-CN" altLang="en-US" sz="1600" b="0" u="none" dirty="0">
                <a:solidFill>
                  <a:schemeClr val="bg1"/>
                </a:solidFill>
                <a:latin typeface="微软雅黑" charset="0"/>
                <a:ea typeface="微软雅黑" charset="0"/>
                <a:cs typeface="仿宋_GB2312" charset="0"/>
              </a:rPr>
              <a:t>、中国工程院所属院所等科研院所</a:t>
            </a:r>
            <a:r>
              <a:rPr lang="en-US" altLang="zh-CN" sz="1600" b="0" u="none" dirty="0">
                <a:solidFill>
                  <a:schemeClr val="bg1"/>
                </a:solidFill>
                <a:latin typeface="微软雅黑" charset="0"/>
                <a:ea typeface="微软雅黑" charset="0"/>
                <a:cs typeface="仿宋_GB2312" charset="0"/>
              </a:rPr>
              <a:t>206</a:t>
            </a:r>
            <a:r>
              <a:rPr lang="zh-CN" altLang="en-US" sz="1600" b="0" u="none" dirty="0">
                <a:solidFill>
                  <a:schemeClr val="bg1"/>
                </a:solidFill>
                <a:latin typeface="微软雅黑" charset="0"/>
                <a:ea typeface="微软雅黑" charset="0"/>
                <a:cs typeface="仿宋_GB2312" charset="0"/>
              </a:rPr>
              <a:t>家</a:t>
            </a:r>
            <a:r>
              <a:rPr lang="zh-CN" altLang="en-US" sz="1600" b="0" u="none" dirty="0" smtClean="0">
                <a:solidFill>
                  <a:schemeClr val="bg1"/>
                </a:solidFill>
                <a:latin typeface="微软雅黑" charset="0"/>
                <a:ea typeface="微软雅黑" charset="0"/>
                <a:cs typeface="仿宋_GB2312" charset="0"/>
              </a:rPr>
              <a:t>；国家级</a:t>
            </a:r>
            <a:r>
              <a:rPr lang="zh-CN" altLang="en-US" sz="1600" b="0" u="none" dirty="0">
                <a:solidFill>
                  <a:schemeClr val="bg1"/>
                </a:solidFill>
                <a:latin typeface="微软雅黑" charset="0"/>
                <a:ea typeface="微软雅黑" charset="0"/>
                <a:cs typeface="仿宋_GB2312" charset="0"/>
              </a:rPr>
              <a:t>重点实验室</a:t>
            </a:r>
            <a:r>
              <a:rPr lang="en-US" altLang="zh-CN" sz="1600" b="0" u="none" dirty="0">
                <a:solidFill>
                  <a:schemeClr val="bg1"/>
                </a:solidFill>
                <a:latin typeface="微软雅黑" charset="0"/>
                <a:ea typeface="微软雅黑" charset="0"/>
                <a:cs typeface="仿宋_GB2312" charset="0"/>
              </a:rPr>
              <a:t>67</a:t>
            </a:r>
            <a:r>
              <a:rPr lang="zh-CN" altLang="en-US" sz="1600" b="0" u="none" dirty="0">
                <a:solidFill>
                  <a:schemeClr val="bg1"/>
                </a:solidFill>
                <a:latin typeface="微软雅黑" charset="0"/>
                <a:ea typeface="微软雅黑" charset="0"/>
                <a:cs typeface="仿宋_GB2312" charset="0"/>
              </a:rPr>
              <a:t>个，国家工程研究中心</a:t>
            </a:r>
            <a:r>
              <a:rPr lang="en-US" altLang="zh-CN" sz="1600" b="0" u="none" dirty="0">
                <a:solidFill>
                  <a:schemeClr val="bg1"/>
                </a:solidFill>
                <a:latin typeface="微软雅黑" charset="0"/>
                <a:ea typeface="微软雅黑" charset="0"/>
                <a:cs typeface="仿宋_GB2312" charset="0"/>
              </a:rPr>
              <a:t>27</a:t>
            </a:r>
            <a:r>
              <a:rPr lang="zh-CN" altLang="en-US" sz="1600" b="0" u="none" dirty="0">
                <a:solidFill>
                  <a:schemeClr val="bg1"/>
                </a:solidFill>
                <a:latin typeface="微软雅黑" charset="0"/>
                <a:ea typeface="微软雅黑" charset="0"/>
                <a:cs typeface="仿宋_GB2312" charset="0"/>
              </a:rPr>
              <a:t>个，国家工程技术研究中心</a:t>
            </a:r>
            <a:r>
              <a:rPr lang="en-US" altLang="zh-CN" sz="1600" b="0" u="none" dirty="0">
                <a:solidFill>
                  <a:schemeClr val="bg1"/>
                </a:solidFill>
                <a:latin typeface="微软雅黑" charset="0"/>
                <a:ea typeface="微软雅黑" charset="0"/>
                <a:cs typeface="仿宋_GB2312" charset="0"/>
              </a:rPr>
              <a:t>28</a:t>
            </a:r>
            <a:r>
              <a:rPr lang="zh-CN" altLang="en-US" sz="1600" b="0" u="none" dirty="0">
                <a:solidFill>
                  <a:schemeClr val="bg1"/>
                </a:solidFill>
                <a:latin typeface="微软雅黑" charset="0"/>
                <a:ea typeface="微软雅黑" charset="0"/>
                <a:cs typeface="仿宋_GB2312" charset="0"/>
              </a:rPr>
              <a:t>个</a:t>
            </a:r>
            <a:r>
              <a:rPr lang="zh-CN" altLang="en-US" sz="1600" b="0" u="none" dirty="0" smtClean="0">
                <a:solidFill>
                  <a:schemeClr val="bg1"/>
                </a:solidFill>
                <a:latin typeface="微软雅黑" charset="0"/>
                <a:ea typeface="微软雅黑" charset="0"/>
                <a:cs typeface="仿宋_GB2312" charset="0"/>
              </a:rPr>
              <a:t>；大学</a:t>
            </a:r>
            <a:r>
              <a:rPr lang="zh-CN" altLang="en-US" sz="1600" b="0" u="none" dirty="0">
                <a:solidFill>
                  <a:schemeClr val="bg1"/>
                </a:solidFill>
                <a:latin typeface="微软雅黑" charset="0"/>
                <a:ea typeface="微软雅黑" charset="0"/>
                <a:cs typeface="仿宋_GB2312" charset="0"/>
              </a:rPr>
              <a:t>科技园</a:t>
            </a:r>
            <a:r>
              <a:rPr lang="en-US" altLang="zh-CN" sz="1600" b="0" u="none" dirty="0">
                <a:solidFill>
                  <a:schemeClr val="bg1"/>
                </a:solidFill>
                <a:latin typeface="微软雅黑" charset="0"/>
                <a:ea typeface="微软雅黑" charset="0"/>
                <a:cs typeface="仿宋_GB2312" charset="0"/>
              </a:rPr>
              <a:t>26</a:t>
            </a:r>
            <a:r>
              <a:rPr lang="zh-CN" altLang="en-US" sz="1600" b="0" u="none" dirty="0">
                <a:solidFill>
                  <a:schemeClr val="bg1"/>
                </a:solidFill>
                <a:latin typeface="微软雅黑" charset="0"/>
                <a:ea typeface="微软雅黑" charset="0"/>
                <a:cs typeface="仿宋_GB2312" charset="0"/>
              </a:rPr>
              <a:t>家，留学人员创业园</a:t>
            </a:r>
            <a:r>
              <a:rPr lang="en-US" altLang="zh-CN" sz="1600" b="0" u="none" dirty="0">
                <a:solidFill>
                  <a:schemeClr val="bg1"/>
                </a:solidFill>
                <a:latin typeface="微软雅黑" charset="0"/>
                <a:ea typeface="微软雅黑" charset="0"/>
                <a:cs typeface="仿宋_GB2312" charset="0"/>
              </a:rPr>
              <a:t>34</a:t>
            </a:r>
            <a:r>
              <a:rPr lang="zh-CN" altLang="en-US" sz="1600" b="0" u="none" dirty="0">
                <a:solidFill>
                  <a:schemeClr val="bg1"/>
                </a:solidFill>
                <a:latin typeface="微软雅黑" charset="0"/>
                <a:ea typeface="微软雅黑" charset="0"/>
                <a:cs typeface="仿宋_GB2312" charset="0"/>
              </a:rPr>
              <a:t>家</a:t>
            </a:r>
            <a:r>
              <a:rPr lang="zh-CN" altLang="en-US" sz="1600" b="0" u="none" dirty="0" smtClean="0">
                <a:solidFill>
                  <a:schemeClr val="bg1"/>
                </a:solidFill>
                <a:latin typeface="微软雅黑" charset="0"/>
                <a:ea typeface="微软雅黑" charset="0"/>
                <a:cs typeface="仿宋_GB2312" charset="0"/>
              </a:rPr>
              <a:t>。</a:t>
            </a:r>
            <a:endParaRPr lang="en-US" altLang="zh-CN" sz="1600" b="0" u="none" dirty="0" smtClean="0">
              <a:solidFill>
                <a:schemeClr val="bg1"/>
              </a:solidFill>
              <a:latin typeface="微软雅黑" charset="0"/>
              <a:ea typeface="微软雅黑" charset="0"/>
              <a:cs typeface="仿宋_GB2312" charset="0"/>
            </a:endParaRPr>
          </a:p>
          <a:p>
            <a:pPr>
              <a:lnSpc>
                <a:spcPts val="2200"/>
              </a:lnSpc>
              <a:spcBef>
                <a:spcPts val="0"/>
              </a:spcBef>
            </a:pPr>
            <a:r>
              <a:rPr lang="zh-CN" altLang="en-US" sz="1600" dirty="0" smtClean="0">
                <a:solidFill>
                  <a:schemeClr val="bg1"/>
                </a:solidFill>
                <a:latin typeface="微软雅黑" charset="0"/>
                <a:ea typeface="微软雅黑" charset="0"/>
                <a:cs typeface="仿宋_GB2312" charset="0"/>
              </a:rPr>
              <a:t>截至</a:t>
            </a:r>
            <a:r>
              <a:rPr lang="en-US" altLang="zh-CN" sz="1600" dirty="0" smtClean="0">
                <a:solidFill>
                  <a:schemeClr val="bg1"/>
                </a:solidFill>
                <a:latin typeface="微软雅黑" charset="0"/>
                <a:ea typeface="微软雅黑" charset="0"/>
                <a:cs typeface="仿宋_GB2312" charset="0"/>
              </a:rPr>
              <a:t>2016</a:t>
            </a:r>
            <a:r>
              <a:rPr lang="zh-CN" altLang="en-US" sz="1600" dirty="0" smtClean="0">
                <a:solidFill>
                  <a:schemeClr val="bg1"/>
                </a:solidFill>
                <a:latin typeface="微软雅黑" charset="0"/>
                <a:ea typeface="微软雅黑" charset="0"/>
                <a:cs typeface="仿宋_GB2312" charset="0"/>
              </a:rPr>
              <a:t>年</a:t>
            </a:r>
            <a:r>
              <a:rPr lang="en-US" altLang="zh-CN" sz="1600" dirty="0" smtClean="0">
                <a:solidFill>
                  <a:schemeClr val="bg1"/>
                </a:solidFill>
                <a:latin typeface="微软雅黑" charset="0"/>
                <a:ea typeface="微软雅黑" charset="0"/>
                <a:cs typeface="仿宋_GB2312" charset="0"/>
              </a:rPr>
              <a:t>11</a:t>
            </a:r>
            <a:r>
              <a:rPr lang="zh-CN" altLang="en-US" sz="1600" dirty="0" smtClean="0">
                <a:solidFill>
                  <a:schemeClr val="bg1"/>
                </a:solidFill>
                <a:latin typeface="微软雅黑" charset="0"/>
                <a:ea typeface="微软雅黑" charset="0"/>
                <a:cs typeface="仿宋_GB2312" charset="0"/>
              </a:rPr>
              <a:t>月底，中关村地区入选中央“千人计划”共</a:t>
            </a:r>
            <a:r>
              <a:rPr lang="en-US" altLang="zh-CN" sz="1600" dirty="0" smtClean="0">
                <a:solidFill>
                  <a:schemeClr val="bg1"/>
                </a:solidFill>
                <a:latin typeface="微软雅黑" charset="0"/>
                <a:ea typeface="微软雅黑" charset="0"/>
                <a:cs typeface="仿宋_GB2312" charset="0"/>
              </a:rPr>
              <a:t>1188</a:t>
            </a:r>
            <a:r>
              <a:rPr lang="zh-CN" altLang="en-US" sz="1600" dirty="0" smtClean="0">
                <a:solidFill>
                  <a:schemeClr val="bg1"/>
                </a:solidFill>
                <a:latin typeface="微软雅黑" charset="0"/>
                <a:ea typeface="微软雅黑" charset="0"/>
                <a:cs typeface="仿宋_GB2312" charset="0"/>
              </a:rPr>
              <a:t>人，占北京地区</a:t>
            </a:r>
            <a:r>
              <a:rPr lang="en-US" altLang="zh-CN" sz="1600" dirty="0" smtClean="0">
                <a:solidFill>
                  <a:schemeClr val="bg1"/>
                </a:solidFill>
                <a:latin typeface="微软雅黑" charset="0"/>
                <a:ea typeface="微软雅黑" charset="0"/>
                <a:cs typeface="仿宋_GB2312" charset="0"/>
              </a:rPr>
              <a:t>80%</a:t>
            </a:r>
            <a:r>
              <a:rPr lang="zh-CN" altLang="en-US" sz="1600" dirty="0" smtClean="0">
                <a:solidFill>
                  <a:schemeClr val="bg1"/>
                </a:solidFill>
                <a:latin typeface="微软雅黑" charset="0"/>
                <a:ea typeface="微软雅黑" charset="0"/>
                <a:cs typeface="仿宋_GB2312" charset="0"/>
              </a:rPr>
              <a:t>，占全国的</a:t>
            </a:r>
            <a:r>
              <a:rPr lang="en-US" altLang="zh-CN" sz="1600" dirty="0" smtClean="0">
                <a:solidFill>
                  <a:schemeClr val="bg1"/>
                </a:solidFill>
                <a:latin typeface="微软雅黑" charset="0"/>
                <a:ea typeface="微软雅黑" charset="0"/>
                <a:cs typeface="仿宋_GB2312" charset="0"/>
              </a:rPr>
              <a:t>20%</a:t>
            </a:r>
            <a:r>
              <a:rPr lang="zh-CN" altLang="en-US" sz="1600" dirty="0" smtClean="0">
                <a:solidFill>
                  <a:schemeClr val="bg1"/>
                </a:solidFill>
                <a:latin typeface="微软雅黑" charset="0"/>
                <a:ea typeface="微软雅黑" charset="0"/>
                <a:cs typeface="仿宋_GB2312" charset="0"/>
              </a:rPr>
              <a:t>。</a:t>
            </a:r>
            <a:endParaRPr lang="en-US" altLang="zh-CN" sz="1600" dirty="0" smtClean="0">
              <a:solidFill>
                <a:schemeClr val="bg1"/>
              </a:solidFill>
              <a:latin typeface="微软雅黑" charset="0"/>
              <a:ea typeface="微软雅黑" charset="0"/>
              <a:cs typeface="仿宋_GB2312" charset="0"/>
            </a:endParaRPr>
          </a:p>
          <a:p>
            <a:pPr>
              <a:lnSpc>
                <a:spcPts val="2200"/>
              </a:lnSpc>
              <a:spcBef>
                <a:spcPts val="0"/>
              </a:spcBef>
            </a:pPr>
            <a:r>
              <a:rPr lang="en-US" altLang="zh-CN" sz="1600" dirty="0" smtClean="0">
                <a:solidFill>
                  <a:schemeClr val="bg1"/>
                </a:solidFill>
                <a:latin typeface="微软雅黑" charset="0"/>
                <a:ea typeface="微软雅黑" charset="0"/>
                <a:cs typeface="仿宋_GB2312" charset="0"/>
              </a:rPr>
              <a:t>2016</a:t>
            </a:r>
            <a:r>
              <a:rPr lang="zh-CN" altLang="en-US" sz="1600" dirty="0" smtClean="0">
                <a:solidFill>
                  <a:schemeClr val="bg1"/>
                </a:solidFill>
                <a:latin typeface="微软雅黑" charset="0"/>
                <a:ea typeface="微软雅黑" charset="0"/>
                <a:cs typeface="仿宋_GB2312" charset="0"/>
              </a:rPr>
              <a:t>年</a:t>
            </a:r>
            <a:r>
              <a:rPr lang="en-US" altLang="zh-CN" sz="1600" dirty="0" smtClean="0">
                <a:solidFill>
                  <a:schemeClr val="bg1"/>
                </a:solidFill>
                <a:latin typeface="微软雅黑" charset="0"/>
                <a:ea typeface="微软雅黑" charset="0"/>
                <a:cs typeface="仿宋_GB2312" charset="0"/>
              </a:rPr>
              <a:t>《</a:t>
            </a:r>
            <a:r>
              <a:rPr lang="zh-CN" altLang="en-US" sz="1600" dirty="0" smtClean="0">
                <a:solidFill>
                  <a:schemeClr val="bg1"/>
                </a:solidFill>
                <a:latin typeface="微软雅黑" charset="0"/>
                <a:ea typeface="微软雅黑" charset="0"/>
                <a:cs typeface="仿宋_GB2312" charset="0"/>
              </a:rPr>
              <a:t>财富</a:t>
            </a:r>
            <a:r>
              <a:rPr lang="en-US" altLang="zh-CN" sz="1600" dirty="0" smtClean="0">
                <a:solidFill>
                  <a:schemeClr val="bg1"/>
                </a:solidFill>
                <a:latin typeface="微软雅黑" charset="0"/>
                <a:ea typeface="微软雅黑" charset="0"/>
                <a:cs typeface="仿宋_GB2312" charset="0"/>
              </a:rPr>
              <a:t>》</a:t>
            </a:r>
            <a:r>
              <a:rPr lang="zh-CN" altLang="en-US" sz="1600" dirty="0" smtClean="0">
                <a:solidFill>
                  <a:schemeClr val="bg1"/>
                </a:solidFill>
                <a:latin typeface="微软雅黑" charset="0"/>
                <a:ea typeface="微软雅黑" charset="0"/>
                <a:cs typeface="仿宋_GB2312" charset="0"/>
              </a:rPr>
              <a:t>世界</a:t>
            </a:r>
            <a:r>
              <a:rPr lang="en-US" altLang="zh-CN" sz="1600" dirty="0" smtClean="0">
                <a:solidFill>
                  <a:schemeClr val="bg1"/>
                </a:solidFill>
                <a:latin typeface="微软雅黑" charset="0"/>
                <a:ea typeface="微软雅黑" charset="0"/>
                <a:cs typeface="仿宋_GB2312" charset="0"/>
              </a:rPr>
              <a:t>500</a:t>
            </a:r>
            <a:r>
              <a:rPr lang="zh-CN" altLang="en-US" sz="1600" dirty="0" smtClean="0">
                <a:solidFill>
                  <a:schemeClr val="bg1"/>
                </a:solidFill>
                <a:latin typeface="微软雅黑" charset="0"/>
                <a:ea typeface="微软雅黑" charset="0"/>
                <a:cs typeface="仿宋_GB2312" charset="0"/>
              </a:rPr>
              <a:t>强企业榜单中有</a:t>
            </a:r>
            <a:r>
              <a:rPr lang="en-US" altLang="zh-CN" sz="1600" dirty="0" smtClean="0">
                <a:solidFill>
                  <a:schemeClr val="bg1"/>
                </a:solidFill>
                <a:latin typeface="微软雅黑" charset="0"/>
                <a:ea typeface="微软雅黑" charset="0"/>
                <a:cs typeface="仿宋_GB2312" charset="0"/>
              </a:rPr>
              <a:t>120</a:t>
            </a:r>
            <a:r>
              <a:rPr lang="zh-CN" altLang="en-US" sz="1600" dirty="0" smtClean="0">
                <a:solidFill>
                  <a:schemeClr val="bg1"/>
                </a:solidFill>
                <a:latin typeface="微软雅黑" charset="0"/>
                <a:ea typeface="微软雅黑" charset="0"/>
                <a:cs typeface="仿宋_GB2312" charset="0"/>
              </a:rPr>
              <a:t>家世界</a:t>
            </a:r>
            <a:r>
              <a:rPr lang="en-US" altLang="zh-CN" sz="1600" dirty="0" smtClean="0">
                <a:solidFill>
                  <a:schemeClr val="bg1"/>
                </a:solidFill>
                <a:latin typeface="微软雅黑" charset="0"/>
                <a:ea typeface="微软雅黑" charset="0"/>
                <a:cs typeface="仿宋_GB2312" charset="0"/>
              </a:rPr>
              <a:t>500</a:t>
            </a:r>
            <a:r>
              <a:rPr lang="zh-CN" altLang="en-US" sz="1600" dirty="0" smtClean="0">
                <a:solidFill>
                  <a:schemeClr val="bg1"/>
                </a:solidFill>
                <a:latin typeface="微软雅黑" charset="0"/>
                <a:ea typeface="微软雅黑" charset="0"/>
                <a:cs typeface="仿宋_GB2312" charset="0"/>
              </a:rPr>
              <a:t>强企业在中关村设立子公司或研发机构。</a:t>
            </a:r>
            <a:endParaRPr lang="zh-CN" altLang="en-US" sz="1600" b="0" u="none" dirty="0">
              <a:solidFill>
                <a:schemeClr val="bg1"/>
              </a:solidFill>
              <a:latin typeface="微软雅黑" charset="0"/>
              <a:ea typeface="微软雅黑" charset="0"/>
              <a:cs typeface="仿宋_GB2312" charset="0"/>
            </a:endParaRPr>
          </a:p>
          <a:p>
            <a:pPr marL="0" indent="0" algn="l" eaLnBrk="1" latinLnBrk="0" hangingPunct="1">
              <a:lnSpc>
                <a:spcPts val="2200"/>
              </a:lnSpc>
              <a:spcBef>
                <a:spcPts val="600"/>
              </a:spcBef>
            </a:pPr>
            <a:r>
              <a:rPr lang="zh-CN" altLang="en-US" sz="1600" b="0" u="none" dirty="0" smtClean="0">
                <a:solidFill>
                  <a:schemeClr val="bg1"/>
                </a:solidFill>
                <a:latin typeface="微软雅黑" charset="0"/>
                <a:ea typeface="微软雅黑" charset="0"/>
                <a:cs typeface="仿宋_GB2312" charset="0"/>
              </a:rPr>
              <a:t>全国</a:t>
            </a:r>
            <a:r>
              <a:rPr lang="en-US" altLang="zh-CN" sz="1600" b="0" u="none" dirty="0">
                <a:solidFill>
                  <a:schemeClr val="bg1"/>
                </a:solidFill>
                <a:latin typeface="微软雅黑" charset="0"/>
                <a:ea typeface="微软雅黑" charset="0"/>
                <a:cs typeface="仿宋_GB2312" charset="0"/>
              </a:rPr>
              <a:t>80%</a:t>
            </a:r>
            <a:r>
              <a:rPr lang="zh-CN" altLang="en-US" sz="1600" b="0" u="none" dirty="0">
                <a:solidFill>
                  <a:schemeClr val="bg1"/>
                </a:solidFill>
                <a:latin typeface="微软雅黑" charset="0"/>
                <a:ea typeface="微软雅黑" charset="0"/>
                <a:cs typeface="仿宋_GB2312" charset="0"/>
              </a:rPr>
              <a:t>的天使投资人活跃在中关村，每年发生的创业投资案例和金额占全国</a:t>
            </a:r>
            <a:r>
              <a:rPr lang="en-US" altLang="zh-CN" sz="1600" b="0" u="none" dirty="0">
                <a:solidFill>
                  <a:schemeClr val="bg1"/>
                </a:solidFill>
                <a:latin typeface="微软雅黑" charset="0"/>
                <a:ea typeface="微软雅黑" charset="0"/>
                <a:cs typeface="仿宋_GB2312" charset="0"/>
              </a:rPr>
              <a:t>40%</a:t>
            </a:r>
            <a:r>
              <a:rPr lang="zh-CN" altLang="en-US" sz="1600" b="0" u="none" dirty="0">
                <a:solidFill>
                  <a:schemeClr val="bg1"/>
                </a:solidFill>
                <a:latin typeface="微软雅黑" charset="0"/>
                <a:ea typeface="微软雅黑" charset="0"/>
                <a:cs typeface="仿宋_GB2312" charset="0"/>
              </a:rPr>
              <a:t>以上</a:t>
            </a:r>
            <a:r>
              <a:rPr lang="zh-CN" altLang="en-US" sz="1600" b="0" u="none" dirty="0" smtClean="0">
                <a:solidFill>
                  <a:schemeClr val="bg1"/>
                </a:solidFill>
                <a:latin typeface="微软雅黑" charset="0"/>
                <a:ea typeface="微软雅黑" charset="0"/>
                <a:cs typeface="仿宋_GB2312" charset="0"/>
              </a:rPr>
              <a:t>。</a:t>
            </a:r>
            <a:endParaRPr lang="zh-CN" altLang="en-US" sz="1600" b="0" u="none" dirty="0">
              <a:solidFill>
                <a:schemeClr val="bg1"/>
              </a:solidFill>
              <a:latin typeface="微软雅黑" charset="0"/>
              <a:ea typeface="微软雅黑" charset="0"/>
              <a:cs typeface="仿宋_GB2312" charset="0"/>
            </a:endParaRPr>
          </a:p>
        </p:txBody>
      </p:sp>
      <p:grpSp>
        <p:nvGrpSpPr>
          <p:cNvPr id="8216" name="Group 24"/>
          <p:cNvGrpSpPr/>
          <p:nvPr/>
        </p:nvGrpSpPr>
        <p:grpSpPr bwMode="auto">
          <a:xfrm>
            <a:off x="111124" y="105093"/>
            <a:ext cx="2342515" cy="1210310"/>
            <a:chOff x="24763" y="10795"/>
            <a:chExt cx="2342467" cy="1210307"/>
          </a:xfrm>
          <a:noFill/>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01</a:t>
              </a:r>
              <a:endParaRPr lang="en-US" altLang="en-US" sz="5400" b="1">
                <a:solidFill>
                  <a:srgbClr val="3C7EBA"/>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中关村基本情况</a:t>
              </a:r>
              <a:endParaRPr lang="zh-CN" sz="1800" b="1">
                <a:solidFill>
                  <a:srgbClr val="3C7EBA"/>
                </a:solidFill>
                <a:latin typeface="微软雅黑" charset="0"/>
                <a:ea typeface="微软雅黑" charset="0"/>
                <a:sym typeface="Aparajita" pitchFamily="34" charset="0"/>
              </a:endParaRPr>
            </a:p>
          </p:txBody>
        </p:sp>
      </p:grpSp>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2" name="图片 11" descr="中关村发展集团标志反白"/>
            <p:cNvPicPr>
              <a:picLocks noChangeAspect="1"/>
            </p:cNvPicPr>
            <p:nvPr/>
          </p:nvPicPr>
          <p:blipFill>
            <a:blip r:embed="rId5" cstate="print"/>
            <a:srcRect t="83213"/>
            <a:stretch>
              <a:fillRect/>
            </a:stretch>
          </p:blipFill>
          <p:spPr>
            <a:xfrm>
              <a:off x="15400" y="411"/>
              <a:ext cx="3248" cy="552"/>
            </a:xfrm>
            <a:prstGeom prst="rect">
              <a:avLst/>
            </a:prstGeom>
            <a:effectLst/>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pic>
        <p:nvPicPr>
          <p:cNvPr id="10242" name="图片 1"/>
          <p:cNvPicPr>
            <a:picLocks noChangeAspect="1" noChangeArrowheads="1"/>
          </p:cNvPicPr>
          <p:nvPr/>
        </p:nvPicPr>
        <p:blipFill>
          <a:blip r:embed="rId1" cstate="email"/>
          <a:srcRect b="10167"/>
          <a:stretch>
            <a:fillRect/>
          </a:stretch>
        </p:blipFill>
        <p:spPr bwMode="auto">
          <a:xfrm>
            <a:off x="0" y="0"/>
            <a:ext cx="1219200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0" y="-10795"/>
            <a:ext cx="12192000" cy="6875780"/>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8216" name="Group 24"/>
          <p:cNvGrpSpPr/>
          <p:nvPr/>
        </p:nvGrpSpPr>
        <p:grpSpPr bwMode="auto">
          <a:xfrm>
            <a:off x="111124" y="105093"/>
            <a:ext cx="2342515" cy="1210310"/>
            <a:chOff x="24763" y="10795"/>
            <a:chExt cx="2342467" cy="1210307"/>
          </a:xfrm>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01</a:t>
              </a:r>
              <a:endParaRPr lang="zh-CN" altLang="en-US" sz="5400" b="1">
                <a:solidFill>
                  <a:schemeClr val="bg1"/>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中关村基本情况</a:t>
              </a:r>
              <a:endParaRPr lang="zh-CN" sz="1800" b="1">
                <a:solidFill>
                  <a:schemeClr val="bg1"/>
                </a:solidFill>
                <a:latin typeface="微软雅黑" charset="0"/>
                <a:ea typeface="微软雅黑" charset="0"/>
                <a:sym typeface="Aparajita" pitchFamily="34" charset="0"/>
              </a:endParaRPr>
            </a:p>
          </p:txBody>
        </p:sp>
      </p:grpSp>
      <p:grpSp>
        <p:nvGrpSpPr>
          <p:cNvPr id="5" name="组合 4"/>
          <p:cNvGrpSpPr/>
          <p:nvPr/>
        </p:nvGrpSpPr>
        <p:grpSpPr>
          <a:xfrm>
            <a:off x="758562" y="3341172"/>
            <a:ext cx="10800891" cy="3407410"/>
            <a:chOff x="1194" y="2174"/>
            <a:chExt cx="17009" cy="5366"/>
          </a:xfrm>
        </p:grpSpPr>
        <p:sp>
          <p:nvSpPr>
            <p:cNvPr id="10244" name="文本框 2"/>
            <p:cNvSpPr>
              <a:spLocks noChangeArrowheads="1"/>
            </p:cNvSpPr>
            <p:nvPr/>
          </p:nvSpPr>
          <p:spPr bwMode="auto">
            <a:xfrm>
              <a:off x="6590" y="2174"/>
              <a:ext cx="6021" cy="76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bg1"/>
                  </a:solidFill>
                  <a:latin typeface="微软雅黑" charset="0"/>
                  <a:ea typeface="微软雅黑" charset="0"/>
                  <a:sym typeface="Aparajita" pitchFamily="34" charset="0"/>
                </a:rPr>
                <a:t>四</a:t>
              </a:r>
              <a:r>
                <a:rPr lang="en-US" altLang="zh-CN" sz="2400" b="1" dirty="0">
                  <a:solidFill>
                    <a:schemeClr val="bg1"/>
                  </a:solidFill>
                  <a:latin typeface="微软雅黑" charset="0"/>
                  <a:ea typeface="微软雅黑" charset="0"/>
                  <a:sym typeface="Aparajita" pitchFamily="34" charset="0"/>
                </a:rPr>
                <a:t>. </a:t>
              </a:r>
              <a:r>
                <a:rPr lang="zh-CN" altLang="en-US" sz="2400" b="1" dirty="0">
                  <a:solidFill>
                    <a:schemeClr val="bg1"/>
                  </a:solidFill>
                  <a:latin typeface="微软雅黑" charset="0"/>
                  <a:ea typeface="微软雅黑" charset="0"/>
                  <a:sym typeface="Aparajita" pitchFamily="34" charset="0"/>
                </a:rPr>
                <a:t>产业结构迈向高精尖</a:t>
              </a:r>
              <a:endParaRPr lang="zh-CN" altLang="en-US" sz="2400" b="1" dirty="0">
                <a:solidFill>
                  <a:schemeClr val="bg1"/>
                </a:solidFill>
                <a:latin typeface="微软雅黑" charset="0"/>
                <a:ea typeface="微软雅黑" charset="0"/>
                <a:sym typeface="Aparajita" pitchFamily="34" charset="0"/>
              </a:endParaRPr>
            </a:p>
          </p:txBody>
        </p:sp>
        <p:grpSp>
          <p:nvGrpSpPr>
            <p:cNvPr id="4" name="组合 3"/>
            <p:cNvGrpSpPr/>
            <p:nvPr/>
          </p:nvGrpSpPr>
          <p:grpSpPr>
            <a:xfrm>
              <a:off x="1194" y="7002"/>
              <a:ext cx="17009" cy="538"/>
              <a:chOff x="1190" y="6399"/>
              <a:chExt cx="16925" cy="538"/>
            </a:xfrm>
            <a:effectLst>
              <a:outerShdw blurRad="50800" dist="38100" dir="2700000" algn="tl" rotWithShape="0">
                <a:prstClr val="black">
                  <a:alpha val="40000"/>
                </a:prstClr>
              </a:outerShdw>
            </a:effectLst>
          </p:grpSpPr>
          <p:sp>
            <p:nvSpPr>
              <p:cNvPr id="10252" name="文本框 23"/>
              <p:cNvSpPr>
                <a:spLocks noChangeArrowheads="1"/>
              </p:cNvSpPr>
              <p:nvPr/>
            </p:nvSpPr>
            <p:spPr bwMode="auto">
              <a:xfrm>
                <a:off x="1190" y="6399"/>
                <a:ext cx="282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eaLnBrk="0" hangingPunct="0">
                  <a:buFont typeface="Arial" charset="0"/>
                  <a:buNone/>
                </a:pPr>
                <a:r>
                  <a:rPr lang="zh-CN" altLang="en-US" sz="1500" b="1">
                    <a:solidFill>
                      <a:schemeClr val="bg1"/>
                    </a:solidFill>
                    <a:latin typeface="微软雅黑" pitchFamily="34" charset="-122"/>
                    <a:ea typeface="微软雅黑" pitchFamily="34" charset="-122"/>
                    <a:sym typeface="+mn-ea"/>
                  </a:rPr>
                  <a:t>互联网</a:t>
                </a:r>
                <a:endParaRPr lang="zh-CN" altLang="en-US" sz="1500" b="1">
                  <a:solidFill>
                    <a:schemeClr val="bg1"/>
                  </a:solidFill>
                  <a:latin typeface="微软雅黑" pitchFamily="34" charset="-122"/>
                  <a:ea typeface="微软雅黑" pitchFamily="34" charset="-122"/>
                  <a:sym typeface="+mn-ea"/>
                </a:endParaRPr>
              </a:p>
            </p:txBody>
          </p:sp>
          <p:sp>
            <p:nvSpPr>
              <p:cNvPr id="10253" name="文本框 24"/>
              <p:cNvSpPr>
                <a:spLocks noChangeArrowheads="1"/>
              </p:cNvSpPr>
              <p:nvPr/>
            </p:nvSpPr>
            <p:spPr bwMode="auto">
              <a:xfrm>
                <a:off x="4028" y="6408"/>
                <a:ext cx="282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eaLnBrk="0" hangingPunct="0">
                  <a:buFont typeface="Arial" charset="0"/>
                  <a:buNone/>
                </a:pPr>
                <a:r>
                  <a:rPr lang="zh-CN" altLang="en-US" sz="1500" b="1">
                    <a:solidFill>
                      <a:schemeClr val="bg1"/>
                    </a:solidFill>
                    <a:latin typeface="微软雅黑" pitchFamily="34" charset="-122"/>
                    <a:ea typeface="微软雅黑" pitchFamily="34" charset="-122"/>
                    <a:sym typeface="+mn-ea"/>
                  </a:rPr>
                  <a:t>新一代移动通信</a:t>
                </a:r>
                <a:endParaRPr lang="zh-CN" altLang="en-US" sz="1500" b="1">
                  <a:solidFill>
                    <a:schemeClr val="bg1"/>
                  </a:solidFill>
                  <a:latin typeface="微软雅黑" pitchFamily="34" charset="-122"/>
                  <a:ea typeface="微软雅黑" pitchFamily="34" charset="-122"/>
                  <a:sym typeface="+mn-ea"/>
                </a:endParaRPr>
              </a:p>
            </p:txBody>
          </p:sp>
          <p:sp>
            <p:nvSpPr>
              <p:cNvPr id="10254" name="文本框 25"/>
              <p:cNvSpPr>
                <a:spLocks noChangeArrowheads="1"/>
              </p:cNvSpPr>
              <p:nvPr/>
            </p:nvSpPr>
            <p:spPr bwMode="auto">
              <a:xfrm>
                <a:off x="6838" y="6400"/>
                <a:ext cx="282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eaLnBrk="0" hangingPunct="0">
                  <a:buFont typeface="Arial" charset="0"/>
                  <a:buNone/>
                </a:pPr>
                <a:r>
                  <a:rPr lang="zh-CN" altLang="en-US" sz="1500" b="1">
                    <a:solidFill>
                      <a:schemeClr val="bg1"/>
                    </a:solidFill>
                    <a:latin typeface="微软雅黑" pitchFamily="34" charset="-122"/>
                    <a:ea typeface="微软雅黑" pitchFamily="34" charset="-122"/>
                    <a:sym typeface="+mn-ea"/>
                  </a:rPr>
                  <a:t>卫星应用</a:t>
                </a:r>
                <a:endParaRPr lang="zh-CN" altLang="en-US" sz="1500" b="1">
                  <a:solidFill>
                    <a:schemeClr val="bg1"/>
                  </a:solidFill>
                  <a:latin typeface="微软雅黑" pitchFamily="34" charset="-122"/>
                  <a:ea typeface="微软雅黑" pitchFamily="34" charset="-122"/>
                  <a:sym typeface="+mn-ea"/>
                </a:endParaRPr>
              </a:p>
            </p:txBody>
          </p:sp>
          <p:sp>
            <p:nvSpPr>
              <p:cNvPr id="10255" name="文本框 26"/>
              <p:cNvSpPr>
                <a:spLocks noChangeArrowheads="1"/>
              </p:cNvSpPr>
              <p:nvPr/>
            </p:nvSpPr>
            <p:spPr bwMode="auto">
              <a:xfrm>
                <a:off x="9648" y="6400"/>
                <a:ext cx="282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eaLnBrk="0" hangingPunct="0">
                  <a:buFont typeface="Arial" charset="0"/>
                  <a:buNone/>
                </a:pPr>
                <a:r>
                  <a:rPr lang="zh-CN" altLang="en-US" sz="1500" b="1">
                    <a:solidFill>
                      <a:schemeClr val="bg1"/>
                    </a:solidFill>
                    <a:latin typeface="微软雅黑" pitchFamily="34" charset="-122"/>
                    <a:ea typeface="微软雅黑" pitchFamily="34" charset="-122"/>
                    <a:sym typeface="+mn-ea"/>
                  </a:rPr>
                  <a:t>生物和健康</a:t>
                </a:r>
                <a:endParaRPr lang="zh-CN" altLang="en-US" sz="1500" b="1">
                  <a:solidFill>
                    <a:schemeClr val="bg1"/>
                  </a:solidFill>
                  <a:latin typeface="微软雅黑" pitchFamily="34" charset="-122"/>
                  <a:ea typeface="微软雅黑" pitchFamily="34" charset="-122"/>
                  <a:sym typeface="+mn-ea"/>
                </a:endParaRPr>
              </a:p>
            </p:txBody>
          </p:sp>
          <p:sp>
            <p:nvSpPr>
              <p:cNvPr id="10256" name="文本框 27"/>
              <p:cNvSpPr>
                <a:spLocks noChangeArrowheads="1"/>
              </p:cNvSpPr>
              <p:nvPr/>
            </p:nvSpPr>
            <p:spPr bwMode="auto">
              <a:xfrm>
                <a:off x="12473" y="6400"/>
                <a:ext cx="282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eaLnBrk="0" hangingPunct="0">
                  <a:buFont typeface="Arial" charset="0"/>
                  <a:buNone/>
                </a:pPr>
                <a:r>
                  <a:rPr lang="zh-CN" altLang="en-US" sz="1500" b="1">
                    <a:solidFill>
                      <a:schemeClr val="bg1"/>
                    </a:solidFill>
                    <a:latin typeface="微软雅黑" pitchFamily="34" charset="-122"/>
                    <a:ea typeface="微软雅黑" pitchFamily="34" charset="-122"/>
                    <a:sym typeface="+mn-ea"/>
                  </a:rPr>
                  <a:t>节能环保</a:t>
                </a:r>
                <a:endParaRPr lang="zh-CN" altLang="en-US" sz="1500" b="1">
                  <a:solidFill>
                    <a:schemeClr val="bg1"/>
                  </a:solidFill>
                  <a:latin typeface="微软雅黑" pitchFamily="34" charset="-122"/>
                  <a:ea typeface="微软雅黑" pitchFamily="34" charset="-122"/>
                  <a:sym typeface="+mn-ea"/>
                </a:endParaRPr>
              </a:p>
            </p:txBody>
          </p:sp>
          <p:sp>
            <p:nvSpPr>
              <p:cNvPr id="10257" name="文本框 28"/>
              <p:cNvSpPr>
                <a:spLocks noChangeArrowheads="1"/>
              </p:cNvSpPr>
              <p:nvPr/>
            </p:nvSpPr>
            <p:spPr bwMode="auto">
              <a:xfrm>
                <a:off x="15295" y="6400"/>
                <a:ext cx="282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eaLnBrk="0" hangingPunct="0">
                  <a:buFont typeface="Arial" charset="0"/>
                  <a:buNone/>
                </a:pPr>
                <a:r>
                  <a:rPr lang="zh-CN" altLang="en-US" sz="1500" b="1">
                    <a:solidFill>
                      <a:schemeClr val="bg1"/>
                    </a:solidFill>
                    <a:latin typeface="微软雅黑" pitchFamily="34" charset="-122"/>
                    <a:ea typeface="微软雅黑" pitchFamily="34" charset="-122"/>
                    <a:sym typeface="+mn-ea"/>
                  </a:rPr>
                  <a:t>轨道交通</a:t>
                </a:r>
                <a:endParaRPr lang="zh-CN" altLang="en-US" sz="1500" b="1">
                  <a:solidFill>
                    <a:schemeClr val="bg1"/>
                  </a:solidFill>
                  <a:latin typeface="微软雅黑" pitchFamily="34" charset="-122"/>
                  <a:ea typeface="微软雅黑" pitchFamily="34" charset="-122"/>
                  <a:sym typeface="+mn-ea"/>
                </a:endParaRPr>
              </a:p>
            </p:txBody>
          </p:sp>
        </p:grpSp>
        <p:grpSp>
          <p:nvGrpSpPr>
            <p:cNvPr id="2" name="组合 1"/>
            <p:cNvGrpSpPr/>
            <p:nvPr/>
          </p:nvGrpSpPr>
          <p:grpSpPr>
            <a:xfrm>
              <a:off x="1269" y="4796"/>
              <a:ext cx="16780" cy="2129"/>
              <a:chOff x="1311" y="3903"/>
              <a:chExt cx="17185" cy="2180"/>
            </a:xfrm>
            <a:effectLst>
              <a:outerShdw blurRad="50800" dist="38100" dir="2700000" algn="tl" rotWithShape="0">
                <a:prstClr val="black">
                  <a:alpha val="40000"/>
                </a:prstClr>
              </a:outerShdw>
            </a:effectLst>
          </p:grpSpPr>
          <p:pic>
            <p:nvPicPr>
              <p:cNvPr id="8" name="图片 7" descr="mp19977693_1435136620245_1_th"/>
              <p:cNvPicPr>
                <a:picLocks noChangeAspect="1"/>
              </p:cNvPicPr>
              <p:nvPr/>
            </p:nvPicPr>
            <p:blipFill>
              <a:blip r:embed="rId2"/>
              <a:srcRect/>
              <a:stretch>
                <a:fillRect/>
              </a:stretch>
            </p:blipFill>
            <p:spPr>
              <a:xfrm>
                <a:off x="1311" y="3903"/>
                <a:ext cx="2694" cy="2180"/>
              </a:xfrm>
              <a:prstGeom prst="rect">
                <a:avLst/>
              </a:prstGeom>
            </p:spPr>
          </p:pic>
          <p:pic>
            <p:nvPicPr>
              <p:cNvPr id="9" name="图片 8" descr="10016-12040501020869"/>
              <p:cNvPicPr>
                <a:picLocks noChangeAspect="1"/>
              </p:cNvPicPr>
              <p:nvPr/>
            </p:nvPicPr>
            <p:blipFill>
              <a:blip r:embed="rId3"/>
              <a:srcRect/>
              <a:stretch>
                <a:fillRect/>
              </a:stretch>
            </p:blipFill>
            <p:spPr>
              <a:xfrm>
                <a:off x="7109" y="3903"/>
                <a:ext cx="2692" cy="2180"/>
              </a:xfrm>
              <a:prstGeom prst="rect">
                <a:avLst/>
              </a:prstGeom>
            </p:spPr>
          </p:pic>
          <p:pic>
            <p:nvPicPr>
              <p:cNvPr id="10" name="图片 9" descr="52276368f6808c4da85"/>
              <p:cNvPicPr>
                <a:picLocks noChangeAspect="1"/>
              </p:cNvPicPr>
              <p:nvPr/>
            </p:nvPicPr>
            <p:blipFill>
              <a:blip r:embed="rId4"/>
              <a:srcRect r="-1867"/>
              <a:stretch>
                <a:fillRect/>
              </a:stretch>
            </p:blipFill>
            <p:spPr>
              <a:xfrm>
                <a:off x="10007" y="3903"/>
                <a:ext cx="2692" cy="2180"/>
              </a:xfrm>
              <a:prstGeom prst="rect">
                <a:avLst/>
              </a:prstGeom>
            </p:spPr>
          </p:pic>
          <p:pic>
            <p:nvPicPr>
              <p:cNvPr id="11" name="图片 10" descr="tooopen_201210061122422663"/>
              <p:cNvPicPr>
                <a:picLocks noChangeAspect="1"/>
              </p:cNvPicPr>
              <p:nvPr/>
            </p:nvPicPr>
            <p:blipFill>
              <a:blip r:embed="rId5"/>
              <a:srcRect r="-1869"/>
              <a:stretch>
                <a:fillRect/>
              </a:stretch>
            </p:blipFill>
            <p:spPr>
              <a:xfrm>
                <a:off x="12906" y="3903"/>
                <a:ext cx="2692" cy="2180"/>
              </a:xfrm>
              <a:prstGeom prst="rect">
                <a:avLst/>
              </a:prstGeom>
            </p:spPr>
          </p:pic>
          <p:pic>
            <p:nvPicPr>
              <p:cNvPr id="12" name="图片 11" descr="20130522093746fd37e"/>
              <p:cNvPicPr>
                <a:picLocks noChangeAspect="1"/>
              </p:cNvPicPr>
              <p:nvPr/>
            </p:nvPicPr>
            <p:blipFill>
              <a:blip r:embed="rId6"/>
              <a:srcRect l="-2980" r="-2039"/>
              <a:stretch>
                <a:fillRect/>
              </a:stretch>
            </p:blipFill>
            <p:spPr>
              <a:xfrm>
                <a:off x="15804" y="3903"/>
                <a:ext cx="2692" cy="2180"/>
              </a:xfrm>
              <a:prstGeom prst="rect">
                <a:avLst/>
              </a:prstGeom>
            </p:spPr>
          </p:pic>
          <p:pic>
            <p:nvPicPr>
              <p:cNvPr id="13" name="图片 12" descr="d48fa6093c6d4b4d4d0e419ef262b2df"/>
              <p:cNvPicPr>
                <a:picLocks noChangeAspect="1"/>
              </p:cNvPicPr>
              <p:nvPr/>
            </p:nvPicPr>
            <p:blipFill>
              <a:blip r:embed="rId7"/>
              <a:srcRect/>
              <a:stretch>
                <a:fillRect/>
              </a:stretch>
            </p:blipFill>
            <p:spPr>
              <a:xfrm>
                <a:off x="4211" y="3903"/>
                <a:ext cx="2692" cy="2180"/>
              </a:xfrm>
              <a:prstGeom prst="rect">
                <a:avLst/>
              </a:prstGeom>
            </p:spPr>
          </p:pic>
        </p:grpSp>
      </p:grpSp>
      <p:sp>
        <p:nvSpPr>
          <p:cNvPr id="19" name="文本框 2"/>
          <p:cNvSpPr>
            <a:spLocks noChangeArrowheads="1"/>
          </p:cNvSpPr>
          <p:nvPr/>
        </p:nvSpPr>
        <p:spPr bwMode="auto">
          <a:xfrm>
            <a:off x="4209415" y="977265"/>
            <a:ext cx="3823335" cy="48323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a:solidFill>
                  <a:schemeClr val="bg1"/>
                </a:solidFill>
                <a:latin typeface="微软雅黑" charset="0"/>
                <a:ea typeface="微软雅黑" charset="0"/>
                <a:sym typeface="Aparajita" pitchFamily="34" charset="0"/>
              </a:rPr>
              <a:t>三</a:t>
            </a:r>
            <a:r>
              <a:rPr lang="en-US" altLang="zh-CN" sz="2400" b="1">
                <a:solidFill>
                  <a:schemeClr val="bg1"/>
                </a:solidFill>
                <a:latin typeface="微软雅黑" charset="0"/>
                <a:ea typeface="微软雅黑" charset="0"/>
                <a:sym typeface="Aparajita" pitchFamily="34" charset="0"/>
              </a:rPr>
              <a:t>. </a:t>
            </a:r>
            <a:r>
              <a:rPr lang="zh-CN" altLang="en-US" sz="2400" b="1">
                <a:solidFill>
                  <a:schemeClr val="bg1"/>
                </a:solidFill>
                <a:latin typeface="微软雅黑" charset="0"/>
                <a:ea typeface="微软雅黑" charset="0"/>
                <a:sym typeface="Aparajita" pitchFamily="34" charset="0"/>
              </a:rPr>
              <a:t>创新创业高度活跃</a:t>
            </a:r>
            <a:endParaRPr lang="zh-CN" altLang="en-US" sz="2400" b="1">
              <a:solidFill>
                <a:schemeClr val="bg1"/>
              </a:solidFill>
              <a:latin typeface="微软雅黑" charset="0"/>
              <a:ea typeface="微软雅黑" charset="0"/>
              <a:sym typeface="Aparajita" pitchFamily="34" charset="0"/>
            </a:endParaRPr>
          </a:p>
        </p:txBody>
      </p:sp>
      <p:grpSp>
        <p:nvGrpSpPr>
          <p:cNvPr id="27" name="组合 26"/>
          <p:cNvGrpSpPr/>
          <p:nvPr/>
        </p:nvGrpSpPr>
        <p:grpSpPr>
          <a:xfrm>
            <a:off x="9369425" y="260985"/>
            <a:ext cx="2889885" cy="609600"/>
            <a:chOff x="14755" y="411"/>
            <a:chExt cx="4551" cy="960"/>
          </a:xfrm>
        </p:grpSpPr>
        <p:sp>
          <p:nvSpPr>
            <p:cNvPr id="8198"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3" name="图片 2" descr="中关村发展集团标志反白"/>
            <p:cNvPicPr>
              <a:picLocks noChangeAspect="1"/>
            </p:cNvPicPr>
            <p:nvPr/>
          </p:nvPicPr>
          <p:blipFill>
            <a:blip r:embed="rId8" cstate="print"/>
            <a:srcRect t="83213"/>
            <a:stretch>
              <a:fillRect/>
            </a:stretch>
          </p:blipFill>
          <p:spPr>
            <a:xfrm>
              <a:off x="15400" y="411"/>
              <a:ext cx="3248" cy="552"/>
            </a:xfrm>
            <a:prstGeom prst="rect">
              <a:avLst/>
            </a:prstGeom>
            <a:effectLst/>
          </p:spPr>
        </p:pic>
      </p:grpSp>
      <p:sp>
        <p:nvSpPr>
          <p:cNvPr id="6" name="文本框 5"/>
          <p:cNvSpPr txBox="1"/>
          <p:nvPr/>
        </p:nvSpPr>
        <p:spPr>
          <a:xfrm>
            <a:off x="853440" y="1123315"/>
            <a:ext cx="10608310" cy="2139047"/>
          </a:xfrm>
          <a:prstGeom prst="rect">
            <a:avLst/>
          </a:prstGeom>
          <a:noFill/>
        </p:spPr>
        <p:txBody>
          <a:bodyPr wrap="square" rtlCol="0">
            <a:spAutoFit/>
          </a:bodyPr>
          <a:lstStyle/>
          <a:p>
            <a:pPr algn="just"/>
            <a:endParaRPr lang="zh-CN" altLang="en-US" sz="1600" dirty="0">
              <a:solidFill>
                <a:schemeClr val="bg1"/>
              </a:solidFill>
              <a:latin typeface="微软雅黑" charset="0"/>
              <a:ea typeface="微软雅黑" charset="0"/>
            </a:endParaRPr>
          </a:p>
          <a:p>
            <a:pPr algn="just" eaLnBrk="1" latinLnBrk="0" hangingPunct="1">
              <a:spcBef>
                <a:spcPts val="600"/>
              </a:spcBef>
            </a:pPr>
            <a:r>
              <a:rPr lang="zh-CN" altLang="en-US" sz="1800" b="1" dirty="0">
                <a:solidFill>
                  <a:schemeClr val="bg1"/>
                </a:solidFill>
                <a:latin typeface="微软雅黑" charset="0"/>
                <a:ea typeface="微软雅黑" charset="0"/>
              </a:rPr>
              <a:t>创业热情持续高涨。</a:t>
            </a:r>
            <a:r>
              <a:rPr lang="zh-CN" altLang="en-US" sz="1600" dirty="0" smtClean="0">
                <a:solidFill>
                  <a:schemeClr val="bg1"/>
                </a:solidFill>
                <a:latin typeface="微软雅黑" charset="0"/>
                <a:ea typeface="微软雅黑" charset="0"/>
              </a:rPr>
              <a:t>201</a:t>
            </a:r>
            <a:r>
              <a:rPr lang="en-US" altLang="zh-CN" sz="1600" dirty="0" smtClean="0">
                <a:solidFill>
                  <a:schemeClr val="bg1"/>
                </a:solidFill>
                <a:latin typeface="微软雅黑" charset="0"/>
                <a:ea typeface="微软雅黑" charset="0"/>
              </a:rPr>
              <a:t>6</a:t>
            </a:r>
            <a:r>
              <a:rPr lang="zh-CN" altLang="en-US" sz="1600" dirty="0" smtClean="0">
                <a:solidFill>
                  <a:schemeClr val="bg1"/>
                </a:solidFill>
                <a:latin typeface="微软雅黑" charset="0"/>
                <a:ea typeface="微软雅黑" charset="0"/>
              </a:rPr>
              <a:t>年</a:t>
            </a:r>
            <a:r>
              <a:rPr lang="zh-CN" altLang="en-US" sz="1600" dirty="0">
                <a:solidFill>
                  <a:schemeClr val="bg1"/>
                </a:solidFill>
                <a:latin typeface="微软雅黑" charset="0"/>
                <a:ea typeface="微软雅黑" charset="0"/>
              </a:rPr>
              <a:t>中关村新创办科技型企业2.</a:t>
            </a:r>
            <a:r>
              <a:rPr lang="zh-CN" altLang="en-US" sz="1600" dirty="0" smtClean="0">
                <a:solidFill>
                  <a:schemeClr val="bg1"/>
                </a:solidFill>
                <a:latin typeface="微软雅黑" charset="0"/>
                <a:ea typeface="微软雅黑" charset="0"/>
              </a:rPr>
              <a:t>4</a:t>
            </a:r>
            <a:r>
              <a:rPr lang="en-US" altLang="zh-CN" sz="1600" dirty="0" smtClean="0">
                <a:solidFill>
                  <a:schemeClr val="bg1"/>
                </a:solidFill>
                <a:latin typeface="微软雅黑" charset="0"/>
                <a:ea typeface="微软雅黑" charset="0"/>
              </a:rPr>
              <a:t>6</a:t>
            </a:r>
            <a:r>
              <a:rPr lang="zh-CN" altLang="en-US" sz="1600" dirty="0" smtClean="0">
                <a:solidFill>
                  <a:schemeClr val="bg1"/>
                </a:solidFill>
                <a:latin typeface="微软雅黑" charset="0"/>
                <a:ea typeface="微软雅黑" charset="0"/>
              </a:rPr>
              <a:t>万家</a:t>
            </a:r>
            <a:r>
              <a:rPr lang="zh-CN" altLang="en-US" sz="1600" dirty="0">
                <a:solidFill>
                  <a:schemeClr val="bg1"/>
                </a:solidFill>
                <a:latin typeface="微软雅黑" charset="0"/>
                <a:ea typeface="微软雅黑" charset="0"/>
              </a:rPr>
              <a:t>，日均创设</a:t>
            </a:r>
            <a:r>
              <a:rPr lang="zh-CN" altLang="en-US" sz="1600" dirty="0" smtClean="0">
                <a:solidFill>
                  <a:schemeClr val="bg1"/>
                </a:solidFill>
                <a:latin typeface="微软雅黑" charset="0"/>
                <a:ea typeface="微软雅黑" charset="0"/>
              </a:rPr>
              <a:t>6</a:t>
            </a:r>
            <a:r>
              <a:rPr lang="en-US" altLang="zh-CN" sz="1600" dirty="0" smtClean="0">
                <a:solidFill>
                  <a:schemeClr val="bg1"/>
                </a:solidFill>
                <a:latin typeface="微软雅黑" charset="0"/>
                <a:ea typeface="微软雅黑" charset="0"/>
              </a:rPr>
              <a:t>7</a:t>
            </a:r>
            <a:r>
              <a:rPr lang="zh-CN" altLang="en-US" sz="1600" dirty="0" smtClean="0">
                <a:solidFill>
                  <a:schemeClr val="bg1"/>
                </a:solidFill>
                <a:latin typeface="微软雅黑" charset="0"/>
                <a:ea typeface="微软雅黑" charset="0"/>
              </a:rPr>
              <a:t>家</a:t>
            </a:r>
            <a:r>
              <a:rPr lang="zh-CN" altLang="en-US" sz="1600" dirty="0">
                <a:solidFill>
                  <a:schemeClr val="bg1"/>
                </a:solidFill>
                <a:latin typeface="微软雅黑" charset="0"/>
                <a:ea typeface="微软雅黑" charset="0"/>
              </a:rPr>
              <a:t>，是全国创业最活跃的区域。 </a:t>
            </a:r>
            <a:endParaRPr lang="zh-CN" altLang="en-US" sz="1600" dirty="0">
              <a:solidFill>
                <a:schemeClr val="bg1"/>
              </a:solidFill>
              <a:latin typeface="微软雅黑" charset="0"/>
              <a:ea typeface="微软雅黑" charset="0"/>
            </a:endParaRPr>
          </a:p>
          <a:p>
            <a:pPr algn="just">
              <a:spcBef>
                <a:spcPts val="600"/>
              </a:spcBef>
            </a:pPr>
            <a:r>
              <a:rPr lang="zh-CN" altLang="en-US" sz="1800" b="1" dirty="0">
                <a:solidFill>
                  <a:schemeClr val="bg1"/>
                </a:solidFill>
                <a:latin typeface="微软雅黑" charset="0"/>
                <a:ea typeface="微软雅黑" charset="0"/>
              </a:rPr>
              <a:t>研发投入持续增长</a:t>
            </a:r>
            <a:r>
              <a:rPr lang="zh-CN" altLang="en-US" sz="1800" b="1" dirty="0" smtClean="0">
                <a:solidFill>
                  <a:schemeClr val="bg1"/>
                </a:solidFill>
                <a:latin typeface="微软雅黑" charset="0"/>
                <a:ea typeface="微软雅黑" charset="0"/>
              </a:rPr>
              <a:t>。</a:t>
            </a:r>
            <a:r>
              <a:rPr lang="zh-CN" altLang="en-US" sz="1600" dirty="0" smtClean="0">
                <a:solidFill>
                  <a:schemeClr val="bg1"/>
                </a:solidFill>
                <a:latin typeface="微软雅黑" charset="0"/>
                <a:ea typeface="微软雅黑" charset="0"/>
              </a:rPr>
              <a:t> </a:t>
            </a:r>
            <a:r>
              <a:rPr lang="en-US" altLang="zh-CN" sz="1600" dirty="0" smtClean="0">
                <a:solidFill>
                  <a:schemeClr val="bg1"/>
                </a:solidFill>
                <a:latin typeface="微软雅黑" charset="0"/>
                <a:ea typeface="微软雅黑" charset="0"/>
              </a:rPr>
              <a:t>2016</a:t>
            </a:r>
            <a:r>
              <a:rPr lang="zh-CN" altLang="en-US" sz="1600" dirty="0" smtClean="0">
                <a:solidFill>
                  <a:schemeClr val="bg1"/>
                </a:solidFill>
                <a:latin typeface="微软雅黑" charset="0"/>
                <a:ea typeface="微软雅黑" charset="0"/>
              </a:rPr>
              <a:t>年</a:t>
            </a:r>
            <a:r>
              <a:rPr lang="en-US" altLang="zh-CN" sz="1600" dirty="0" smtClean="0">
                <a:solidFill>
                  <a:schemeClr val="bg1"/>
                </a:solidFill>
                <a:latin typeface="微软雅黑" charset="0"/>
                <a:ea typeface="微软雅黑" charset="0"/>
              </a:rPr>
              <a:t>1-11</a:t>
            </a:r>
            <a:r>
              <a:rPr lang="zh-CN" altLang="en-US" sz="1600" dirty="0" smtClean="0">
                <a:solidFill>
                  <a:schemeClr val="bg1"/>
                </a:solidFill>
                <a:latin typeface="微软雅黑" charset="0"/>
                <a:ea typeface="微软雅黑" charset="0"/>
              </a:rPr>
              <a:t>月，中关村企业内部科技活动经费支出</a:t>
            </a:r>
            <a:r>
              <a:rPr lang="en-US" altLang="zh-CN" sz="1600" dirty="0" smtClean="0">
                <a:solidFill>
                  <a:schemeClr val="bg1"/>
                </a:solidFill>
                <a:latin typeface="微软雅黑" charset="0"/>
                <a:ea typeface="微软雅黑" charset="0"/>
              </a:rPr>
              <a:t>1231.2</a:t>
            </a:r>
            <a:r>
              <a:rPr lang="zh-CN" altLang="en-US" sz="1600" dirty="0" smtClean="0">
                <a:solidFill>
                  <a:schemeClr val="bg1"/>
                </a:solidFill>
                <a:latin typeface="微软雅黑" charset="0"/>
                <a:ea typeface="微软雅黑" charset="0"/>
              </a:rPr>
              <a:t>亿元，同比增长</a:t>
            </a:r>
            <a:r>
              <a:rPr lang="en-US" altLang="zh-CN" sz="1600" dirty="0" smtClean="0">
                <a:solidFill>
                  <a:schemeClr val="bg1"/>
                </a:solidFill>
                <a:latin typeface="微软雅黑" charset="0"/>
                <a:ea typeface="微软雅黑" charset="0"/>
              </a:rPr>
              <a:t>13.2%</a:t>
            </a:r>
            <a:r>
              <a:rPr lang="zh-CN" altLang="en-US" sz="1600" dirty="0" smtClean="0">
                <a:solidFill>
                  <a:schemeClr val="bg1"/>
                </a:solidFill>
                <a:latin typeface="微软雅黑" charset="0"/>
                <a:ea typeface="微软雅黑" charset="0"/>
              </a:rPr>
              <a:t>；企业科技经费投入强度达</a:t>
            </a:r>
            <a:r>
              <a:rPr lang="en-US" altLang="zh-CN" sz="1600" dirty="0" smtClean="0">
                <a:solidFill>
                  <a:schemeClr val="bg1"/>
                </a:solidFill>
                <a:latin typeface="微软雅黑" charset="0"/>
                <a:ea typeface="微软雅黑" charset="0"/>
              </a:rPr>
              <a:t>3.3%</a:t>
            </a:r>
            <a:r>
              <a:rPr lang="zh-CN" altLang="en-US" sz="1600" dirty="0" smtClean="0">
                <a:solidFill>
                  <a:schemeClr val="bg1"/>
                </a:solidFill>
                <a:latin typeface="微软雅黑" charset="0"/>
                <a:ea typeface="微软雅黑" charset="0"/>
              </a:rPr>
              <a:t>，与上年同期基本持平，超过三成的企业（</a:t>
            </a:r>
            <a:r>
              <a:rPr lang="en-US" altLang="zh-CN" sz="1600" dirty="0" smtClean="0">
                <a:solidFill>
                  <a:schemeClr val="bg1"/>
                </a:solidFill>
                <a:latin typeface="微软雅黑" charset="0"/>
                <a:ea typeface="微软雅黑" charset="0"/>
              </a:rPr>
              <a:t>2185</a:t>
            </a:r>
            <a:r>
              <a:rPr lang="zh-CN" altLang="en-US" sz="1600" dirty="0" smtClean="0">
                <a:solidFill>
                  <a:schemeClr val="bg1"/>
                </a:solidFill>
                <a:latin typeface="微软雅黑" charset="0"/>
                <a:ea typeface="微软雅黑" charset="0"/>
              </a:rPr>
              <a:t>家）投入强度超过</a:t>
            </a:r>
            <a:r>
              <a:rPr lang="en-US" altLang="zh-CN" sz="1600" dirty="0" smtClean="0">
                <a:solidFill>
                  <a:schemeClr val="bg1"/>
                </a:solidFill>
                <a:latin typeface="微软雅黑" charset="0"/>
                <a:ea typeface="微软雅黑" charset="0"/>
              </a:rPr>
              <a:t>10%</a:t>
            </a:r>
            <a:r>
              <a:rPr lang="zh-CN" altLang="en-US" sz="1600" dirty="0" smtClean="0">
                <a:solidFill>
                  <a:schemeClr val="bg1"/>
                </a:solidFill>
                <a:latin typeface="微软雅黑" charset="0"/>
                <a:ea typeface="微软雅黑" charset="0"/>
              </a:rPr>
              <a:t>。。 </a:t>
            </a:r>
            <a:endParaRPr lang="zh-CN" altLang="en-US" sz="1600" dirty="0">
              <a:solidFill>
                <a:schemeClr val="bg1"/>
              </a:solidFill>
              <a:latin typeface="微软雅黑" charset="0"/>
              <a:ea typeface="微软雅黑" charset="0"/>
            </a:endParaRPr>
          </a:p>
          <a:p>
            <a:pPr algn="just">
              <a:spcBef>
                <a:spcPts val="600"/>
              </a:spcBef>
            </a:pPr>
            <a:r>
              <a:rPr lang="zh-CN" altLang="en-US" sz="1800" b="1" dirty="0">
                <a:solidFill>
                  <a:schemeClr val="bg1"/>
                </a:solidFill>
                <a:latin typeface="微软雅黑" charset="0"/>
                <a:ea typeface="微软雅黑" charset="0"/>
              </a:rPr>
              <a:t>创新成果不断涌现</a:t>
            </a:r>
            <a:r>
              <a:rPr lang="zh-CN" altLang="en-US" sz="1800" b="1" dirty="0" smtClean="0">
                <a:solidFill>
                  <a:schemeClr val="bg1"/>
                </a:solidFill>
                <a:latin typeface="微软雅黑" charset="0"/>
                <a:ea typeface="微软雅黑" charset="0"/>
              </a:rPr>
              <a:t>。</a:t>
            </a:r>
            <a:r>
              <a:rPr lang="zh-CN" altLang="en-US" sz="1600" dirty="0" smtClean="0">
                <a:solidFill>
                  <a:schemeClr val="bg1"/>
                </a:solidFill>
                <a:latin typeface="微软雅黑" charset="0"/>
                <a:ea typeface="微软雅黑" charset="0"/>
              </a:rPr>
              <a:t>截至</a:t>
            </a:r>
            <a:r>
              <a:rPr lang="en-US" altLang="zh-CN" sz="1600" dirty="0" smtClean="0">
                <a:solidFill>
                  <a:schemeClr val="bg1"/>
                </a:solidFill>
                <a:latin typeface="微软雅黑" charset="0"/>
                <a:ea typeface="微软雅黑" charset="0"/>
              </a:rPr>
              <a:t>2016</a:t>
            </a:r>
            <a:r>
              <a:rPr lang="zh-CN" altLang="en-US" sz="1600" dirty="0" smtClean="0">
                <a:solidFill>
                  <a:schemeClr val="bg1"/>
                </a:solidFill>
                <a:latin typeface="微软雅黑" charset="0"/>
                <a:ea typeface="微软雅黑" charset="0"/>
              </a:rPr>
              <a:t>年</a:t>
            </a:r>
            <a:r>
              <a:rPr lang="en-US" altLang="zh-CN" sz="1600" dirty="0" smtClean="0">
                <a:solidFill>
                  <a:schemeClr val="bg1"/>
                </a:solidFill>
                <a:latin typeface="微软雅黑" charset="0"/>
                <a:ea typeface="微软雅黑" charset="0"/>
              </a:rPr>
              <a:t>11</a:t>
            </a:r>
            <a:r>
              <a:rPr lang="zh-CN" altLang="en-US" sz="1600" dirty="0" smtClean="0">
                <a:solidFill>
                  <a:schemeClr val="bg1"/>
                </a:solidFill>
                <a:latin typeface="微软雅黑" charset="0"/>
                <a:ea typeface="微软雅黑" charset="0"/>
              </a:rPr>
              <a:t>月底，中关村企业拥有有效发明专利</a:t>
            </a:r>
            <a:r>
              <a:rPr lang="en-US" altLang="zh-CN" sz="1600" dirty="0" smtClean="0">
                <a:solidFill>
                  <a:schemeClr val="bg1"/>
                </a:solidFill>
                <a:latin typeface="微软雅黑" charset="0"/>
                <a:ea typeface="微软雅黑" charset="0"/>
              </a:rPr>
              <a:t>59426</a:t>
            </a:r>
            <a:r>
              <a:rPr lang="zh-CN" altLang="en-US" sz="1600" dirty="0" smtClean="0">
                <a:solidFill>
                  <a:schemeClr val="bg1"/>
                </a:solidFill>
                <a:latin typeface="微软雅黑" charset="0"/>
                <a:ea typeface="微软雅黑" charset="0"/>
              </a:rPr>
              <a:t>件，占北京市企业同期有效发明专利量的</a:t>
            </a:r>
            <a:r>
              <a:rPr lang="en-US" altLang="zh-CN" sz="1600" dirty="0" smtClean="0">
                <a:solidFill>
                  <a:schemeClr val="bg1"/>
                </a:solidFill>
                <a:latin typeface="微软雅黑" charset="0"/>
                <a:ea typeface="微软雅黑" charset="0"/>
              </a:rPr>
              <a:t>61.7%</a:t>
            </a:r>
            <a:r>
              <a:rPr lang="zh-CN" altLang="en-US" sz="1600" dirty="0" smtClean="0">
                <a:solidFill>
                  <a:schemeClr val="bg1"/>
                </a:solidFill>
                <a:latin typeface="微软雅黑" charset="0"/>
                <a:ea typeface="微软雅黑" charset="0"/>
              </a:rPr>
              <a:t>。</a:t>
            </a:r>
            <a:r>
              <a:rPr lang="en-US" altLang="zh-CN" sz="1600" dirty="0" smtClean="0">
                <a:solidFill>
                  <a:schemeClr val="bg1"/>
                </a:solidFill>
                <a:latin typeface="微软雅黑" charset="0"/>
                <a:ea typeface="微软雅黑" charset="0"/>
              </a:rPr>
              <a:t>2016</a:t>
            </a:r>
            <a:r>
              <a:rPr lang="zh-CN" altLang="en-US" sz="1600" dirty="0" smtClean="0">
                <a:solidFill>
                  <a:schemeClr val="bg1"/>
                </a:solidFill>
                <a:latin typeface="微软雅黑" charset="0"/>
                <a:ea typeface="微软雅黑" charset="0"/>
              </a:rPr>
              <a:t>年</a:t>
            </a:r>
            <a:r>
              <a:rPr lang="en-US" altLang="zh-CN" sz="1600" dirty="0" smtClean="0">
                <a:solidFill>
                  <a:schemeClr val="bg1"/>
                </a:solidFill>
                <a:latin typeface="微软雅黑" charset="0"/>
                <a:ea typeface="微软雅黑" charset="0"/>
              </a:rPr>
              <a:t>1-11</a:t>
            </a:r>
            <a:r>
              <a:rPr lang="zh-CN" altLang="en-US" sz="1600" dirty="0" smtClean="0">
                <a:solidFill>
                  <a:schemeClr val="bg1"/>
                </a:solidFill>
                <a:latin typeface="微软雅黑" charset="0"/>
                <a:ea typeface="微软雅黑" charset="0"/>
              </a:rPr>
              <a:t>月，中关村</a:t>
            </a:r>
            <a:r>
              <a:rPr lang="en-US" altLang="zh-CN" sz="1600" dirty="0" smtClean="0">
                <a:solidFill>
                  <a:schemeClr val="bg1"/>
                </a:solidFill>
                <a:latin typeface="微软雅黑" charset="0"/>
                <a:ea typeface="微软雅黑" charset="0"/>
              </a:rPr>
              <a:t>PCT</a:t>
            </a:r>
            <a:r>
              <a:rPr lang="zh-CN" altLang="en-US" sz="1600" dirty="0" smtClean="0">
                <a:solidFill>
                  <a:schemeClr val="bg1"/>
                </a:solidFill>
                <a:latin typeface="微软雅黑" charset="0"/>
                <a:ea typeface="微软雅黑" charset="0"/>
              </a:rPr>
              <a:t>专利申请量为</a:t>
            </a:r>
            <a:r>
              <a:rPr lang="en-US" altLang="zh-CN" sz="1600" dirty="0" smtClean="0">
                <a:solidFill>
                  <a:schemeClr val="bg1"/>
                </a:solidFill>
                <a:latin typeface="微软雅黑" charset="0"/>
                <a:ea typeface="微软雅黑" charset="0"/>
              </a:rPr>
              <a:t>2905</a:t>
            </a:r>
            <a:r>
              <a:rPr lang="zh-CN" altLang="en-US" sz="1600" dirty="0" smtClean="0">
                <a:solidFill>
                  <a:schemeClr val="bg1"/>
                </a:solidFill>
                <a:latin typeface="微软雅黑" charset="0"/>
                <a:ea typeface="微软雅黑" charset="0"/>
              </a:rPr>
              <a:t>件，同比增长</a:t>
            </a:r>
            <a:r>
              <a:rPr lang="en-US" altLang="zh-CN" sz="1600" dirty="0" smtClean="0">
                <a:solidFill>
                  <a:schemeClr val="bg1"/>
                </a:solidFill>
                <a:latin typeface="微软雅黑" charset="0"/>
                <a:ea typeface="微软雅黑" charset="0"/>
              </a:rPr>
              <a:t>11.1%</a:t>
            </a:r>
            <a:r>
              <a:rPr lang="zh-CN" altLang="en-US" sz="1600" dirty="0" smtClean="0">
                <a:solidFill>
                  <a:schemeClr val="bg1"/>
                </a:solidFill>
                <a:latin typeface="微软雅黑" charset="0"/>
                <a:ea typeface="微软雅黑" charset="0"/>
              </a:rPr>
              <a:t>，占全市</a:t>
            </a:r>
            <a:r>
              <a:rPr lang="en-US" altLang="zh-CN" sz="1600" dirty="0" smtClean="0">
                <a:solidFill>
                  <a:schemeClr val="bg1"/>
                </a:solidFill>
                <a:latin typeface="微软雅黑" charset="0"/>
                <a:ea typeface="微软雅黑" charset="0"/>
              </a:rPr>
              <a:t>PCT</a:t>
            </a:r>
            <a:r>
              <a:rPr lang="zh-CN" altLang="en-US" sz="1600" dirty="0" smtClean="0">
                <a:solidFill>
                  <a:schemeClr val="bg1"/>
                </a:solidFill>
                <a:latin typeface="微软雅黑" charset="0"/>
                <a:ea typeface="微软雅黑" charset="0"/>
              </a:rPr>
              <a:t>专利申请量的</a:t>
            </a:r>
            <a:r>
              <a:rPr lang="en-US" altLang="zh-CN" sz="1600" dirty="0" smtClean="0">
                <a:solidFill>
                  <a:schemeClr val="bg1"/>
                </a:solidFill>
                <a:latin typeface="微软雅黑" charset="0"/>
                <a:ea typeface="微软雅黑" charset="0"/>
              </a:rPr>
              <a:t>50.2%</a:t>
            </a:r>
            <a:r>
              <a:rPr lang="zh-CN" altLang="en-US" sz="1600" dirty="0" smtClean="0">
                <a:solidFill>
                  <a:schemeClr val="bg1"/>
                </a:solidFill>
                <a:latin typeface="微软雅黑" charset="0"/>
                <a:ea typeface="微软雅黑" charset="0"/>
              </a:rPr>
              <a:t> 。</a:t>
            </a:r>
            <a:endParaRPr lang="zh-CN" altLang="en-US" sz="1600" dirty="0">
              <a:solidFill>
                <a:schemeClr val="bg1"/>
              </a:solidFill>
              <a:latin typeface="微软雅黑" charset="0"/>
              <a:ea typeface="微软雅黑" charset="0"/>
            </a:endParaRPr>
          </a:p>
        </p:txBody>
      </p:sp>
      <p:sp>
        <p:nvSpPr>
          <p:cNvPr id="100" name="文本框 99"/>
          <p:cNvSpPr txBox="1"/>
          <p:nvPr/>
        </p:nvSpPr>
        <p:spPr>
          <a:xfrm>
            <a:off x="880110" y="3810000"/>
            <a:ext cx="10594975" cy="1223010"/>
          </a:xfrm>
          <a:prstGeom prst="rect">
            <a:avLst/>
          </a:prstGeom>
          <a:noFill/>
          <a:ln w="9525">
            <a:noFill/>
            <a:miter/>
          </a:ln>
        </p:spPr>
        <p:txBody>
          <a:bodyPr wrap="square">
            <a:spAutoFit/>
          </a:bodyPr>
          <a:lstStyle/>
          <a:p>
            <a:pPr algn="just">
              <a:spcBef>
                <a:spcPts val="600"/>
              </a:spcBef>
            </a:pPr>
            <a:r>
              <a:rPr lang="zh-CN" altLang="en-US" sz="1800" b="1" u="none" dirty="0">
                <a:solidFill>
                  <a:schemeClr val="bg1"/>
                </a:solidFill>
                <a:latin typeface="微软雅黑" charset="0"/>
                <a:ea typeface="微软雅黑" charset="0"/>
                <a:cs typeface="仿宋_GB2312" charset="0"/>
              </a:rPr>
              <a:t>高新技术产业高速增长</a:t>
            </a:r>
            <a:r>
              <a:rPr lang="zh-CN" altLang="en-US" sz="1800" b="1" u="none" dirty="0" smtClean="0">
                <a:solidFill>
                  <a:schemeClr val="bg1"/>
                </a:solidFill>
                <a:latin typeface="微软雅黑" charset="0"/>
                <a:ea typeface="微软雅黑" charset="0"/>
                <a:cs typeface="仿宋_GB2312" charset="0"/>
              </a:rPr>
              <a:t>。</a:t>
            </a:r>
            <a:r>
              <a:rPr lang="en-US" altLang="zh-CN" sz="1600" dirty="0" smtClean="0">
                <a:solidFill>
                  <a:schemeClr val="bg1"/>
                </a:solidFill>
                <a:latin typeface="微软雅黑" charset="0"/>
                <a:ea typeface="微软雅黑" charset="0"/>
                <a:cs typeface="仿宋_GB2312" charset="0"/>
              </a:rPr>
              <a:t>2016</a:t>
            </a:r>
            <a:r>
              <a:rPr lang="zh-CN" altLang="en-US" sz="1600" dirty="0" smtClean="0">
                <a:solidFill>
                  <a:schemeClr val="bg1"/>
                </a:solidFill>
                <a:latin typeface="微软雅黑" charset="0"/>
                <a:ea typeface="微软雅黑" charset="0"/>
                <a:cs typeface="仿宋_GB2312" charset="0"/>
              </a:rPr>
              <a:t>年</a:t>
            </a:r>
            <a:r>
              <a:rPr lang="en-US" altLang="zh-CN" sz="1600" dirty="0" smtClean="0">
                <a:solidFill>
                  <a:schemeClr val="bg1"/>
                </a:solidFill>
                <a:latin typeface="微软雅黑" charset="0"/>
                <a:ea typeface="微软雅黑" charset="0"/>
                <a:cs typeface="仿宋_GB2312" charset="0"/>
              </a:rPr>
              <a:t>1-11</a:t>
            </a:r>
            <a:r>
              <a:rPr lang="zh-CN" altLang="en-US" sz="1600" dirty="0" smtClean="0">
                <a:solidFill>
                  <a:schemeClr val="bg1"/>
                </a:solidFill>
                <a:latin typeface="微软雅黑" charset="0"/>
                <a:ea typeface="微软雅黑" charset="0"/>
                <a:cs typeface="仿宋_GB2312" charset="0"/>
              </a:rPr>
              <a:t>月， </a:t>
            </a:r>
            <a:r>
              <a:rPr lang="zh-CN" altLang="en-US" sz="1600" b="0" u="none" dirty="0" smtClean="0">
                <a:solidFill>
                  <a:schemeClr val="bg1"/>
                </a:solidFill>
                <a:latin typeface="微软雅黑" charset="0"/>
                <a:ea typeface="微软雅黑" charset="0"/>
                <a:cs typeface="仿宋_GB2312" charset="0"/>
              </a:rPr>
              <a:t>中关村企业</a:t>
            </a:r>
            <a:r>
              <a:rPr lang="zh-CN" altLang="en-US" sz="1600" dirty="0" smtClean="0">
                <a:solidFill>
                  <a:schemeClr val="bg1"/>
                </a:solidFill>
                <a:latin typeface="微软雅黑" charset="0"/>
                <a:ea typeface="微软雅黑" charset="0"/>
                <a:cs typeface="仿宋_GB2312" charset="0"/>
              </a:rPr>
              <a:t>技术收入达到</a:t>
            </a:r>
            <a:r>
              <a:rPr lang="en-US" altLang="zh-CN" sz="1600" dirty="0" smtClean="0">
                <a:solidFill>
                  <a:schemeClr val="bg1"/>
                </a:solidFill>
                <a:latin typeface="微软雅黑" charset="0"/>
                <a:ea typeface="微软雅黑" charset="0"/>
                <a:cs typeface="仿宋_GB2312" charset="0"/>
              </a:rPr>
              <a:t>5293</a:t>
            </a:r>
            <a:r>
              <a:rPr lang="zh-CN" altLang="en-US" sz="1600" dirty="0" smtClean="0">
                <a:solidFill>
                  <a:schemeClr val="bg1"/>
                </a:solidFill>
                <a:latin typeface="微软雅黑" charset="0"/>
                <a:ea typeface="微软雅黑" charset="0"/>
                <a:cs typeface="仿宋_GB2312" charset="0"/>
              </a:rPr>
              <a:t>亿元，同比增长</a:t>
            </a:r>
            <a:r>
              <a:rPr lang="en-US" altLang="zh-CN" sz="1600" dirty="0" smtClean="0">
                <a:solidFill>
                  <a:schemeClr val="bg1"/>
                </a:solidFill>
                <a:latin typeface="微软雅黑" charset="0"/>
                <a:ea typeface="微软雅黑" charset="0"/>
                <a:cs typeface="仿宋_GB2312" charset="0"/>
              </a:rPr>
              <a:t>19.6%</a:t>
            </a:r>
            <a:r>
              <a:rPr lang="zh-CN" altLang="en-US" sz="1600" dirty="0" smtClean="0">
                <a:solidFill>
                  <a:schemeClr val="bg1"/>
                </a:solidFill>
                <a:latin typeface="微软雅黑" charset="0"/>
                <a:ea typeface="微软雅黑" charset="0"/>
                <a:cs typeface="仿宋_GB2312" charset="0"/>
              </a:rPr>
              <a:t>，对总收入增长的贡献率达</a:t>
            </a:r>
            <a:r>
              <a:rPr lang="en-US" altLang="zh-CN" sz="1600" dirty="0" smtClean="0">
                <a:solidFill>
                  <a:schemeClr val="bg1"/>
                </a:solidFill>
                <a:latin typeface="微软雅黑" charset="0"/>
                <a:ea typeface="微软雅黑" charset="0"/>
                <a:cs typeface="仿宋_GB2312" charset="0"/>
              </a:rPr>
              <a:t>20.5%</a:t>
            </a:r>
            <a:r>
              <a:rPr lang="zh-CN" altLang="en-US" sz="1600" dirty="0" smtClean="0">
                <a:solidFill>
                  <a:schemeClr val="bg1"/>
                </a:solidFill>
                <a:latin typeface="微软雅黑" charset="0"/>
                <a:ea typeface="微软雅黑" charset="0"/>
                <a:cs typeface="仿宋_GB2312" charset="0"/>
              </a:rPr>
              <a:t>。 </a:t>
            </a:r>
            <a:endParaRPr lang="zh-CN" altLang="en-US" sz="1600" b="0" u="none" dirty="0">
              <a:solidFill>
                <a:schemeClr val="bg1"/>
              </a:solidFill>
              <a:latin typeface="微软雅黑" charset="0"/>
              <a:ea typeface="微软雅黑" charset="0"/>
              <a:cs typeface="仿宋_GB2312" charset="0"/>
            </a:endParaRPr>
          </a:p>
          <a:p>
            <a:pPr algn="just">
              <a:spcBef>
                <a:spcPts val="600"/>
              </a:spcBef>
            </a:pPr>
            <a:r>
              <a:rPr lang="zh-CN" altLang="en-US" sz="1800" b="1" u="none" dirty="0">
                <a:solidFill>
                  <a:schemeClr val="bg1"/>
                </a:solidFill>
                <a:latin typeface="微软雅黑" charset="0"/>
                <a:ea typeface="微软雅黑" charset="0"/>
                <a:cs typeface="仿宋_GB2312" charset="0"/>
              </a:rPr>
              <a:t>形成六大优势产业集群</a:t>
            </a:r>
            <a:r>
              <a:rPr lang="zh-CN" altLang="en-US" sz="1800" b="1" u="none" dirty="0" smtClean="0">
                <a:solidFill>
                  <a:schemeClr val="bg1"/>
                </a:solidFill>
                <a:latin typeface="微软雅黑" charset="0"/>
                <a:ea typeface="微软雅黑" charset="0"/>
                <a:cs typeface="仿宋_GB2312" charset="0"/>
              </a:rPr>
              <a:t>。</a:t>
            </a:r>
            <a:r>
              <a:rPr lang="en-US" altLang="zh-CN" sz="1600" dirty="0" smtClean="0">
                <a:solidFill>
                  <a:schemeClr val="bg1"/>
                </a:solidFill>
                <a:latin typeface="微软雅黑" charset="0"/>
                <a:ea typeface="微软雅黑" charset="0"/>
                <a:cs typeface="仿宋_GB2312" charset="0"/>
              </a:rPr>
              <a:t>2016</a:t>
            </a:r>
            <a:r>
              <a:rPr lang="zh-CN" altLang="en-US" sz="1600" dirty="0" smtClean="0">
                <a:solidFill>
                  <a:schemeClr val="bg1"/>
                </a:solidFill>
                <a:latin typeface="微软雅黑" charset="0"/>
                <a:ea typeface="微软雅黑" charset="0"/>
                <a:cs typeface="仿宋_GB2312" charset="0"/>
              </a:rPr>
              <a:t>年</a:t>
            </a:r>
            <a:r>
              <a:rPr lang="en-US" altLang="zh-CN" sz="1600" dirty="0" smtClean="0">
                <a:solidFill>
                  <a:schemeClr val="bg1"/>
                </a:solidFill>
                <a:latin typeface="微软雅黑" charset="0"/>
                <a:ea typeface="微软雅黑" charset="0"/>
                <a:cs typeface="仿宋_GB2312" charset="0"/>
              </a:rPr>
              <a:t>1-11</a:t>
            </a:r>
            <a:r>
              <a:rPr lang="zh-CN" altLang="en-US" sz="1600" dirty="0" smtClean="0">
                <a:solidFill>
                  <a:schemeClr val="bg1"/>
                </a:solidFill>
                <a:latin typeface="微软雅黑" charset="0"/>
                <a:ea typeface="微软雅黑" charset="0"/>
                <a:cs typeface="仿宋_GB2312" charset="0"/>
              </a:rPr>
              <a:t>月，中关村六大高新技术领域实现总收入</a:t>
            </a:r>
            <a:r>
              <a:rPr lang="en-US" altLang="zh-CN" sz="1600" dirty="0" smtClean="0">
                <a:solidFill>
                  <a:schemeClr val="bg1"/>
                </a:solidFill>
                <a:latin typeface="微软雅黑" charset="0"/>
                <a:ea typeface="微软雅黑" charset="0"/>
                <a:cs typeface="仿宋_GB2312" charset="0"/>
              </a:rPr>
              <a:t>28066.7</a:t>
            </a:r>
            <a:r>
              <a:rPr lang="zh-CN" altLang="en-US" sz="1600" dirty="0" smtClean="0">
                <a:solidFill>
                  <a:schemeClr val="bg1"/>
                </a:solidFill>
                <a:latin typeface="微软雅黑" charset="0"/>
                <a:ea typeface="微软雅黑" charset="0"/>
                <a:cs typeface="仿宋_GB2312" charset="0"/>
              </a:rPr>
              <a:t>亿元，同比增长</a:t>
            </a:r>
            <a:r>
              <a:rPr lang="en-US" altLang="zh-CN" sz="1600" dirty="0" smtClean="0">
                <a:solidFill>
                  <a:schemeClr val="bg1"/>
                </a:solidFill>
                <a:latin typeface="微软雅黑" charset="0"/>
                <a:ea typeface="微软雅黑" charset="0"/>
                <a:cs typeface="仿宋_GB2312" charset="0"/>
              </a:rPr>
              <a:t>12.1%</a:t>
            </a:r>
            <a:r>
              <a:rPr lang="zh-CN" altLang="en-US" sz="1600" dirty="0" smtClean="0">
                <a:solidFill>
                  <a:schemeClr val="bg1"/>
                </a:solidFill>
                <a:latin typeface="微软雅黑" charset="0"/>
                <a:ea typeface="微软雅黑" charset="0"/>
                <a:cs typeface="仿宋_GB2312" charset="0"/>
              </a:rPr>
              <a:t>，占示范区总收入的</a:t>
            </a:r>
            <a:r>
              <a:rPr lang="en-US" altLang="zh-CN" sz="1600" dirty="0" smtClean="0">
                <a:solidFill>
                  <a:schemeClr val="bg1"/>
                </a:solidFill>
                <a:latin typeface="微软雅黑" charset="0"/>
                <a:ea typeface="微软雅黑" charset="0"/>
                <a:cs typeface="仿宋_GB2312" charset="0"/>
              </a:rPr>
              <a:t>75.8%</a:t>
            </a:r>
            <a:r>
              <a:rPr lang="zh-CN" altLang="en-US" sz="1600" dirty="0" smtClean="0">
                <a:solidFill>
                  <a:schemeClr val="bg1"/>
                </a:solidFill>
                <a:latin typeface="微软雅黑" charset="0"/>
                <a:ea typeface="微软雅黑" charset="0"/>
                <a:cs typeface="仿宋_GB2312" charset="0"/>
              </a:rPr>
              <a:t>。 </a:t>
            </a:r>
            <a:endParaRPr lang="zh-CN" altLang="en-US" sz="1600" b="0" u="none" dirty="0">
              <a:solidFill>
                <a:schemeClr val="bg1"/>
              </a:solidFill>
              <a:latin typeface="微软雅黑" charset="0"/>
              <a:ea typeface="微软雅黑" charset="0"/>
              <a:cs typeface="仿宋_GB2312"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grpSp>
        <p:nvGrpSpPr>
          <p:cNvPr id="39" name="组合 38"/>
          <p:cNvGrpSpPr/>
          <p:nvPr/>
        </p:nvGrpSpPr>
        <p:grpSpPr>
          <a:xfrm>
            <a:off x="-8255" y="-1274"/>
            <a:ext cx="12201526" cy="3481660"/>
            <a:chOff x="2037" y="-1596"/>
            <a:chExt cx="19202" cy="5500"/>
          </a:xfrm>
        </p:grpSpPr>
        <p:pic>
          <p:nvPicPr>
            <p:cNvPr id="37" name="图片 1"/>
            <p:cNvPicPr>
              <a:picLocks noChangeAspect="1" noChangeArrowheads="1"/>
            </p:cNvPicPr>
            <p:nvPr/>
          </p:nvPicPr>
          <p:blipFill>
            <a:blip r:embed="rId1" cstate="email"/>
            <a:srcRect b="10167"/>
            <a:stretch>
              <a:fillRect/>
            </a:stretch>
          </p:blipFill>
          <p:spPr bwMode="auto">
            <a:xfrm>
              <a:off x="2037" y="-1583"/>
              <a:ext cx="19200" cy="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3"/>
            <p:cNvSpPr>
              <a:spLocks noChangeArrowheads="1"/>
            </p:cNvSpPr>
            <p:nvPr/>
          </p:nvSpPr>
          <p:spPr bwMode="auto">
            <a:xfrm>
              <a:off x="2039" y="-1596"/>
              <a:ext cx="19200" cy="5500"/>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19" name="文本框 2"/>
          <p:cNvSpPr>
            <a:spLocks noChangeArrowheads="1"/>
          </p:cNvSpPr>
          <p:nvPr/>
        </p:nvSpPr>
        <p:spPr bwMode="auto">
          <a:xfrm>
            <a:off x="3920490" y="955675"/>
            <a:ext cx="4398645" cy="48323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a:solidFill>
                  <a:schemeClr val="bg1"/>
                </a:solidFill>
                <a:latin typeface="微软雅黑" charset="0"/>
                <a:ea typeface="微软雅黑" charset="0"/>
                <a:sym typeface="Aparajita" pitchFamily="34" charset="0"/>
              </a:rPr>
              <a:t>五</a:t>
            </a:r>
            <a:r>
              <a:rPr lang="en-US" altLang="zh-CN" sz="2400" b="1">
                <a:solidFill>
                  <a:schemeClr val="bg1"/>
                </a:solidFill>
                <a:latin typeface="微软雅黑" charset="0"/>
                <a:ea typeface="微软雅黑" charset="0"/>
                <a:sym typeface="Aparajita" pitchFamily="34" charset="0"/>
              </a:rPr>
              <a:t>. </a:t>
            </a:r>
            <a:r>
              <a:rPr lang="zh-CN" altLang="en-US" sz="2400" b="1">
                <a:solidFill>
                  <a:schemeClr val="bg1"/>
                </a:solidFill>
                <a:latin typeface="微软雅黑" charset="0"/>
                <a:ea typeface="微软雅黑" charset="0"/>
                <a:sym typeface="Aparajita" pitchFamily="34" charset="0"/>
              </a:rPr>
              <a:t>创新企业影响力进一步提升</a:t>
            </a:r>
            <a:endParaRPr lang="zh-CN" altLang="en-US" sz="2400" b="1">
              <a:solidFill>
                <a:schemeClr val="bg1"/>
              </a:solidFill>
              <a:latin typeface="微软雅黑" charset="0"/>
              <a:ea typeface="微软雅黑" charset="0"/>
              <a:sym typeface="Aparajita" pitchFamily="34" charset="0"/>
            </a:endParaRPr>
          </a:p>
        </p:txBody>
      </p:sp>
      <p:sp>
        <p:nvSpPr>
          <p:cNvPr id="6" name="文本框 5"/>
          <p:cNvSpPr txBox="1"/>
          <p:nvPr/>
        </p:nvSpPr>
        <p:spPr>
          <a:xfrm>
            <a:off x="1744980" y="1492250"/>
            <a:ext cx="9049385" cy="1815882"/>
          </a:xfrm>
          <a:prstGeom prst="rect">
            <a:avLst/>
          </a:prstGeom>
          <a:noFill/>
        </p:spPr>
        <p:txBody>
          <a:bodyPr wrap="square" rtlCol="0">
            <a:spAutoFit/>
          </a:bodyPr>
          <a:lstStyle/>
          <a:p>
            <a:r>
              <a:rPr lang="zh-CN" altLang="en-US" sz="1600" dirty="0" smtClean="0">
                <a:solidFill>
                  <a:schemeClr val="bg1"/>
                </a:solidFill>
                <a:latin typeface="微软雅黑" charset="0"/>
                <a:ea typeface="微软雅黑" charset="0"/>
              </a:rPr>
              <a:t>截至</a:t>
            </a:r>
            <a:r>
              <a:rPr lang="en-US" altLang="zh-CN" sz="1600" dirty="0" smtClean="0">
                <a:solidFill>
                  <a:schemeClr val="bg1"/>
                </a:solidFill>
                <a:latin typeface="微软雅黑" charset="0"/>
                <a:ea typeface="微软雅黑" charset="0"/>
              </a:rPr>
              <a:t>2016</a:t>
            </a:r>
            <a:r>
              <a:rPr lang="zh-CN" altLang="en-US" sz="1600" dirty="0" smtClean="0">
                <a:solidFill>
                  <a:schemeClr val="bg1"/>
                </a:solidFill>
                <a:latin typeface="微软雅黑" charset="0"/>
                <a:ea typeface="微软雅黑" charset="0"/>
              </a:rPr>
              <a:t>年</a:t>
            </a:r>
            <a:r>
              <a:rPr lang="en-US" altLang="zh-CN" sz="1600" dirty="0" smtClean="0">
                <a:solidFill>
                  <a:schemeClr val="bg1"/>
                </a:solidFill>
                <a:latin typeface="微软雅黑" charset="0"/>
                <a:ea typeface="微软雅黑" charset="0"/>
              </a:rPr>
              <a:t>11</a:t>
            </a:r>
            <a:r>
              <a:rPr lang="zh-CN" altLang="en-US" sz="1600" dirty="0" smtClean="0">
                <a:solidFill>
                  <a:schemeClr val="bg1"/>
                </a:solidFill>
                <a:latin typeface="微软雅黑" charset="0"/>
                <a:ea typeface="微软雅黑" charset="0"/>
              </a:rPr>
              <a:t>月底，中关村上市公司累计达到</a:t>
            </a:r>
            <a:r>
              <a:rPr lang="en-US" altLang="zh-CN" sz="1600" dirty="0" smtClean="0">
                <a:solidFill>
                  <a:schemeClr val="bg1"/>
                </a:solidFill>
                <a:latin typeface="微软雅黑" charset="0"/>
                <a:ea typeface="微软雅黑" charset="0"/>
              </a:rPr>
              <a:t>301</a:t>
            </a:r>
            <a:r>
              <a:rPr lang="zh-CN" altLang="en-US" sz="1600" dirty="0" smtClean="0">
                <a:solidFill>
                  <a:schemeClr val="bg1"/>
                </a:solidFill>
                <a:latin typeface="微软雅黑" charset="0"/>
                <a:ea typeface="微软雅黑" charset="0"/>
              </a:rPr>
              <a:t>家，其中境内</a:t>
            </a:r>
            <a:r>
              <a:rPr lang="en-US" altLang="zh-CN" sz="1600" dirty="0" smtClean="0">
                <a:solidFill>
                  <a:schemeClr val="bg1"/>
                </a:solidFill>
                <a:latin typeface="微软雅黑" charset="0"/>
                <a:ea typeface="微软雅黑" charset="0"/>
              </a:rPr>
              <a:t>201</a:t>
            </a:r>
            <a:r>
              <a:rPr lang="zh-CN" altLang="en-US" sz="1600" dirty="0" smtClean="0">
                <a:solidFill>
                  <a:schemeClr val="bg1"/>
                </a:solidFill>
                <a:latin typeface="微软雅黑" charset="0"/>
                <a:ea typeface="微软雅黑" charset="0"/>
              </a:rPr>
              <a:t>家，境外</a:t>
            </a:r>
            <a:r>
              <a:rPr lang="en-US" altLang="zh-CN" sz="1600" dirty="0" smtClean="0">
                <a:solidFill>
                  <a:schemeClr val="bg1"/>
                </a:solidFill>
                <a:latin typeface="微软雅黑" charset="0"/>
                <a:ea typeface="微软雅黑" charset="0"/>
              </a:rPr>
              <a:t>100</a:t>
            </a:r>
            <a:r>
              <a:rPr lang="zh-CN" altLang="en-US" sz="1600" dirty="0" smtClean="0">
                <a:solidFill>
                  <a:schemeClr val="bg1"/>
                </a:solidFill>
                <a:latin typeface="微软雅黑" charset="0"/>
                <a:ea typeface="微软雅黑" charset="0"/>
              </a:rPr>
              <a:t>家，</a:t>
            </a:r>
            <a:r>
              <a:rPr lang="en-US" altLang="zh-CN" sz="1600" dirty="0" smtClean="0">
                <a:solidFill>
                  <a:schemeClr val="bg1"/>
                </a:solidFill>
                <a:latin typeface="微软雅黑" charset="0"/>
                <a:ea typeface="微软雅黑" charset="0"/>
              </a:rPr>
              <a:t>IPO</a:t>
            </a:r>
            <a:r>
              <a:rPr lang="zh-CN" altLang="en-US" sz="1600" dirty="0" smtClean="0">
                <a:solidFill>
                  <a:schemeClr val="bg1"/>
                </a:solidFill>
                <a:latin typeface="微软雅黑" charset="0"/>
                <a:ea typeface="微软雅黑" charset="0"/>
              </a:rPr>
              <a:t>融资总额</a:t>
            </a:r>
            <a:r>
              <a:rPr lang="en-US" altLang="zh-CN" sz="1600" dirty="0" smtClean="0">
                <a:solidFill>
                  <a:schemeClr val="bg1"/>
                </a:solidFill>
                <a:latin typeface="微软雅黑" charset="0"/>
                <a:ea typeface="微软雅黑" charset="0"/>
              </a:rPr>
              <a:t>2665</a:t>
            </a:r>
            <a:r>
              <a:rPr lang="zh-CN" altLang="en-US" sz="1600" dirty="0" smtClean="0">
                <a:solidFill>
                  <a:schemeClr val="bg1"/>
                </a:solidFill>
                <a:latin typeface="微软雅黑" charset="0"/>
                <a:ea typeface="微软雅黑" charset="0"/>
              </a:rPr>
              <a:t>亿元。</a:t>
            </a:r>
            <a:endParaRPr lang="en-US" altLang="zh-CN" sz="1600" dirty="0" smtClean="0">
              <a:solidFill>
                <a:schemeClr val="bg1"/>
              </a:solidFill>
              <a:latin typeface="微软雅黑" charset="0"/>
              <a:ea typeface="微软雅黑" charset="0"/>
            </a:endParaRPr>
          </a:p>
          <a:p>
            <a:r>
              <a:rPr lang="en-US" altLang="zh-CN" sz="1600" dirty="0" smtClean="0">
                <a:solidFill>
                  <a:schemeClr val="bg1"/>
                </a:solidFill>
                <a:latin typeface="微软雅黑" charset="0"/>
                <a:ea typeface="微软雅黑" charset="0"/>
              </a:rPr>
              <a:t>2016</a:t>
            </a:r>
            <a:r>
              <a:rPr lang="zh-CN" altLang="en-US" sz="1600" dirty="0" smtClean="0">
                <a:solidFill>
                  <a:schemeClr val="bg1"/>
                </a:solidFill>
                <a:latin typeface="微软雅黑" charset="0"/>
                <a:ea typeface="微软雅黑" charset="0"/>
              </a:rPr>
              <a:t>年，中关村在新三板新增挂牌企业</a:t>
            </a:r>
            <a:r>
              <a:rPr lang="en-US" altLang="zh-CN" sz="1600" dirty="0" smtClean="0">
                <a:solidFill>
                  <a:schemeClr val="bg1"/>
                </a:solidFill>
                <a:latin typeface="微软雅黑" charset="0"/>
                <a:ea typeface="微软雅黑" charset="0"/>
              </a:rPr>
              <a:t>808</a:t>
            </a:r>
            <a:r>
              <a:rPr lang="zh-CN" altLang="en-US" sz="1600" dirty="0" smtClean="0">
                <a:solidFill>
                  <a:schemeClr val="bg1"/>
                </a:solidFill>
                <a:latin typeface="微软雅黑" charset="0"/>
                <a:ea typeface="微软雅黑" charset="0"/>
              </a:rPr>
              <a:t>家，挂牌企业总数达</a:t>
            </a:r>
            <a:r>
              <a:rPr lang="en-US" altLang="zh-CN" sz="1600" dirty="0" smtClean="0">
                <a:solidFill>
                  <a:schemeClr val="bg1"/>
                </a:solidFill>
                <a:latin typeface="微软雅黑" charset="0"/>
                <a:ea typeface="微软雅黑" charset="0"/>
              </a:rPr>
              <a:t>1428</a:t>
            </a:r>
            <a:r>
              <a:rPr lang="zh-CN" altLang="en-US" sz="1600" dirty="0" smtClean="0">
                <a:solidFill>
                  <a:schemeClr val="bg1"/>
                </a:solidFill>
                <a:latin typeface="微软雅黑" charset="0"/>
                <a:ea typeface="微软雅黑" charset="0"/>
              </a:rPr>
              <a:t>家，占全国新三板挂牌企业总数的</a:t>
            </a:r>
            <a:r>
              <a:rPr lang="en-US" altLang="zh-CN" sz="1600" dirty="0" smtClean="0">
                <a:solidFill>
                  <a:schemeClr val="bg1"/>
                </a:solidFill>
                <a:latin typeface="微软雅黑" charset="0"/>
                <a:ea typeface="微软雅黑" charset="0"/>
              </a:rPr>
              <a:t>14.6%</a:t>
            </a:r>
            <a:r>
              <a:rPr lang="zh-CN" altLang="en-US" sz="1600" dirty="0" smtClean="0">
                <a:solidFill>
                  <a:schemeClr val="bg1"/>
                </a:solidFill>
                <a:latin typeface="微软雅黑" charset="0"/>
                <a:ea typeface="微软雅黑" charset="0"/>
              </a:rPr>
              <a:t>。</a:t>
            </a:r>
            <a:endParaRPr lang="zh-CN" altLang="en-US" sz="1600" dirty="0">
              <a:solidFill>
                <a:schemeClr val="bg1"/>
              </a:solidFill>
              <a:latin typeface="微软雅黑" charset="0"/>
              <a:ea typeface="微软雅黑" charset="0"/>
            </a:endParaRPr>
          </a:p>
          <a:p>
            <a:pPr algn="just"/>
            <a:r>
              <a:rPr lang="zh-CN" altLang="en-US" sz="1600" dirty="0" smtClean="0">
                <a:solidFill>
                  <a:schemeClr val="bg1"/>
                </a:solidFill>
                <a:latin typeface="微软雅黑" charset="0"/>
                <a:ea typeface="微软雅黑" charset="0"/>
              </a:rPr>
              <a:t>201</a:t>
            </a:r>
            <a:r>
              <a:rPr lang="en-US" altLang="zh-CN" sz="1600" dirty="0" smtClean="0">
                <a:solidFill>
                  <a:schemeClr val="bg1"/>
                </a:solidFill>
                <a:latin typeface="微软雅黑" charset="0"/>
                <a:ea typeface="微软雅黑" charset="0"/>
              </a:rPr>
              <a:t>6</a:t>
            </a:r>
            <a:r>
              <a:rPr lang="zh-CN" altLang="en-US" sz="1600" dirty="0" smtClean="0">
                <a:solidFill>
                  <a:schemeClr val="bg1"/>
                </a:solidFill>
                <a:latin typeface="微软雅黑" charset="0"/>
                <a:ea typeface="微软雅黑" charset="0"/>
              </a:rPr>
              <a:t>年，中关村新增估值</a:t>
            </a:r>
            <a:r>
              <a:rPr lang="en-US" altLang="zh-CN" sz="1600" dirty="0" smtClean="0">
                <a:solidFill>
                  <a:schemeClr val="bg1"/>
                </a:solidFill>
                <a:latin typeface="微软雅黑" charset="0"/>
                <a:ea typeface="微软雅黑" charset="0"/>
              </a:rPr>
              <a:t>10</a:t>
            </a:r>
            <a:r>
              <a:rPr lang="zh-CN" altLang="en-US" sz="1600" dirty="0" smtClean="0">
                <a:solidFill>
                  <a:schemeClr val="bg1"/>
                </a:solidFill>
                <a:latin typeface="微软雅黑" charset="0"/>
                <a:ea typeface="微软雅黑" charset="0"/>
              </a:rPr>
              <a:t>亿美元以上的独角兽公司</a:t>
            </a:r>
            <a:r>
              <a:rPr lang="en-US" altLang="zh-CN" sz="1600" dirty="0" smtClean="0">
                <a:solidFill>
                  <a:schemeClr val="bg1"/>
                </a:solidFill>
                <a:latin typeface="微软雅黑" charset="0"/>
                <a:ea typeface="微软雅黑" charset="0"/>
              </a:rPr>
              <a:t>25</a:t>
            </a:r>
            <a:r>
              <a:rPr lang="zh-CN" altLang="en-US" sz="1600" dirty="0" smtClean="0">
                <a:solidFill>
                  <a:schemeClr val="bg1"/>
                </a:solidFill>
                <a:latin typeface="微软雅黑" charset="0"/>
                <a:ea typeface="微软雅黑" charset="0"/>
              </a:rPr>
              <a:t>家，总数达到</a:t>
            </a:r>
            <a:r>
              <a:rPr lang="en-US" altLang="zh-CN" sz="1600" dirty="0" smtClean="0">
                <a:solidFill>
                  <a:schemeClr val="bg1"/>
                </a:solidFill>
                <a:latin typeface="微软雅黑" charset="0"/>
                <a:ea typeface="微软雅黑" charset="0"/>
              </a:rPr>
              <a:t>65</a:t>
            </a:r>
            <a:r>
              <a:rPr lang="zh-CN" altLang="en-US" sz="1600" dirty="0" smtClean="0">
                <a:solidFill>
                  <a:schemeClr val="bg1"/>
                </a:solidFill>
                <a:latin typeface="微软雅黑" charset="0"/>
                <a:ea typeface="微软雅黑" charset="0"/>
              </a:rPr>
              <a:t>家，占全国一半，在全球仅次于硅谷。</a:t>
            </a:r>
            <a:endParaRPr lang="en-US" altLang="zh-CN" sz="1600" dirty="0" smtClean="0">
              <a:solidFill>
                <a:schemeClr val="bg1"/>
              </a:solidFill>
              <a:latin typeface="微软雅黑" charset="0"/>
              <a:ea typeface="微软雅黑" charset="0"/>
            </a:endParaRPr>
          </a:p>
          <a:p>
            <a:pPr algn="just"/>
            <a:endParaRPr lang="zh-CN" altLang="en-US" sz="1600" dirty="0">
              <a:solidFill>
                <a:schemeClr val="bg1"/>
              </a:solidFill>
              <a:latin typeface="微软雅黑" charset="0"/>
              <a:ea typeface="微软雅黑" charset="0"/>
            </a:endParaRPr>
          </a:p>
        </p:txBody>
      </p:sp>
      <p:grpSp>
        <p:nvGrpSpPr>
          <p:cNvPr id="40" name="Group 24"/>
          <p:cNvGrpSpPr/>
          <p:nvPr/>
        </p:nvGrpSpPr>
        <p:grpSpPr bwMode="auto">
          <a:xfrm>
            <a:off x="111124" y="105093"/>
            <a:ext cx="2342515" cy="1210310"/>
            <a:chOff x="24763" y="10795"/>
            <a:chExt cx="2342467" cy="1210307"/>
          </a:xfrm>
          <a:effectLst>
            <a:outerShdw blurRad="50800" dist="38100" dir="2700000" algn="tl" rotWithShape="0">
              <a:prstClr val="black">
                <a:alpha val="40000"/>
              </a:prstClr>
            </a:outerShdw>
          </a:effectLst>
        </p:grpSpPr>
        <p:sp>
          <p:nvSpPr>
            <p:cNvPr id="41"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01</a:t>
              </a:r>
              <a:endParaRPr lang="zh-CN" altLang="en-US" sz="5400" b="1">
                <a:solidFill>
                  <a:schemeClr val="bg1"/>
                </a:solidFill>
                <a:latin typeface="Dotum" pitchFamily="34" charset="-127"/>
                <a:ea typeface="Dotum" pitchFamily="34" charset="-127"/>
                <a:sym typeface="Times New Roman" pitchFamily="18" charset="0"/>
              </a:endParaRPr>
            </a:p>
          </p:txBody>
        </p:sp>
        <p:sp>
          <p:nvSpPr>
            <p:cNvPr id="42"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43" name="文本框 52"/>
            <p:cNvSpPr>
              <a:spLocks noChangeArrowheads="1"/>
            </p:cNvSpPr>
            <p:nvPr/>
          </p:nvSpPr>
          <p:spPr bwMode="auto">
            <a:xfrm>
              <a:off x="24763" y="836293"/>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中关村基本情况</a:t>
              </a:r>
              <a:endParaRPr lang="zh-CN" sz="1800" b="1">
                <a:solidFill>
                  <a:schemeClr val="bg1"/>
                </a:solidFill>
                <a:latin typeface="微软雅黑" charset="0"/>
                <a:ea typeface="微软雅黑" charset="0"/>
                <a:sym typeface="Aparajita" pitchFamily="34" charset="0"/>
              </a:endParaRPr>
            </a:p>
          </p:txBody>
        </p:sp>
      </p:grpSp>
      <p:grpSp>
        <p:nvGrpSpPr>
          <p:cNvPr id="45" name="组合 44"/>
          <p:cNvGrpSpPr/>
          <p:nvPr/>
        </p:nvGrpSpPr>
        <p:grpSpPr>
          <a:xfrm>
            <a:off x="9369425" y="260985"/>
            <a:ext cx="2889885" cy="609600"/>
            <a:chOff x="14755" y="411"/>
            <a:chExt cx="4551" cy="960"/>
          </a:xfrm>
        </p:grpSpPr>
        <p:sp>
          <p:nvSpPr>
            <p:cNvPr id="46"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47" name="图片 46" descr="中关村发展集团标志反白"/>
            <p:cNvPicPr>
              <a:picLocks noChangeAspect="1"/>
            </p:cNvPicPr>
            <p:nvPr/>
          </p:nvPicPr>
          <p:blipFill>
            <a:blip r:embed="rId2" cstate="print"/>
            <a:srcRect t="83213"/>
            <a:stretch>
              <a:fillRect/>
            </a:stretch>
          </p:blipFill>
          <p:spPr>
            <a:xfrm>
              <a:off x="15400" y="411"/>
              <a:ext cx="3248" cy="552"/>
            </a:xfrm>
            <a:prstGeom prst="rect">
              <a:avLst/>
            </a:prstGeom>
            <a:effectLst/>
          </p:spPr>
        </p:pic>
      </p:grpSp>
      <p:grpSp>
        <p:nvGrpSpPr>
          <p:cNvPr id="49" name="组合 48"/>
          <p:cNvGrpSpPr/>
          <p:nvPr/>
        </p:nvGrpSpPr>
        <p:grpSpPr>
          <a:xfrm>
            <a:off x="1393190" y="3565525"/>
            <a:ext cx="9573895" cy="2662555"/>
            <a:chOff x="2374" y="5507"/>
            <a:chExt cx="15077" cy="4193"/>
          </a:xfrm>
        </p:grpSpPr>
        <p:grpSp>
          <p:nvGrpSpPr>
            <p:cNvPr id="36" name="组合 35"/>
            <p:cNvGrpSpPr/>
            <p:nvPr/>
          </p:nvGrpSpPr>
          <p:grpSpPr>
            <a:xfrm>
              <a:off x="2374" y="5541"/>
              <a:ext cx="15077" cy="4159"/>
              <a:chOff x="2283" y="2046"/>
              <a:chExt cx="15077" cy="4159"/>
            </a:xfrm>
          </p:grpSpPr>
          <p:pic>
            <p:nvPicPr>
              <p:cNvPr id="25" name="图片 24" descr="timg2"/>
              <p:cNvPicPr>
                <a:picLocks noChangeAspect="1"/>
              </p:cNvPicPr>
              <p:nvPr/>
            </p:nvPicPr>
            <p:blipFill>
              <a:blip r:embed="rId3"/>
              <a:stretch>
                <a:fillRect/>
              </a:stretch>
            </p:blipFill>
            <p:spPr>
              <a:xfrm>
                <a:off x="13618" y="3547"/>
                <a:ext cx="3742" cy="1409"/>
              </a:xfrm>
              <a:prstGeom prst="rect">
                <a:avLst/>
              </a:prstGeom>
            </p:spPr>
          </p:pic>
          <p:pic>
            <p:nvPicPr>
              <p:cNvPr id="26" name="图片 25" descr="timg3"/>
              <p:cNvPicPr>
                <a:picLocks noChangeAspect="1"/>
              </p:cNvPicPr>
              <p:nvPr/>
            </p:nvPicPr>
            <p:blipFill>
              <a:blip r:embed="rId4"/>
              <a:srcRect l="7330" t="23378" r="8497" b="31660"/>
              <a:stretch>
                <a:fillRect/>
              </a:stretch>
            </p:blipFill>
            <p:spPr>
              <a:xfrm>
                <a:off x="2283" y="3821"/>
                <a:ext cx="4940" cy="930"/>
              </a:xfrm>
              <a:prstGeom prst="rect">
                <a:avLst/>
              </a:prstGeom>
            </p:spPr>
          </p:pic>
          <p:pic>
            <p:nvPicPr>
              <p:cNvPr id="28" name="图片 27" descr="timg4"/>
              <p:cNvPicPr>
                <a:picLocks noChangeAspect="1"/>
              </p:cNvPicPr>
              <p:nvPr/>
            </p:nvPicPr>
            <p:blipFill>
              <a:blip r:embed="rId5"/>
              <a:srcRect l="2467" t="19658" r="6509" b="25311"/>
              <a:stretch>
                <a:fillRect/>
              </a:stretch>
            </p:blipFill>
            <p:spPr>
              <a:xfrm>
                <a:off x="11599" y="2393"/>
                <a:ext cx="5652" cy="763"/>
              </a:xfrm>
              <a:prstGeom prst="rect">
                <a:avLst/>
              </a:prstGeom>
            </p:spPr>
          </p:pic>
          <p:pic>
            <p:nvPicPr>
              <p:cNvPr id="29" name="图片 28" descr="timg5"/>
              <p:cNvPicPr>
                <a:picLocks noChangeAspect="1"/>
              </p:cNvPicPr>
              <p:nvPr/>
            </p:nvPicPr>
            <p:blipFill>
              <a:blip r:embed="rId6"/>
              <a:srcRect b="11738"/>
              <a:stretch>
                <a:fillRect/>
              </a:stretch>
            </p:blipFill>
            <p:spPr>
              <a:xfrm>
                <a:off x="2776" y="5041"/>
                <a:ext cx="4733" cy="1146"/>
              </a:xfrm>
              <a:prstGeom prst="rect">
                <a:avLst/>
              </a:prstGeom>
            </p:spPr>
          </p:pic>
          <p:pic>
            <p:nvPicPr>
              <p:cNvPr id="30" name="图片 29" descr="timg6"/>
              <p:cNvPicPr>
                <a:picLocks noChangeAspect="1"/>
              </p:cNvPicPr>
              <p:nvPr/>
            </p:nvPicPr>
            <p:blipFill>
              <a:blip r:embed="rId7"/>
              <a:stretch>
                <a:fillRect/>
              </a:stretch>
            </p:blipFill>
            <p:spPr>
              <a:xfrm>
                <a:off x="8547" y="5140"/>
                <a:ext cx="2921" cy="1017"/>
              </a:xfrm>
              <a:prstGeom prst="rect">
                <a:avLst/>
              </a:prstGeom>
            </p:spPr>
          </p:pic>
          <p:pic>
            <p:nvPicPr>
              <p:cNvPr id="33" name="图片 32" descr="timg"/>
              <p:cNvPicPr>
                <a:picLocks noChangeAspect="1"/>
              </p:cNvPicPr>
              <p:nvPr/>
            </p:nvPicPr>
            <p:blipFill>
              <a:blip r:embed="rId8"/>
              <a:srcRect l="13245" t="16455" r="18282" b="17209"/>
              <a:stretch>
                <a:fillRect/>
              </a:stretch>
            </p:blipFill>
            <p:spPr>
              <a:xfrm>
                <a:off x="7225" y="2046"/>
                <a:ext cx="3902" cy="1397"/>
              </a:xfrm>
              <a:prstGeom prst="rect">
                <a:avLst/>
              </a:prstGeom>
            </p:spPr>
          </p:pic>
          <p:pic>
            <p:nvPicPr>
              <p:cNvPr id="34" name="图片 33" descr="timg22"/>
              <p:cNvPicPr>
                <a:picLocks noChangeAspect="1"/>
              </p:cNvPicPr>
              <p:nvPr/>
            </p:nvPicPr>
            <p:blipFill>
              <a:blip r:embed="rId9"/>
              <a:stretch>
                <a:fillRect/>
              </a:stretch>
            </p:blipFill>
            <p:spPr>
              <a:xfrm>
                <a:off x="11394" y="3592"/>
                <a:ext cx="1634" cy="1226"/>
              </a:xfrm>
              <a:prstGeom prst="rect">
                <a:avLst/>
              </a:prstGeom>
            </p:spPr>
          </p:pic>
          <p:pic>
            <p:nvPicPr>
              <p:cNvPr id="35" name="图片 34" descr="timg11"/>
              <p:cNvPicPr>
                <a:picLocks noChangeAspect="1"/>
              </p:cNvPicPr>
              <p:nvPr/>
            </p:nvPicPr>
            <p:blipFill>
              <a:blip r:embed="rId10"/>
              <a:srcRect b="8939"/>
              <a:stretch>
                <a:fillRect/>
              </a:stretch>
            </p:blipFill>
            <p:spPr>
              <a:xfrm>
                <a:off x="8300" y="3801"/>
                <a:ext cx="2331" cy="962"/>
              </a:xfrm>
              <a:prstGeom prst="rect">
                <a:avLst/>
              </a:prstGeom>
            </p:spPr>
          </p:pic>
          <p:pic>
            <p:nvPicPr>
              <p:cNvPr id="2" name="图片 1" descr="timg5"/>
              <p:cNvPicPr>
                <a:picLocks noChangeAspect="1"/>
              </p:cNvPicPr>
              <p:nvPr/>
            </p:nvPicPr>
            <p:blipFill>
              <a:blip r:embed="rId6"/>
              <a:srcRect b="11738"/>
              <a:stretch>
                <a:fillRect/>
              </a:stretch>
            </p:blipFill>
            <p:spPr>
              <a:xfrm>
                <a:off x="2860" y="5059"/>
                <a:ext cx="4733" cy="1146"/>
              </a:xfrm>
              <a:prstGeom prst="rect">
                <a:avLst/>
              </a:prstGeom>
            </p:spPr>
          </p:pic>
          <p:pic>
            <p:nvPicPr>
              <p:cNvPr id="4" name="图片 3" descr="timg7"/>
              <p:cNvPicPr>
                <a:picLocks noChangeAspect="1"/>
              </p:cNvPicPr>
              <p:nvPr/>
            </p:nvPicPr>
            <p:blipFill>
              <a:blip r:embed="rId11" cstate="print"/>
              <a:stretch>
                <a:fillRect/>
              </a:stretch>
            </p:blipFill>
            <p:spPr>
              <a:xfrm>
                <a:off x="12463" y="5106"/>
                <a:ext cx="3254" cy="1053"/>
              </a:xfrm>
              <a:prstGeom prst="rect">
                <a:avLst/>
              </a:prstGeom>
            </p:spPr>
          </p:pic>
        </p:grpSp>
        <p:pic>
          <p:nvPicPr>
            <p:cNvPr id="48" name="图片 47" descr="333"/>
            <p:cNvPicPr>
              <a:picLocks noChangeAspect="1"/>
            </p:cNvPicPr>
            <p:nvPr/>
          </p:nvPicPr>
          <p:blipFill>
            <a:blip r:embed="rId12"/>
            <a:stretch>
              <a:fillRect/>
            </a:stretch>
          </p:blipFill>
          <p:spPr>
            <a:xfrm>
              <a:off x="2862" y="5507"/>
              <a:ext cx="4043" cy="1344"/>
            </a:xfrm>
            <a:prstGeom prst="rect">
              <a:avLst/>
            </a:prstGeom>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p:cNvPicPr>
            <a:picLocks noChangeAspect="1" noChangeArrowheads="1"/>
          </p:cNvPicPr>
          <p:nvPr/>
        </p:nvPicPr>
        <p:blipFill>
          <a:blip r:embed="rId1" cstate="email"/>
          <a:srcRect b="10167"/>
          <a:stretch>
            <a:fillRect/>
          </a:stretch>
        </p:blipFill>
        <p:spPr bwMode="auto">
          <a:xfrm>
            <a:off x="0" y="1743710"/>
            <a:ext cx="12192000"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3"/>
          <p:cNvSpPr>
            <a:spLocks noChangeArrowheads="1"/>
          </p:cNvSpPr>
          <p:nvPr/>
        </p:nvSpPr>
        <p:spPr bwMode="auto">
          <a:xfrm>
            <a:off x="0" y="1744345"/>
            <a:ext cx="12192000" cy="4175192"/>
          </a:xfrm>
          <a:prstGeom prst="rect">
            <a:avLst/>
          </a:prstGeom>
          <a:solidFill>
            <a:srgbClr val="3C7EBA">
              <a:alpha val="94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9" name="文本框 2"/>
          <p:cNvSpPr>
            <a:spLocks noChangeArrowheads="1"/>
          </p:cNvSpPr>
          <p:nvPr/>
        </p:nvSpPr>
        <p:spPr bwMode="auto">
          <a:xfrm>
            <a:off x="266065" y="2101850"/>
            <a:ext cx="4413250" cy="84899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a:solidFill>
                  <a:schemeClr val="bg1"/>
                </a:solidFill>
                <a:latin typeface="微软雅黑" charset="0"/>
                <a:ea typeface="微软雅黑" charset="0"/>
                <a:sym typeface="Aparajita" pitchFamily="34" charset="0"/>
              </a:rPr>
              <a:t>六</a:t>
            </a:r>
            <a:r>
              <a:rPr lang="en-US" altLang="zh-CN" sz="2400" b="1">
                <a:solidFill>
                  <a:schemeClr val="bg1"/>
                </a:solidFill>
                <a:latin typeface="微软雅黑" charset="0"/>
                <a:ea typeface="微软雅黑" charset="0"/>
                <a:sym typeface="Aparajita" pitchFamily="34" charset="0"/>
              </a:rPr>
              <a:t>. </a:t>
            </a:r>
            <a:r>
              <a:rPr lang="zh-CN" altLang="en-US" sz="2400" b="1">
                <a:solidFill>
                  <a:schemeClr val="bg1"/>
                </a:solidFill>
                <a:latin typeface="微软雅黑" charset="0"/>
                <a:ea typeface="微软雅黑" charset="0"/>
                <a:sym typeface="Aparajita" pitchFamily="34" charset="0"/>
              </a:rPr>
              <a:t>区域辐射带动</a:t>
            </a:r>
            <a:endParaRPr lang="zh-CN" altLang="en-US" sz="2400" b="1">
              <a:solidFill>
                <a:schemeClr val="bg1"/>
              </a:solidFill>
              <a:latin typeface="微软雅黑" charset="0"/>
              <a:ea typeface="微软雅黑" charset="0"/>
              <a:sym typeface="Aparajita" pitchFamily="34" charset="0"/>
            </a:endParaRPr>
          </a:p>
          <a:p>
            <a:pPr algn="ctr"/>
            <a:r>
              <a:rPr lang="zh-CN" altLang="en-US" sz="2400" b="1">
                <a:solidFill>
                  <a:schemeClr val="bg1"/>
                </a:solidFill>
                <a:latin typeface="微软雅黑" charset="0"/>
                <a:ea typeface="微软雅黑" charset="0"/>
                <a:sym typeface="Aparajita" pitchFamily="34" charset="0"/>
              </a:rPr>
              <a:t>能力不断增强</a:t>
            </a:r>
            <a:endParaRPr lang="zh-CN" altLang="en-US" sz="2400" b="1">
              <a:solidFill>
                <a:schemeClr val="bg1"/>
              </a:solidFill>
              <a:latin typeface="微软雅黑" charset="0"/>
              <a:ea typeface="微软雅黑" charset="0"/>
              <a:sym typeface="Aparajita" pitchFamily="34" charset="0"/>
            </a:endParaRPr>
          </a:p>
        </p:txBody>
      </p:sp>
      <p:sp>
        <p:nvSpPr>
          <p:cNvPr id="6" name="文本框 5"/>
          <p:cNvSpPr txBox="1"/>
          <p:nvPr/>
        </p:nvSpPr>
        <p:spPr>
          <a:xfrm>
            <a:off x="600710" y="3112135"/>
            <a:ext cx="3884295" cy="2554545"/>
          </a:xfrm>
          <a:prstGeom prst="rect">
            <a:avLst/>
          </a:prstGeom>
          <a:noFill/>
        </p:spPr>
        <p:txBody>
          <a:bodyPr wrap="square" rtlCol="0">
            <a:spAutoFit/>
          </a:bodyPr>
          <a:lstStyle/>
          <a:p>
            <a:pPr algn="just"/>
            <a:r>
              <a:rPr lang="zh-CN" altLang="en-US" sz="1600" dirty="0" smtClean="0">
                <a:solidFill>
                  <a:schemeClr val="bg1"/>
                </a:solidFill>
                <a:latin typeface="微软雅黑" charset="0"/>
                <a:ea typeface="微软雅黑" charset="0"/>
              </a:rPr>
              <a:t>中关村已与全国</a:t>
            </a:r>
            <a:r>
              <a:rPr lang="en-US" altLang="en-US" sz="1600" dirty="0" smtClean="0">
                <a:solidFill>
                  <a:schemeClr val="bg1"/>
                </a:solidFill>
                <a:latin typeface="微软雅黑" charset="0"/>
                <a:ea typeface="微软雅黑" charset="0"/>
              </a:rPr>
              <a:t>60</a:t>
            </a:r>
            <a:r>
              <a:rPr lang="zh-CN" altLang="en-US" sz="1600" dirty="0" smtClean="0">
                <a:solidFill>
                  <a:schemeClr val="bg1"/>
                </a:solidFill>
                <a:latin typeface="微软雅黑" charset="0"/>
                <a:ea typeface="微软雅黑" charset="0"/>
              </a:rPr>
              <a:t>多个地区（单位）建立战略合作关系，与京外地区合作共建园区（基地）</a:t>
            </a:r>
            <a:r>
              <a:rPr lang="en-US" altLang="en-US" sz="1600" dirty="0" smtClean="0">
                <a:solidFill>
                  <a:schemeClr val="bg1"/>
                </a:solidFill>
                <a:latin typeface="微软雅黑" charset="0"/>
                <a:ea typeface="微软雅黑" charset="0"/>
              </a:rPr>
              <a:t>15</a:t>
            </a:r>
            <a:r>
              <a:rPr lang="zh-CN" altLang="en-US" sz="1600" dirty="0" smtClean="0">
                <a:solidFill>
                  <a:schemeClr val="bg1"/>
                </a:solidFill>
                <a:latin typeface="微软雅黑" charset="0"/>
                <a:ea typeface="微软雅黑" charset="0"/>
              </a:rPr>
              <a:t>个。</a:t>
            </a:r>
            <a:endParaRPr lang="en-US" altLang="zh-CN" sz="1600" dirty="0" smtClean="0">
              <a:solidFill>
                <a:schemeClr val="bg1"/>
              </a:solidFill>
              <a:latin typeface="微软雅黑" charset="0"/>
              <a:ea typeface="微软雅黑" charset="0"/>
            </a:endParaRPr>
          </a:p>
          <a:p>
            <a:pPr algn="just"/>
            <a:r>
              <a:rPr lang="en-US" altLang="zh-CN" sz="1600" dirty="0" smtClean="0">
                <a:solidFill>
                  <a:schemeClr val="bg1"/>
                </a:solidFill>
                <a:latin typeface="微软雅黑" charset="0"/>
                <a:ea typeface="微软雅黑" charset="0"/>
              </a:rPr>
              <a:t>2016</a:t>
            </a:r>
            <a:r>
              <a:rPr lang="zh-CN" altLang="en-US" sz="1600" dirty="0" smtClean="0">
                <a:solidFill>
                  <a:schemeClr val="bg1"/>
                </a:solidFill>
                <a:latin typeface="微软雅黑" charset="0"/>
                <a:ea typeface="微软雅黑" charset="0"/>
              </a:rPr>
              <a:t>年中关村企业境内京外企业并购案例数达</a:t>
            </a:r>
            <a:r>
              <a:rPr lang="en-US" altLang="zh-CN" sz="1600" dirty="0" smtClean="0">
                <a:solidFill>
                  <a:schemeClr val="bg1"/>
                </a:solidFill>
                <a:latin typeface="微软雅黑" charset="0"/>
                <a:ea typeface="微软雅黑" charset="0"/>
              </a:rPr>
              <a:t>247</a:t>
            </a:r>
            <a:r>
              <a:rPr lang="zh-CN" altLang="en-US" sz="1600" dirty="0" smtClean="0">
                <a:solidFill>
                  <a:schemeClr val="bg1"/>
                </a:solidFill>
                <a:latin typeface="微软雅黑" charset="0"/>
                <a:ea typeface="微软雅黑" charset="0"/>
              </a:rPr>
              <a:t>起，并购总金额</a:t>
            </a:r>
            <a:r>
              <a:rPr lang="en-US" altLang="zh-CN" sz="1600" dirty="0" smtClean="0">
                <a:solidFill>
                  <a:schemeClr val="bg1"/>
                </a:solidFill>
                <a:latin typeface="微软雅黑" charset="0"/>
                <a:ea typeface="微软雅黑" charset="0"/>
              </a:rPr>
              <a:t>793.3</a:t>
            </a:r>
            <a:r>
              <a:rPr lang="zh-CN" altLang="en-US" sz="1600" dirty="0" smtClean="0">
                <a:solidFill>
                  <a:schemeClr val="bg1"/>
                </a:solidFill>
                <a:latin typeface="微软雅黑" charset="0"/>
                <a:ea typeface="微软雅黑" charset="0"/>
              </a:rPr>
              <a:t>亿元，总金额同比增长</a:t>
            </a:r>
            <a:r>
              <a:rPr lang="en-US" altLang="zh-CN" sz="1600" dirty="0" smtClean="0">
                <a:solidFill>
                  <a:schemeClr val="bg1"/>
                </a:solidFill>
                <a:latin typeface="微软雅黑" charset="0"/>
                <a:ea typeface="微软雅黑" charset="0"/>
              </a:rPr>
              <a:t>33.8%</a:t>
            </a:r>
            <a:r>
              <a:rPr lang="zh-CN" altLang="en-US" sz="1600" dirty="0" smtClean="0">
                <a:solidFill>
                  <a:schemeClr val="bg1"/>
                </a:solidFill>
                <a:latin typeface="微软雅黑" charset="0"/>
                <a:ea typeface="微软雅黑" charset="0"/>
              </a:rPr>
              <a:t>。</a:t>
            </a:r>
            <a:endParaRPr lang="en-US" altLang="zh-CN" sz="1600" dirty="0" smtClean="0">
              <a:solidFill>
                <a:schemeClr val="bg1"/>
              </a:solidFill>
              <a:latin typeface="微软雅黑" charset="0"/>
              <a:ea typeface="微软雅黑" charset="0"/>
            </a:endParaRPr>
          </a:p>
          <a:p>
            <a:pPr algn="just"/>
            <a:r>
              <a:rPr lang="zh-CN" altLang="en-US" sz="1600" dirty="0" smtClean="0">
                <a:solidFill>
                  <a:schemeClr val="bg1"/>
                </a:solidFill>
                <a:latin typeface="微软雅黑" charset="0"/>
                <a:ea typeface="微软雅黑" charset="0"/>
              </a:rPr>
              <a:t>北京</a:t>
            </a:r>
            <a:r>
              <a:rPr lang="zh-CN" altLang="en-US" sz="1600" dirty="0">
                <a:solidFill>
                  <a:schemeClr val="bg1"/>
                </a:solidFill>
                <a:latin typeface="微软雅黑" charset="0"/>
                <a:ea typeface="微软雅黑" charset="0"/>
              </a:rPr>
              <a:t>及中关村技术合同成交额的近80%辐射到京外</a:t>
            </a:r>
            <a:r>
              <a:rPr lang="zh-CN" altLang="en-US" sz="1600" dirty="0" smtClean="0">
                <a:solidFill>
                  <a:schemeClr val="bg1"/>
                </a:solidFill>
                <a:latin typeface="微软雅黑" charset="0"/>
                <a:ea typeface="微软雅黑" charset="0"/>
              </a:rPr>
              <a:t>地区。</a:t>
            </a:r>
            <a:endParaRPr lang="en-US" altLang="zh-CN" sz="1600" dirty="0" smtClean="0">
              <a:solidFill>
                <a:schemeClr val="bg1"/>
              </a:solidFill>
              <a:latin typeface="微软雅黑" charset="0"/>
              <a:ea typeface="微软雅黑" charset="0"/>
            </a:endParaRPr>
          </a:p>
          <a:p>
            <a:pPr algn="just"/>
            <a:r>
              <a:rPr lang="zh-CN" altLang="en-US" sz="1600" dirty="0" smtClean="0">
                <a:solidFill>
                  <a:schemeClr val="bg1"/>
                </a:solidFill>
                <a:latin typeface="微软雅黑" charset="0"/>
                <a:ea typeface="微软雅黑" charset="0"/>
              </a:rPr>
              <a:t>中关村上市公司合并报表收入约</a:t>
            </a:r>
            <a:r>
              <a:rPr lang="en-US" altLang="zh-CN" sz="1600" dirty="0" smtClean="0">
                <a:solidFill>
                  <a:schemeClr val="bg1"/>
                </a:solidFill>
                <a:latin typeface="微软雅黑" charset="0"/>
                <a:ea typeface="微软雅黑" charset="0"/>
              </a:rPr>
              <a:t>3/4</a:t>
            </a:r>
            <a:r>
              <a:rPr lang="zh-CN" altLang="en-US" sz="1600" dirty="0" smtClean="0">
                <a:solidFill>
                  <a:schemeClr val="bg1"/>
                </a:solidFill>
                <a:latin typeface="微软雅黑" charset="0"/>
                <a:ea typeface="微软雅黑" charset="0"/>
              </a:rPr>
              <a:t>在京外地区实现。</a:t>
            </a:r>
            <a:endParaRPr lang="zh-CN" altLang="en-US" sz="1600" dirty="0">
              <a:solidFill>
                <a:schemeClr val="bg1"/>
              </a:solidFill>
              <a:latin typeface="微软雅黑" charset="0"/>
              <a:ea typeface="微软雅黑" charset="0"/>
            </a:endParaRPr>
          </a:p>
        </p:txBody>
      </p:sp>
      <p:pic>
        <p:nvPicPr>
          <p:cNvPr id="15" name="图片 14" descr="20131101155909593023"/>
          <p:cNvPicPr>
            <a:picLocks noChangeAspect="1"/>
          </p:cNvPicPr>
          <p:nvPr/>
        </p:nvPicPr>
        <p:blipFill>
          <a:blip r:embed="rId2"/>
          <a:srcRect l="7303" t="21617" r="5818" b="11257"/>
          <a:stretch>
            <a:fillRect/>
          </a:stretch>
        </p:blipFill>
        <p:spPr>
          <a:xfrm>
            <a:off x="4897120" y="1746885"/>
            <a:ext cx="6489065" cy="4176395"/>
          </a:xfrm>
          <a:prstGeom prst="rect">
            <a:avLst/>
          </a:prstGeom>
        </p:spPr>
      </p:pic>
      <p:grpSp>
        <p:nvGrpSpPr>
          <p:cNvPr id="16" name="Group 24"/>
          <p:cNvGrpSpPr/>
          <p:nvPr/>
        </p:nvGrpSpPr>
        <p:grpSpPr bwMode="auto">
          <a:xfrm>
            <a:off x="111124" y="105093"/>
            <a:ext cx="2342515" cy="1210310"/>
            <a:chOff x="24763" y="10795"/>
            <a:chExt cx="2342467" cy="1210307"/>
          </a:xfrm>
          <a:noFill/>
          <a:effectLst>
            <a:outerShdw blurRad="50800" dist="38100" dir="2700000" algn="tl" rotWithShape="0">
              <a:prstClr val="black">
                <a:alpha val="40000"/>
              </a:prstClr>
            </a:outerShdw>
          </a:effectLst>
        </p:grpSpPr>
        <p:sp>
          <p:nvSpPr>
            <p:cNvPr id="17" name="文本框 50"/>
            <p:cNvSpPr>
              <a:spLocks noChangeArrowheads="1"/>
            </p:cNvSpPr>
            <p:nvPr/>
          </p:nvSpPr>
          <p:spPr bwMode="auto">
            <a:xfrm>
              <a:off x="280670" y="10795"/>
              <a:ext cx="1849400" cy="91439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rgbClr val="3C7EBA"/>
                  </a:solidFill>
                  <a:latin typeface="Dotum" pitchFamily="34" charset="-127"/>
                  <a:ea typeface="Dotum" pitchFamily="34" charset="-127"/>
                  <a:sym typeface="Times New Roman" pitchFamily="18" charset="0"/>
                </a:rPr>
                <a:t>01</a:t>
              </a:r>
              <a:endParaRPr lang="en-US" altLang="en-US" sz="5400" b="1">
                <a:solidFill>
                  <a:srgbClr val="3C7EBA"/>
                </a:solidFill>
                <a:latin typeface="Dotum" pitchFamily="34" charset="-127"/>
                <a:ea typeface="Dotum" pitchFamily="34" charset="-127"/>
                <a:sym typeface="Times New Roman" pitchFamily="18" charset="0"/>
              </a:endParaRPr>
            </a:p>
          </p:txBody>
        </p:sp>
        <p:sp>
          <p:nvSpPr>
            <p:cNvPr id="18" name="直接连接符 51"/>
            <p:cNvSpPr>
              <a:spLocks noChangeShapeType="1"/>
            </p:cNvSpPr>
            <p:nvPr/>
          </p:nvSpPr>
          <p:spPr bwMode="auto">
            <a:xfrm>
              <a:off x="474335" y="807083"/>
              <a:ext cx="1462375" cy="635"/>
            </a:xfrm>
            <a:prstGeom prst="line">
              <a:avLst/>
            </a:prstGeom>
            <a:grpFill/>
            <a:ln w="6350" cap="flat" cmpd="sng">
              <a:solidFill>
                <a:srgbClr val="3C7EBA"/>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 name="文本框 52"/>
            <p:cNvSpPr>
              <a:spLocks noChangeArrowheads="1"/>
            </p:cNvSpPr>
            <p:nvPr/>
          </p:nvSpPr>
          <p:spPr bwMode="auto">
            <a:xfrm>
              <a:off x="24763" y="836293"/>
              <a:ext cx="2342467" cy="384809"/>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rgbClr val="3C7EBA"/>
                  </a:solidFill>
                  <a:latin typeface="微软雅黑" charset="0"/>
                  <a:ea typeface="微软雅黑" charset="0"/>
                  <a:sym typeface="Aparajita" pitchFamily="34" charset="0"/>
                </a:rPr>
                <a:t>中关村基本情况</a:t>
              </a:r>
              <a:endParaRPr lang="zh-CN" sz="1800" b="1">
                <a:solidFill>
                  <a:srgbClr val="3C7EBA"/>
                </a:solidFill>
                <a:latin typeface="微软雅黑" charset="0"/>
                <a:ea typeface="微软雅黑" charset="0"/>
                <a:sym typeface="Aparajita" pitchFamily="34" charset="0"/>
              </a:endParaRPr>
            </a:p>
          </p:txBody>
        </p:sp>
      </p:grpSp>
      <p:grpSp>
        <p:nvGrpSpPr>
          <p:cNvPr id="21" name="组合 20"/>
          <p:cNvGrpSpPr/>
          <p:nvPr/>
        </p:nvGrpSpPr>
        <p:grpSpPr>
          <a:xfrm>
            <a:off x="8997315" y="246380"/>
            <a:ext cx="3662680" cy="623570"/>
            <a:chOff x="14169" y="388"/>
            <a:chExt cx="5768" cy="982"/>
          </a:xfrm>
        </p:grpSpPr>
        <p:sp>
          <p:nvSpPr>
            <p:cNvPr id="22" name="文本框 26"/>
            <p:cNvSpPr>
              <a:spLocks noChangeArrowheads="1"/>
            </p:cNvSpPr>
            <p:nvPr/>
          </p:nvSpPr>
          <p:spPr bwMode="auto">
            <a:xfrm>
              <a:off x="14169" y="970"/>
              <a:ext cx="5768"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rgbClr val="231815">
                      <a:alpha val="83000"/>
                    </a:srgbClr>
                  </a:solidFill>
                  <a:effectLst/>
                  <a:latin typeface="微软雅黑" charset="0"/>
                  <a:ea typeface="微软雅黑" charset="0"/>
                  <a:sym typeface="华康俪金黑W8" pitchFamily="1" charset="-122"/>
                </a:rPr>
                <a:t>整合资源 搭建平台 产融结合 引领创新</a:t>
              </a:r>
              <a:endParaRPr lang="zh-CN" altLang="en-US" sz="1000" b="1">
                <a:solidFill>
                  <a:srgbClr val="231815">
                    <a:alpha val="83000"/>
                  </a:srgbClr>
                </a:solidFill>
                <a:effectLst/>
                <a:latin typeface="微软雅黑" charset="0"/>
                <a:ea typeface="微软雅黑" charset="0"/>
                <a:sym typeface="华康俪金黑W8" pitchFamily="1" charset="-122"/>
              </a:endParaRPr>
            </a:p>
          </p:txBody>
        </p:sp>
        <p:pic>
          <p:nvPicPr>
            <p:cNvPr id="23" name="图片 22" descr="中关村发展集团标志"/>
            <p:cNvPicPr>
              <a:picLocks noChangeAspect="1"/>
            </p:cNvPicPr>
            <p:nvPr/>
          </p:nvPicPr>
          <p:blipFill>
            <a:blip r:embed="rId3" cstate="print"/>
            <a:srcRect t="83285"/>
            <a:stretch>
              <a:fillRect/>
            </a:stretch>
          </p:blipFill>
          <p:spPr>
            <a:xfrm>
              <a:off x="15385" y="388"/>
              <a:ext cx="3294" cy="558"/>
            </a:xfrm>
            <a:prstGeom prst="rect">
              <a:avLst/>
            </a:prstGeom>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4"/>
          <p:cNvPicPr>
            <a:picLocks noChangeAspect="1" noChangeArrowheads="1"/>
          </p:cNvPicPr>
          <p:nvPr/>
        </p:nvPicPr>
        <p:blipFill>
          <a:blip r:embed="rId1" cstate="email"/>
          <a:srcRect/>
          <a:stretch>
            <a:fillRect/>
          </a:stretch>
        </p:blipFill>
        <p:spPr bwMode="auto">
          <a:xfrm flipH="1">
            <a:off x="0" y="0"/>
            <a:ext cx="12223750" cy="688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任意多边形 2"/>
          <p:cNvSpPr>
            <a:spLocks noChangeArrowheads="1"/>
          </p:cNvSpPr>
          <p:nvPr/>
        </p:nvSpPr>
        <p:spPr bwMode="auto">
          <a:xfrm>
            <a:off x="0" y="3617595"/>
            <a:ext cx="12223750" cy="3276600"/>
          </a:xfrm>
          <a:custGeom>
            <a:avLst/>
            <a:gdLst>
              <a:gd name="T0" fmla="*/ 0 w 14748387"/>
              <a:gd name="T1" fmla="*/ 3097161 h 4748980"/>
              <a:gd name="T2" fmla="*/ 0 w 14748387"/>
              <a:gd name="T3" fmla="*/ 2330245 h 4748980"/>
              <a:gd name="T4" fmla="*/ 14748387 w 14748387"/>
              <a:gd name="T5" fmla="*/ 0 h 4748980"/>
              <a:gd name="T6" fmla="*/ 14748387 w 14748387"/>
              <a:gd name="T7" fmla="*/ 4748980 h 4748980"/>
              <a:gd name="T8" fmla="*/ 0 w 14748387"/>
              <a:gd name="T9" fmla="*/ 4748980 h 4748980"/>
              <a:gd name="T10" fmla="*/ 0 w 14748387"/>
              <a:gd name="T11" fmla="*/ 3097161 h 4748980"/>
              <a:gd name="T12" fmla="*/ 0 60000 65536"/>
              <a:gd name="T13" fmla="*/ 0 60000 65536"/>
              <a:gd name="T14" fmla="*/ 0 60000 65536"/>
              <a:gd name="T15" fmla="*/ 0 60000 65536"/>
              <a:gd name="T16" fmla="*/ 0 60000 65536"/>
              <a:gd name="T17" fmla="*/ 0 60000 65536"/>
              <a:gd name="T18" fmla="*/ 0 w 14748387"/>
              <a:gd name="T19" fmla="*/ 0 h 4748980"/>
              <a:gd name="T20" fmla="*/ 14748387 w 14748387"/>
              <a:gd name="T21" fmla="*/ 4748980 h 4748980"/>
            </a:gdLst>
            <a:ahLst/>
            <a:cxnLst>
              <a:cxn ang="T12">
                <a:pos x="T0" y="T1"/>
              </a:cxn>
              <a:cxn ang="T13">
                <a:pos x="T2" y="T3"/>
              </a:cxn>
              <a:cxn ang="T14">
                <a:pos x="T4" y="T5"/>
              </a:cxn>
              <a:cxn ang="T15">
                <a:pos x="T6" y="T7"/>
              </a:cxn>
              <a:cxn ang="T16">
                <a:pos x="T8" y="T9"/>
              </a:cxn>
              <a:cxn ang="T17">
                <a:pos x="T10" y="T11"/>
              </a:cxn>
            </a:cxnLst>
            <a:rect l="T18" t="T19" r="T20" b="T21"/>
            <a:pathLst>
              <a:path w="14748387" h="4748980">
                <a:moveTo>
                  <a:pt x="0" y="3097161"/>
                </a:moveTo>
                <a:lnTo>
                  <a:pt x="0" y="2330245"/>
                </a:lnTo>
                <a:lnTo>
                  <a:pt x="14748387" y="0"/>
                </a:lnTo>
                <a:lnTo>
                  <a:pt x="14748387" y="4748980"/>
                </a:lnTo>
                <a:lnTo>
                  <a:pt x="0" y="4748980"/>
                </a:lnTo>
                <a:lnTo>
                  <a:pt x="0" y="3097161"/>
                </a:lnTo>
                <a:close/>
              </a:path>
            </a:pathLst>
          </a:custGeom>
          <a:solidFill>
            <a:srgbClr val="3C7EBA">
              <a:alpha val="93000"/>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nvGrpSpPr>
          <p:cNvPr id="8216" name="Group 24"/>
          <p:cNvGrpSpPr/>
          <p:nvPr/>
        </p:nvGrpSpPr>
        <p:grpSpPr bwMode="auto">
          <a:xfrm>
            <a:off x="111124" y="105093"/>
            <a:ext cx="2342515" cy="1210310"/>
            <a:chOff x="24763" y="10795"/>
            <a:chExt cx="2342467" cy="1210307"/>
          </a:xfrm>
          <a:effectLst>
            <a:outerShdw blurRad="50800" dist="38100" dir="2700000" algn="tl" rotWithShape="0">
              <a:prstClr val="black">
                <a:alpha val="40000"/>
              </a:prstClr>
            </a:outerShdw>
          </a:effectLst>
        </p:grpSpPr>
        <p:sp>
          <p:nvSpPr>
            <p:cNvPr id="8217" name="文本框 50"/>
            <p:cNvSpPr>
              <a:spLocks noChangeArrowheads="1"/>
            </p:cNvSpPr>
            <p:nvPr/>
          </p:nvSpPr>
          <p:spPr bwMode="auto">
            <a:xfrm>
              <a:off x="280670" y="10795"/>
              <a:ext cx="18494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Dotum" pitchFamily="34" charset="-127"/>
                  <a:ea typeface="Dotum" pitchFamily="34" charset="-127"/>
                  <a:sym typeface="Times New Roman" pitchFamily="18" charset="0"/>
                </a:rPr>
                <a:t>02</a:t>
              </a:r>
              <a:endParaRPr lang="en-US" sz="5400" b="1">
                <a:solidFill>
                  <a:schemeClr val="bg1"/>
                </a:solidFill>
                <a:latin typeface="Dotum" pitchFamily="34" charset="-127"/>
                <a:ea typeface="Dotum" pitchFamily="34" charset="-127"/>
                <a:sym typeface="Times New Roman" pitchFamily="18" charset="0"/>
              </a:endParaRPr>
            </a:p>
          </p:txBody>
        </p:sp>
        <p:sp>
          <p:nvSpPr>
            <p:cNvPr id="8218" name="直接连接符 51"/>
            <p:cNvSpPr>
              <a:spLocks noChangeShapeType="1"/>
            </p:cNvSpPr>
            <p:nvPr/>
          </p:nvSpPr>
          <p:spPr bwMode="auto">
            <a:xfrm>
              <a:off x="474335" y="807083"/>
              <a:ext cx="1462375" cy="63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19" name="文本框 52"/>
            <p:cNvSpPr>
              <a:spLocks noChangeArrowheads="1"/>
            </p:cNvSpPr>
            <p:nvPr/>
          </p:nvSpPr>
          <p:spPr bwMode="auto">
            <a:xfrm>
              <a:off x="24763" y="836293"/>
              <a:ext cx="2342467" cy="38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sz="1800" b="1">
                  <a:solidFill>
                    <a:schemeClr val="bg1"/>
                  </a:solidFill>
                  <a:latin typeface="微软雅黑" charset="0"/>
                  <a:ea typeface="微软雅黑" charset="0"/>
                  <a:sym typeface="Aparajita" pitchFamily="34" charset="0"/>
                </a:rPr>
                <a:t>集团基本情况</a:t>
              </a:r>
              <a:endParaRPr lang="zh-CN" sz="1800" b="1">
                <a:solidFill>
                  <a:schemeClr val="bg1"/>
                </a:solidFill>
                <a:latin typeface="微软雅黑" charset="0"/>
                <a:ea typeface="微软雅黑" charset="0"/>
                <a:sym typeface="Aparajita" pitchFamily="34" charset="0"/>
              </a:endParaRPr>
            </a:p>
          </p:txBody>
        </p:sp>
      </p:grpSp>
      <p:grpSp>
        <p:nvGrpSpPr>
          <p:cNvPr id="22" name="组合 21"/>
          <p:cNvGrpSpPr/>
          <p:nvPr/>
        </p:nvGrpSpPr>
        <p:grpSpPr>
          <a:xfrm>
            <a:off x="1236980" y="5764214"/>
            <a:ext cx="3273421" cy="467823"/>
            <a:chOff x="1387" y="9078"/>
            <a:chExt cx="5155" cy="737"/>
          </a:xfrm>
          <a:effectLst>
            <a:outerShdw blurRad="50800" dist="38100" dir="2700000" algn="tl" rotWithShape="0">
              <a:prstClr val="black">
                <a:alpha val="40000"/>
              </a:prstClr>
            </a:outerShdw>
          </a:effectLst>
        </p:grpSpPr>
        <p:grpSp>
          <p:nvGrpSpPr>
            <p:cNvPr id="8204" name="Group 12"/>
            <p:cNvGrpSpPr/>
            <p:nvPr/>
          </p:nvGrpSpPr>
          <p:grpSpPr bwMode="auto">
            <a:xfrm>
              <a:off x="1387" y="9078"/>
              <a:ext cx="5155" cy="737"/>
              <a:chOff x="0" y="44450"/>
              <a:chExt cx="3273528" cy="467815"/>
            </a:xfrm>
          </p:grpSpPr>
          <p:sp>
            <p:nvSpPr>
              <p:cNvPr id="8205" name="矩形 38"/>
              <p:cNvSpPr>
                <a:spLocks noChangeArrowheads="1"/>
              </p:cNvSpPr>
              <p:nvPr/>
            </p:nvSpPr>
            <p:spPr bwMode="auto">
              <a:xfrm>
                <a:off x="0" y="44450"/>
                <a:ext cx="467815" cy="467815"/>
              </a:xfrm>
              <a:prstGeom prst="rect">
                <a:avLst/>
              </a:prstGeom>
              <a:solidFill>
                <a:schemeClr val="accent3">
                  <a:lumMod val="75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sz="1800" b="1">
                    <a:solidFill>
                      <a:srgbClr val="FFFFFF"/>
                    </a:solidFill>
                    <a:latin typeface="微软雅黑" charset="0"/>
                    <a:ea typeface="微软雅黑" charset="0"/>
                    <a:sym typeface="Times New Roman" pitchFamily="18" charset="0"/>
                  </a:rPr>
                  <a:t>01</a:t>
                </a:r>
                <a:endParaRPr lang="en-US" altLang="en-US" sz="1800" b="1">
                  <a:solidFill>
                    <a:srgbClr val="FFFFFF"/>
                  </a:solidFill>
                  <a:latin typeface="微软雅黑" charset="0"/>
                  <a:ea typeface="微软雅黑" charset="0"/>
                  <a:sym typeface="Times New Roman" pitchFamily="18" charset="0"/>
                </a:endParaRPr>
              </a:p>
            </p:txBody>
          </p:sp>
          <p:sp>
            <p:nvSpPr>
              <p:cNvPr id="8207" name="文本框 40"/>
              <p:cNvSpPr>
                <a:spLocks noChangeArrowheads="1"/>
              </p:cNvSpPr>
              <p:nvPr/>
            </p:nvSpPr>
            <p:spPr bwMode="auto">
              <a:xfrm>
                <a:off x="536598" y="85953"/>
                <a:ext cx="2736930" cy="38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1">
                    <a:solidFill>
                      <a:schemeClr val="bg1"/>
                    </a:solidFill>
                    <a:latin typeface="微软雅黑" charset="0"/>
                    <a:ea typeface="微软雅黑" charset="0"/>
                    <a:sym typeface="Aparajita" pitchFamily="34" charset="0"/>
                  </a:rPr>
                  <a:t>中关村基本情况</a:t>
                </a:r>
                <a:endParaRPr lang="zh-CN" altLang="en-US" sz="1800" b="1">
                  <a:solidFill>
                    <a:schemeClr val="bg1"/>
                  </a:solidFill>
                  <a:latin typeface="微软雅黑" charset="0"/>
                  <a:ea typeface="微软雅黑" charset="0"/>
                  <a:sym typeface="Aparajita" pitchFamily="34" charset="0"/>
                </a:endParaRPr>
              </a:p>
            </p:txBody>
          </p:sp>
        </p:grpSp>
        <p:cxnSp>
          <p:nvCxnSpPr>
            <p:cNvPr id="10" name="直接连接符 9"/>
            <p:cNvCxnSpPr/>
            <p:nvPr/>
          </p:nvCxnSpPr>
          <p:spPr>
            <a:xfrm>
              <a:off x="2130" y="9794"/>
              <a:ext cx="2865"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grpSp>
        <p:nvGrpSpPr>
          <p:cNvPr id="21" name="组合 20"/>
          <p:cNvGrpSpPr/>
          <p:nvPr/>
        </p:nvGrpSpPr>
        <p:grpSpPr>
          <a:xfrm>
            <a:off x="8410575" y="5769929"/>
            <a:ext cx="3273421" cy="467823"/>
            <a:chOff x="12582" y="9087"/>
            <a:chExt cx="5155" cy="737"/>
          </a:xfrm>
          <a:effectLst>
            <a:outerShdw blurRad="50800" dist="38100" dir="2700000" algn="tl" rotWithShape="0">
              <a:prstClr val="black">
                <a:alpha val="40000"/>
              </a:prstClr>
            </a:outerShdw>
          </a:effectLst>
        </p:grpSpPr>
        <p:grpSp>
          <p:nvGrpSpPr>
            <p:cNvPr id="15" name="Group 12"/>
            <p:cNvGrpSpPr/>
            <p:nvPr/>
          </p:nvGrpSpPr>
          <p:grpSpPr bwMode="auto">
            <a:xfrm>
              <a:off x="12582" y="9087"/>
              <a:ext cx="5155" cy="737"/>
              <a:chOff x="0" y="44450"/>
              <a:chExt cx="3273528" cy="467815"/>
            </a:xfrm>
          </p:grpSpPr>
          <p:sp>
            <p:nvSpPr>
              <p:cNvPr id="16" name="矩形 38"/>
              <p:cNvSpPr>
                <a:spLocks noChangeArrowheads="1"/>
              </p:cNvSpPr>
              <p:nvPr/>
            </p:nvSpPr>
            <p:spPr bwMode="auto">
              <a:xfrm>
                <a:off x="0" y="44450"/>
                <a:ext cx="467815" cy="467815"/>
              </a:xfrm>
              <a:prstGeom prst="rect">
                <a:avLst/>
              </a:prstGeom>
              <a:solidFill>
                <a:schemeClr val="accent3">
                  <a:lumMod val="75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sz="1800" b="1">
                    <a:solidFill>
                      <a:srgbClr val="FFFFFF"/>
                    </a:solidFill>
                    <a:latin typeface="微软雅黑" charset="0"/>
                    <a:ea typeface="微软雅黑" charset="0"/>
                    <a:sym typeface="Times New Roman" pitchFamily="18" charset="0"/>
                  </a:rPr>
                  <a:t>03</a:t>
                </a:r>
                <a:endParaRPr lang="en-US" altLang="en-US" sz="1800" b="1">
                  <a:solidFill>
                    <a:srgbClr val="FFFFFF"/>
                  </a:solidFill>
                  <a:latin typeface="微软雅黑" charset="0"/>
                  <a:ea typeface="微软雅黑" charset="0"/>
                  <a:sym typeface="Times New Roman" pitchFamily="18" charset="0"/>
                </a:endParaRPr>
              </a:p>
            </p:txBody>
          </p:sp>
          <p:sp>
            <p:nvSpPr>
              <p:cNvPr id="17" name="文本框 40"/>
              <p:cNvSpPr>
                <a:spLocks noChangeArrowheads="1"/>
              </p:cNvSpPr>
              <p:nvPr/>
            </p:nvSpPr>
            <p:spPr bwMode="auto">
              <a:xfrm>
                <a:off x="536598" y="85953"/>
                <a:ext cx="2736930" cy="3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1">
                    <a:solidFill>
                      <a:schemeClr val="bg1"/>
                    </a:solidFill>
                    <a:latin typeface="微软雅黑" charset="0"/>
                    <a:ea typeface="微软雅黑" charset="0"/>
                    <a:sym typeface="Aparajita" pitchFamily="34" charset="0"/>
                  </a:rPr>
                  <a:t>集团未来发展思路</a:t>
                </a:r>
                <a:endParaRPr lang="zh-CN" altLang="en-US" sz="1800" b="1">
                  <a:solidFill>
                    <a:schemeClr val="bg1"/>
                  </a:solidFill>
                  <a:latin typeface="微软雅黑" charset="0"/>
                  <a:ea typeface="微软雅黑" charset="0"/>
                  <a:sym typeface="Aparajita" pitchFamily="34" charset="0"/>
                </a:endParaRPr>
              </a:p>
            </p:txBody>
          </p:sp>
        </p:grpSp>
        <p:cxnSp>
          <p:nvCxnSpPr>
            <p:cNvPr id="19" name="直接连接符 18"/>
            <p:cNvCxnSpPr/>
            <p:nvPr/>
          </p:nvCxnSpPr>
          <p:spPr>
            <a:xfrm>
              <a:off x="13320" y="9819"/>
              <a:ext cx="3265"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grpSp>
        <p:nvGrpSpPr>
          <p:cNvPr id="26" name="组合 25"/>
          <p:cNvGrpSpPr/>
          <p:nvPr/>
        </p:nvGrpSpPr>
        <p:grpSpPr>
          <a:xfrm>
            <a:off x="5140960" y="4514215"/>
            <a:ext cx="1905000" cy="1068705"/>
            <a:chOff x="8096" y="7303"/>
            <a:chExt cx="3000" cy="1683"/>
          </a:xfrm>
          <a:effectLst>
            <a:outerShdw blurRad="50800" dist="38100" dir="2700000" algn="tl" rotWithShape="0">
              <a:prstClr val="black">
                <a:alpha val="40000"/>
              </a:prstClr>
            </a:outerShdw>
          </a:effectLst>
        </p:grpSpPr>
        <p:sp>
          <p:nvSpPr>
            <p:cNvPr id="8202" name="直接连接符 35"/>
            <p:cNvSpPr>
              <a:spLocks noChangeShapeType="1"/>
            </p:cNvSpPr>
            <p:nvPr/>
          </p:nvSpPr>
          <p:spPr bwMode="auto">
            <a:xfrm>
              <a:off x="10180" y="8250"/>
              <a:ext cx="680" cy="0"/>
            </a:xfrm>
            <a:prstGeom prst="line">
              <a:avLst/>
            </a:prstGeom>
            <a:noFill/>
            <a:ln w="19050" cap="flat" cmpd="sng">
              <a:solidFill>
                <a:srgbClr val="15D1FF"/>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25" name="组合 24"/>
            <p:cNvGrpSpPr/>
            <p:nvPr/>
          </p:nvGrpSpPr>
          <p:grpSpPr>
            <a:xfrm>
              <a:off x="8371" y="7303"/>
              <a:ext cx="1622" cy="948"/>
              <a:chOff x="8371" y="7303"/>
              <a:chExt cx="1622" cy="948"/>
            </a:xfrm>
          </p:grpSpPr>
          <p:sp>
            <p:nvSpPr>
              <p:cNvPr id="8196" name="椭圆 5"/>
              <p:cNvSpPr>
                <a:spLocks noChangeArrowheads="1"/>
              </p:cNvSpPr>
              <p:nvPr/>
            </p:nvSpPr>
            <p:spPr bwMode="auto">
              <a:xfrm>
                <a:off x="9258" y="7303"/>
                <a:ext cx="735" cy="732"/>
              </a:xfrm>
              <a:prstGeom prst="ellipse">
                <a:avLst/>
              </a:prstGeom>
              <a:noFill/>
              <a:ln w="9525"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00" name="Freeform 20"/>
              <p:cNvSpPr>
                <a:spLocks noEditPoints="1" noChangeArrowheads="1"/>
              </p:cNvSpPr>
              <p:nvPr/>
            </p:nvSpPr>
            <p:spPr bwMode="auto">
              <a:xfrm>
                <a:off x="9333" y="7375"/>
                <a:ext cx="585" cy="588"/>
              </a:xfrm>
              <a:custGeom>
                <a:avLst/>
                <a:gdLst>
                  <a:gd name="T0" fmla="*/ 370 w 394"/>
                  <a:gd name="T1" fmla="*/ 104 h 395"/>
                  <a:gd name="T2" fmla="*/ 189 w 394"/>
                  <a:gd name="T3" fmla="*/ 0 h 395"/>
                  <a:gd name="T4" fmla="*/ 96 w 394"/>
                  <a:gd name="T5" fmla="*/ 29 h 395"/>
                  <a:gd name="T6" fmla="*/ 23 w 394"/>
                  <a:gd name="T7" fmla="*/ 106 h 395"/>
                  <a:gd name="T8" fmla="*/ 0 w 394"/>
                  <a:gd name="T9" fmla="*/ 198 h 395"/>
                  <a:gd name="T10" fmla="*/ 21 w 394"/>
                  <a:gd name="T11" fmla="*/ 285 h 395"/>
                  <a:gd name="T12" fmla="*/ 94 w 394"/>
                  <a:gd name="T13" fmla="*/ 365 h 395"/>
                  <a:gd name="T14" fmla="*/ 204 w 394"/>
                  <a:gd name="T15" fmla="*/ 395 h 395"/>
                  <a:gd name="T16" fmla="*/ 373 w 394"/>
                  <a:gd name="T17" fmla="*/ 285 h 395"/>
                  <a:gd name="T18" fmla="*/ 393 w 394"/>
                  <a:gd name="T19" fmla="*/ 197 h 395"/>
                  <a:gd name="T20" fmla="*/ 125 w 394"/>
                  <a:gd name="T21" fmla="*/ 325 h 395"/>
                  <a:gd name="T22" fmla="*/ 191 w 394"/>
                  <a:gd name="T23" fmla="*/ 310 h 395"/>
                  <a:gd name="T24" fmla="*/ 96 w 394"/>
                  <a:gd name="T25" fmla="*/ 203 h 395"/>
                  <a:gd name="T26" fmla="*/ 190 w 394"/>
                  <a:gd name="T27" fmla="*/ 189 h 395"/>
                  <a:gd name="T28" fmla="*/ 190 w 394"/>
                  <a:gd name="T29" fmla="*/ 135 h 395"/>
                  <a:gd name="T30" fmla="*/ 106 w 394"/>
                  <a:gd name="T31" fmla="*/ 117 h 395"/>
                  <a:gd name="T32" fmla="*/ 190 w 394"/>
                  <a:gd name="T33" fmla="*/ 79 h 395"/>
                  <a:gd name="T34" fmla="*/ 190 w 394"/>
                  <a:gd name="T35" fmla="*/ 66 h 395"/>
                  <a:gd name="T36" fmla="*/ 145 w 394"/>
                  <a:gd name="T37" fmla="*/ 21 h 395"/>
                  <a:gd name="T38" fmla="*/ 145 w 394"/>
                  <a:gd name="T39" fmla="*/ 21 h 395"/>
                  <a:gd name="T40" fmla="*/ 115 w 394"/>
                  <a:gd name="T41" fmla="*/ 60 h 395"/>
                  <a:gd name="T42" fmla="*/ 39 w 394"/>
                  <a:gd name="T43" fmla="*/ 104 h 395"/>
                  <a:gd name="T44" fmla="*/ 90 w 394"/>
                  <a:gd name="T45" fmla="*/ 128 h 395"/>
                  <a:gd name="T46" fmla="*/ 33 w 394"/>
                  <a:gd name="T47" fmla="*/ 115 h 395"/>
                  <a:gd name="T48" fmla="*/ 89 w 394"/>
                  <a:gd name="T49" fmla="*/ 263 h 395"/>
                  <a:gd name="T50" fmla="*/ 92 w 394"/>
                  <a:gd name="T51" fmla="*/ 348 h 395"/>
                  <a:gd name="T52" fmla="*/ 114 w 394"/>
                  <a:gd name="T53" fmla="*/ 331 h 395"/>
                  <a:gd name="T54" fmla="*/ 103 w 394"/>
                  <a:gd name="T55" fmla="*/ 355 h 395"/>
                  <a:gd name="T56" fmla="*/ 103 w 394"/>
                  <a:gd name="T57" fmla="*/ 355 h 395"/>
                  <a:gd name="T58" fmla="*/ 191 w 394"/>
                  <a:gd name="T59" fmla="*/ 381 h 395"/>
                  <a:gd name="T60" fmla="*/ 311 w 394"/>
                  <a:gd name="T61" fmla="*/ 189 h 395"/>
                  <a:gd name="T62" fmla="*/ 380 w 394"/>
                  <a:gd name="T63" fmla="*/ 189 h 395"/>
                  <a:gd name="T64" fmla="*/ 300 w 394"/>
                  <a:gd name="T65" fmla="*/ 114 h 395"/>
                  <a:gd name="T66" fmla="*/ 287 w 394"/>
                  <a:gd name="T67" fmla="*/ 53 h 395"/>
                  <a:gd name="T68" fmla="*/ 271 w 394"/>
                  <a:gd name="T69" fmla="*/ 48 h 395"/>
                  <a:gd name="T70" fmla="*/ 203 w 394"/>
                  <a:gd name="T71" fmla="*/ 14 h 395"/>
                  <a:gd name="T72" fmla="*/ 203 w 394"/>
                  <a:gd name="T73" fmla="*/ 14 h 395"/>
                  <a:gd name="T74" fmla="*/ 266 w 394"/>
                  <a:gd name="T75" fmla="*/ 66 h 395"/>
                  <a:gd name="T76" fmla="*/ 203 w 394"/>
                  <a:gd name="T77" fmla="*/ 79 h 395"/>
                  <a:gd name="T78" fmla="*/ 297 w 394"/>
                  <a:gd name="T79" fmla="*/ 189 h 395"/>
                  <a:gd name="T80" fmla="*/ 203 w 394"/>
                  <a:gd name="T81" fmla="*/ 203 h 395"/>
                  <a:gd name="T82" fmla="*/ 204 w 394"/>
                  <a:gd name="T83" fmla="*/ 254 h 395"/>
                  <a:gd name="T84" fmla="*/ 289 w 394"/>
                  <a:gd name="T85" fmla="*/ 273 h 395"/>
                  <a:gd name="T86" fmla="*/ 204 w 394"/>
                  <a:gd name="T87" fmla="*/ 267 h 395"/>
                  <a:gd name="T88" fmla="*/ 263 w 394"/>
                  <a:gd name="T89" fmla="*/ 336 h 395"/>
                  <a:gd name="T90" fmla="*/ 275 w 394"/>
                  <a:gd name="T91" fmla="*/ 342 h 395"/>
                  <a:gd name="T92" fmla="*/ 303 w 394"/>
                  <a:gd name="T93" fmla="*/ 347 h 395"/>
                  <a:gd name="T94" fmla="*/ 302 w 394"/>
                  <a:gd name="T95" fmla="*/ 275 h 395"/>
                  <a:gd name="T96" fmla="*/ 363 w 394"/>
                  <a:gd name="T97" fmla="*/ 274 h 395"/>
                  <a:gd name="T98" fmla="*/ 380 w 394"/>
                  <a:gd name="T99" fmla="*/ 202 h 39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94"/>
                  <a:gd name="T151" fmla="*/ 0 h 395"/>
                  <a:gd name="T152" fmla="*/ 394 w 394"/>
                  <a:gd name="T153" fmla="*/ 395 h 39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94" h="395">
                    <a:moveTo>
                      <a:pt x="393" y="192"/>
                    </a:moveTo>
                    <a:cubicBezTo>
                      <a:pt x="393" y="161"/>
                      <a:pt x="384" y="131"/>
                      <a:pt x="370" y="105"/>
                    </a:cubicBezTo>
                    <a:cubicBezTo>
                      <a:pt x="370" y="104"/>
                      <a:pt x="370" y="104"/>
                      <a:pt x="370" y="104"/>
                    </a:cubicBezTo>
                    <a:cubicBezTo>
                      <a:pt x="338" y="44"/>
                      <a:pt x="275" y="3"/>
                      <a:pt x="203" y="1"/>
                    </a:cubicBezTo>
                    <a:cubicBezTo>
                      <a:pt x="203" y="0"/>
                      <a:pt x="203" y="0"/>
                      <a:pt x="203" y="0"/>
                    </a:cubicBezTo>
                    <a:cubicBezTo>
                      <a:pt x="189" y="0"/>
                      <a:pt x="189" y="0"/>
                      <a:pt x="189" y="0"/>
                    </a:cubicBezTo>
                    <a:cubicBezTo>
                      <a:pt x="189" y="1"/>
                      <a:pt x="189" y="1"/>
                      <a:pt x="189" y="1"/>
                    </a:cubicBezTo>
                    <a:cubicBezTo>
                      <a:pt x="155" y="2"/>
                      <a:pt x="123" y="12"/>
                      <a:pt x="96" y="29"/>
                    </a:cubicBezTo>
                    <a:cubicBezTo>
                      <a:pt x="96" y="29"/>
                      <a:pt x="96" y="29"/>
                      <a:pt x="96" y="29"/>
                    </a:cubicBezTo>
                    <a:cubicBezTo>
                      <a:pt x="67" y="46"/>
                      <a:pt x="43" y="71"/>
                      <a:pt x="26" y="100"/>
                    </a:cubicBezTo>
                    <a:cubicBezTo>
                      <a:pt x="26" y="100"/>
                      <a:pt x="26" y="100"/>
                      <a:pt x="26" y="100"/>
                    </a:cubicBezTo>
                    <a:cubicBezTo>
                      <a:pt x="25" y="102"/>
                      <a:pt x="24" y="104"/>
                      <a:pt x="23" y="106"/>
                    </a:cubicBezTo>
                    <a:cubicBezTo>
                      <a:pt x="23" y="106"/>
                      <a:pt x="23" y="106"/>
                      <a:pt x="23" y="106"/>
                    </a:cubicBezTo>
                    <a:cubicBezTo>
                      <a:pt x="9" y="132"/>
                      <a:pt x="1" y="162"/>
                      <a:pt x="0" y="194"/>
                    </a:cubicBezTo>
                    <a:cubicBezTo>
                      <a:pt x="0" y="195"/>
                      <a:pt x="0" y="197"/>
                      <a:pt x="0" y="198"/>
                    </a:cubicBezTo>
                    <a:cubicBezTo>
                      <a:pt x="0" y="227"/>
                      <a:pt x="7" y="255"/>
                      <a:pt x="18" y="280"/>
                    </a:cubicBezTo>
                    <a:cubicBezTo>
                      <a:pt x="18" y="280"/>
                      <a:pt x="18" y="280"/>
                      <a:pt x="18" y="280"/>
                    </a:cubicBezTo>
                    <a:cubicBezTo>
                      <a:pt x="19" y="281"/>
                      <a:pt x="20" y="283"/>
                      <a:pt x="21" y="285"/>
                    </a:cubicBezTo>
                    <a:cubicBezTo>
                      <a:pt x="21" y="285"/>
                      <a:pt x="21" y="286"/>
                      <a:pt x="21" y="286"/>
                    </a:cubicBezTo>
                    <a:cubicBezTo>
                      <a:pt x="38" y="318"/>
                      <a:pt x="63" y="346"/>
                      <a:pt x="94" y="365"/>
                    </a:cubicBezTo>
                    <a:cubicBezTo>
                      <a:pt x="94" y="365"/>
                      <a:pt x="94" y="365"/>
                      <a:pt x="94" y="365"/>
                    </a:cubicBezTo>
                    <a:cubicBezTo>
                      <a:pt x="122" y="382"/>
                      <a:pt x="156" y="393"/>
                      <a:pt x="191" y="394"/>
                    </a:cubicBezTo>
                    <a:cubicBezTo>
                      <a:pt x="191" y="395"/>
                      <a:pt x="191" y="395"/>
                      <a:pt x="191" y="395"/>
                    </a:cubicBezTo>
                    <a:cubicBezTo>
                      <a:pt x="204" y="395"/>
                      <a:pt x="204" y="395"/>
                      <a:pt x="204" y="395"/>
                    </a:cubicBezTo>
                    <a:cubicBezTo>
                      <a:pt x="204" y="394"/>
                      <a:pt x="204" y="394"/>
                      <a:pt x="204" y="394"/>
                    </a:cubicBezTo>
                    <a:cubicBezTo>
                      <a:pt x="244" y="392"/>
                      <a:pt x="282" y="379"/>
                      <a:pt x="312" y="357"/>
                    </a:cubicBezTo>
                    <a:cubicBezTo>
                      <a:pt x="338" y="338"/>
                      <a:pt x="359" y="313"/>
                      <a:pt x="373" y="285"/>
                    </a:cubicBezTo>
                    <a:cubicBezTo>
                      <a:pt x="373" y="284"/>
                      <a:pt x="373" y="284"/>
                      <a:pt x="374" y="284"/>
                    </a:cubicBezTo>
                    <a:cubicBezTo>
                      <a:pt x="374" y="282"/>
                      <a:pt x="375" y="280"/>
                      <a:pt x="376" y="278"/>
                    </a:cubicBezTo>
                    <a:cubicBezTo>
                      <a:pt x="387" y="253"/>
                      <a:pt x="394" y="226"/>
                      <a:pt x="393" y="197"/>
                    </a:cubicBezTo>
                    <a:cubicBezTo>
                      <a:pt x="393" y="195"/>
                      <a:pt x="393" y="194"/>
                      <a:pt x="393" y="192"/>
                    </a:cubicBezTo>
                    <a:close/>
                    <a:moveTo>
                      <a:pt x="191" y="310"/>
                    </a:moveTo>
                    <a:cubicBezTo>
                      <a:pt x="167" y="311"/>
                      <a:pt x="145" y="316"/>
                      <a:pt x="125" y="325"/>
                    </a:cubicBezTo>
                    <a:cubicBezTo>
                      <a:pt x="117" y="310"/>
                      <a:pt x="110" y="292"/>
                      <a:pt x="105" y="273"/>
                    </a:cubicBezTo>
                    <a:cubicBezTo>
                      <a:pt x="132" y="270"/>
                      <a:pt x="161" y="267"/>
                      <a:pt x="191" y="267"/>
                    </a:cubicBezTo>
                    <a:lnTo>
                      <a:pt x="191" y="310"/>
                    </a:lnTo>
                    <a:close/>
                    <a:moveTo>
                      <a:pt x="190" y="254"/>
                    </a:moveTo>
                    <a:cubicBezTo>
                      <a:pt x="160" y="254"/>
                      <a:pt x="130" y="257"/>
                      <a:pt x="102" y="261"/>
                    </a:cubicBezTo>
                    <a:cubicBezTo>
                      <a:pt x="99" y="242"/>
                      <a:pt x="97" y="223"/>
                      <a:pt x="96" y="203"/>
                    </a:cubicBezTo>
                    <a:cubicBezTo>
                      <a:pt x="190" y="203"/>
                      <a:pt x="190" y="203"/>
                      <a:pt x="190" y="203"/>
                    </a:cubicBezTo>
                    <a:lnTo>
                      <a:pt x="190" y="254"/>
                    </a:lnTo>
                    <a:close/>
                    <a:moveTo>
                      <a:pt x="190" y="189"/>
                    </a:moveTo>
                    <a:cubicBezTo>
                      <a:pt x="96" y="190"/>
                      <a:pt x="96" y="190"/>
                      <a:pt x="96" y="190"/>
                    </a:cubicBezTo>
                    <a:cubicBezTo>
                      <a:pt x="97" y="169"/>
                      <a:pt x="99" y="149"/>
                      <a:pt x="103" y="129"/>
                    </a:cubicBezTo>
                    <a:cubicBezTo>
                      <a:pt x="131" y="133"/>
                      <a:pt x="160" y="135"/>
                      <a:pt x="190" y="135"/>
                    </a:cubicBezTo>
                    <a:lnTo>
                      <a:pt x="190" y="189"/>
                    </a:lnTo>
                    <a:close/>
                    <a:moveTo>
                      <a:pt x="190" y="122"/>
                    </a:moveTo>
                    <a:cubicBezTo>
                      <a:pt x="161" y="122"/>
                      <a:pt x="133" y="120"/>
                      <a:pt x="106" y="117"/>
                    </a:cubicBezTo>
                    <a:cubicBezTo>
                      <a:pt x="111" y="98"/>
                      <a:pt x="118" y="81"/>
                      <a:pt x="126" y="67"/>
                    </a:cubicBezTo>
                    <a:cubicBezTo>
                      <a:pt x="126" y="66"/>
                      <a:pt x="127" y="66"/>
                      <a:pt x="127" y="65"/>
                    </a:cubicBezTo>
                    <a:cubicBezTo>
                      <a:pt x="146" y="74"/>
                      <a:pt x="167" y="78"/>
                      <a:pt x="190" y="79"/>
                    </a:cubicBezTo>
                    <a:lnTo>
                      <a:pt x="190" y="122"/>
                    </a:lnTo>
                    <a:close/>
                    <a:moveTo>
                      <a:pt x="189" y="14"/>
                    </a:moveTo>
                    <a:cubicBezTo>
                      <a:pt x="190" y="66"/>
                      <a:pt x="190" y="66"/>
                      <a:pt x="190" y="66"/>
                    </a:cubicBezTo>
                    <a:cubicBezTo>
                      <a:pt x="169" y="65"/>
                      <a:pt x="150" y="61"/>
                      <a:pt x="134" y="54"/>
                    </a:cubicBezTo>
                    <a:cubicBezTo>
                      <a:pt x="150" y="31"/>
                      <a:pt x="169" y="17"/>
                      <a:pt x="189" y="14"/>
                    </a:cubicBezTo>
                    <a:close/>
                    <a:moveTo>
                      <a:pt x="145" y="21"/>
                    </a:moveTo>
                    <a:cubicBezTo>
                      <a:pt x="137" y="28"/>
                      <a:pt x="129" y="38"/>
                      <a:pt x="122" y="49"/>
                    </a:cubicBezTo>
                    <a:cubicBezTo>
                      <a:pt x="116" y="45"/>
                      <a:pt x="111" y="42"/>
                      <a:pt x="106" y="38"/>
                    </a:cubicBezTo>
                    <a:cubicBezTo>
                      <a:pt x="118" y="31"/>
                      <a:pt x="131" y="25"/>
                      <a:pt x="145" y="21"/>
                    </a:cubicBezTo>
                    <a:close/>
                    <a:moveTo>
                      <a:pt x="94" y="45"/>
                    </a:moveTo>
                    <a:cubicBezTo>
                      <a:pt x="97" y="48"/>
                      <a:pt x="101" y="51"/>
                      <a:pt x="105" y="54"/>
                    </a:cubicBezTo>
                    <a:cubicBezTo>
                      <a:pt x="108" y="56"/>
                      <a:pt x="112" y="58"/>
                      <a:pt x="115" y="60"/>
                    </a:cubicBezTo>
                    <a:cubicBezTo>
                      <a:pt x="115" y="60"/>
                      <a:pt x="115" y="60"/>
                      <a:pt x="115" y="60"/>
                    </a:cubicBezTo>
                    <a:cubicBezTo>
                      <a:pt x="106" y="76"/>
                      <a:pt x="98" y="95"/>
                      <a:pt x="93" y="115"/>
                    </a:cubicBezTo>
                    <a:cubicBezTo>
                      <a:pt x="74" y="112"/>
                      <a:pt x="56" y="108"/>
                      <a:pt x="39" y="104"/>
                    </a:cubicBezTo>
                    <a:cubicBezTo>
                      <a:pt x="53" y="80"/>
                      <a:pt x="72" y="61"/>
                      <a:pt x="94" y="45"/>
                    </a:cubicBezTo>
                    <a:close/>
                    <a:moveTo>
                      <a:pt x="33" y="115"/>
                    </a:moveTo>
                    <a:cubicBezTo>
                      <a:pt x="51" y="120"/>
                      <a:pt x="70" y="124"/>
                      <a:pt x="90" y="128"/>
                    </a:cubicBezTo>
                    <a:cubicBezTo>
                      <a:pt x="86" y="147"/>
                      <a:pt x="83" y="168"/>
                      <a:pt x="83" y="190"/>
                    </a:cubicBezTo>
                    <a:cubicBezTo>
                      <a:pt x="13" y="190"/>
                      <a:pt x="13" y="190"/>
                      <a:pt x="13" y="190"/>
                    </a:cubicBezTo>
                    <a:cubicBezTo>
                      <a:pt x="14" y="163"/>
                      <a:pt x="21" y="138"/>
                      <a:pt x="33" y="115"/>
                    </a:cubicBezTo>
                    <a:close/>
                    <a:moveTo>
                      <a:pt x="13" y="203"/>
                    </a:moveTo>
                    <a:cubicBezTo>
                      <a:pt x="83" y="203"/>
                      <a:pt x="83" y="203"/>
                      <a:pt x="83" y="203"/>
                    </a:cubicBezTo>
                    <a:cubicBezTo>
                      <a:pt x="83" y="224"/>
                      <a:pt x="86" y="244"/>
                      <a:pt x="89" y="263"/>
                    </a:cubicBezTo>
                    <a:cubicBezTo>
                      <a:pt x="69" y="266"/>
                      <a:pt x="49" y="270"/>
                      <a:pt x="31" y="276"/>
                    </a:cubicBezTo>
                    <a:cubicBezTo>
                      <a:pt x="20" y="254"/>
                      <a:pt x="14" y="229"/>
                      <a:pt x="13" y="203"/>
                    </a:cubicBezTo>
                    <a:close/>
                    <a:moveTo>
                      <a:pt x="92" y="348"/>
                    </a:moveTo>
                    <a:cubicBezTo>
                      <a:pt x="69" y="332"/>
                      <a:pt x="51" y="311"/>
                      <a:pt x="37" y="288"/>
                    </a:cubicBezTo>
                    <a:cubicBezTo>
                      <a:pt x="54" y="283"/>
                      <a:pt x="73" y="279"/>
                      <a:pt x="92" y="275"/>
                    </a:cubicBezTo>
                    <a:cubicBezTo>
                      <a:pt x="98" y="296"/>
                      <a:pt x="105" y="315"/>
                      <a:pt x="114" y="331"/>
                    </a:cubicBezTo>
                    <a:cubicBezTo>
                      <a:pt x="111" y="333"/>
                      <a:pt x="109" y="334"/>
                      <a:pt x="106" y="336"/>
                    </a:cubicBezTo>
                    <a:cubicBezTo>
                      <a:pt x="101" y="340"/>
                      <a:pt x="96" y="344"/>
                      <a:pt x="92" y="348"/>
                    </a:cubicBezTo>
                    <a:close/>
                    <a:moveTo>
                      <a:pt x="103" y="355"/>
                    </a:moveTo>
                    <a:cubicBezTo>
                      <a:pt x="108" y="351"/>
                      <a:pt x="114" y="346"/>
                      <a:pt x="120" y="343"/>
                    </a:cubicBezTo>
                    <a:cubicBezTo>
                      <a:pt x="128" y="355"/>
                      <a:pt x="137" y="366"/>
                      <a:pt x="147" y="374"/>
                    </a:cubicBezTo>
                    <a:cubicBezTo>
                      <a:pt x="131" y="370"/>
                      <a:pt x="117" y="363"/>
                      <a:pt x="103" y="355"/>
                    </a:cubicBezTo>
                    <a:close/>
                    <a:moveTo>
                      <a:pt x="132" y="337"/>
                    </a:moveTo>
                    <a:cubicBezTo>
                      <a:pt x="149" y="329"/>
                      <a:pt x="169" y="324"/>
                      <a:pt x="191" y="323"/>
                    </a:cubicBezTo>
                    <a:cubicBezTo>
                      <a:pt x="191" y="381"/>
                      <a:pt x="191" y="381"/>
                      <a:pt x="191" y="381"/>
                    </a:cubicBezTo>
                    <a:cubicBezTo>
                      <a:pt x="169" y="378"/>
                      <a:pt x="149" y="363"/>
                      <a:pt x="132" y="337"/>
                    </a:cubicBezTo>
                    <a:close/>
                    <a:moveTo>
                      <a:pt x="380" y="189"/>
                    </a:moveTo>
                    <a:cubicBezTo>
                      <a:pt x="311" y="189"/>
                      <a:pt x="311" y="189"/>
                      <a:pt x="311" y="189"/>
                    </a:cubicBezTo>
                    <a:cubicBezTo>
                      <a:pt x="310" y="167"/>
                      <a:pt x="307" y="146"/>
                      <a:pt x="303" y="127"/>
                    </a:cubicBezTo>
                    <a:cubicBezTo>
                      <a:pt x="323" y="123"/>
                      <a:pt x="342" y="119"/>
                      <a:pt x="360" y="114"/>
                    </a:cubicBezTo>
                    <a:cubicBezTo>
                      <a:pt x="372" y="137"/>
                      <a:pt x="379" y="162"/>
                      <a:pt x="380" y="189"/>
                    </a:cubicBezTo>
                    <a:close/>
                    <a:moveTo>
                      <a:pt x="298" y="45"/>
                    </a:moveTo>
                    <a:cubicBezTo>
                      <a:pt x="321" y="59"/>
                      <a:pt x="340" y="79"/>
                      <a:pt x="354" y="102"/>
                    </a:cubicBezTo>
                    <a:cubicBezTo>
                      <a:pt x="337" y="107"/>
                      <a:pt x="319" y="111"/>
                      <a:pt x="300" y="114"/>
                    </a:cubicBezTo>
                    <a:cubicBezTo>
                      <a:pt x="294" y="94"/>
                      <a:pt x="287" y="76"/>
                      <a:pt x="278" y="59"/>
                    </a:cubicBezTo>
                    <a:cubicBezTo>
                      <a:pt x="278" y="59"/>
                      <a:pt x="278" y="59"/>
                      <a:pt x="278" y="59"/>
                    </a:cubicBezTo>
                    <a:cubicBezTo>
                      <a:pt x="281" y="57"/>
                      <a:pt x="284" y="55"/>
                      <a:pt x="287" y="53"/>
                    </a:cubicBezTo>
                    <a:cubicBezTo>
                      <a:pt x="291" y="50"/>
                      <a:pt x="295" y="48"/>
                      <a:pt x="298" y="45"/>
                    </a:cubicBezTo>
                    <a:close/>
                    <a:moveTo>
                      <a:pt x="287" y="37"/>
                    </a:moveTo>
                    <a:cubicBezTo>
                      <a:pt x="282" y="41"/>
                      <a:pt x="276" y="45"/>
                      <a:pt x="271" y="48"/>
                    </a:cubicBezTo>
                    <a:cubicBezTo>
                      <a:pt x="263" y="37"/>
                      <a:pt x="255" y="28"/>
                      <a:pt x="247" y="21"/>
                    </a:cubicBezTo>
                    <a:cubicBezTo>
                      <a:pt x="261" y="25"/>
                      <a:pt x="274" y="30"/>
                      <a:pt x="287" y="37"/>
                    </a:cubicBezTo>
                    <a:close/>
                    <a:moveTo>
                      <a:pt x="203" y="14"/>
                    </a:moveTo>
                    <a:cubicBezTo>
                      <a:pt x="223" y="17"/>
                      <a:pt x="242" y="30"/>
                      <a:pt x="259" y="54"/>
                    </a:cubicBezTo>
                    <a:cubicBezTo>
                      <a:pt x="242" y="61"/>
                      <a:pt x="223" y="65"/>
                      <a:pt x="203" y="66"/>
                    </a:cubicBezTo>
                    <a:lnTo>
                      <a:pt x="203" y="14"/>
                    </a:lnTo>
                    <a:close/>
                    <a:moveTo>
                      <a:pt x="203" y="79"/>
                    </a:moveTo>
                    <a:cubicBezTo>
                      <a:pt x="225" y="78"/>
                      <a:pt x="247" y="73"/>
                      <a:pt x="266" y="65"/>
                    </a:cubicBezTo>
                    <a:cubicBezTo>
                      <a:pt x="266" y="65"/>
                      <a:pt x="266" y="66"/>
                      <a:pt x="266" y="66"/>
                    </a:cubicBezTo>
                    <a:cubicBezTo>
                      <a:pt x="275" y="81"/>
                      <a:pt x="282" y="98"/>
                      <a:pt x="287" y="116"/>
                    </a:cubicBezTo>
                    <a:cubicBezTo>
                      <a:pt x="260" y="120"/>
                      <a:pt x="232" y="122"/>
                      <a:pt x="203" y="122"/>
                    </a:cubicBezTo>
                    <a:lnTo>
                      <a:pt x="203" y="79"/>
                    </a:lnTo>
                    <a:close/>
                    <a:moveTo>
                      <a:pt x="203" y="135"/>
                    </a:moveTo>
                    <a:cubicBezTo>
                      <a:pt x="233" y="135"/>
                      <a:pt x="262" y="133"/>
                      <a:pt x="290" y="129"/>
                    </a:cubicBezTo>
                    <a:cubicBezTo>
                      <a:pt x="294" y="148"/>
                      <a:pt x="297" y="168"/>
                      <a:pt x="297" y="189"/>
                    </a:cubicBezTo>
                    <a:cubicBezTo>
                      <a:pt x="203" y="189"/>
                      <a:pt x="203" y="189"/>
                      <a:pt x="203" y="189"/>
                    </a:cubicBezTo>
                    <a:lnTo>
                      <a:pt x="203" y="135"/>
                    </a:lnTo>
                    <a:close/>
                    <a:moveTo>
                      <a:pt x="203" y="203"/>
                    </a:moveTo>
                    <a:cubicBezTo>
                      <a:pt x="298" y="202"/>
                      <a:pt x="298" y="202"/>
                      <a:pt x="298" y="202"/>
                    </a:cubicBezTo>
                    <a:cubicBezTo>
                      <a:pt x="297" y="222"/>
                      <a:pt x="295" y="241"/>
                      <a:pt x="292" y="260"/>
                    </a:cubicBezTo>
                    <a:cubicBezTo>
                      <a:pt x="264" y="256"/>
                      <a:pt x="234" y="254"/>
                      <a:pt x="204" y="254"/>
                    </a:cubicBezTo>
                    <a:lnTo>
                      <a:pt x="203" y="203"/>
                    </a:lnTo>
                    <a:close/>
                    <a:moveTo>
                      <a:pt x="204" y="267"/>
                    </a:moveTo>
                    <a:cubicBezTo>
                      <a:pt x="233" y="267"/>
                      <a:pt x="262" y="269"/>
                      <a:pt x="289" y="273"/>
                    </a:cubicBezTo>
                    <a:cubicBezTo>
                      <a:pt x="284" y="292"/>
                      <a:pt x="278" y="309"/>
                      <a:pt x="269" y="325"/>
                    </a:cubicBezTo>
                    <a:cubicBezTo>
                      <a:pt x="250" y="316"/>
                      <a:pt x="227" y="311"/>
                      <a:pt x="204" y="310"/>
                    </a:cubicBezTo>
                    <a:lnTo>
                      <a:pt x="204" y="267"/>
                    </a:lnTo>
                    <a:close/>
                    <a:moveTo>
                      <a:pt x="204" y="380"/>
                    </a:moveTo>
                    <a:cubicBezTo>
                      <a:pt x="204" y="323"/>
                      <a:pt x="204" y="323"/>
                      <a:pt x="204" y="323"/>
                    </a:cubicBezTo>
                    <a:cubicBezTo>
                      <a:pt x="226" y="324"/>
                      <a:pt x="246" y="329"/>
                      <a:pt x="263" y="336"/>
                    </a:cubicBezTo>
                    <a:cubicBezTo>
                      <a:pt x="246" y="362"/>
                      <a:pt x="226" y="378"/>
                      <a:pt x="204" y="380"/>
                    </a:cubicBezTo>
                    <a:close/>
                    <a:moveTo>
                      <a:pt x="248" y="374"/>
                    </a:moveTo>
                    <a:cubicBezTo>
                      <a:pt x="258" y="365"/>
                      <a:pt x="267" y="355"/>
                      <a:pt x="275" y="342"/>
                    </a:cubicBezTo>
                    <a:cubicBezTo>
                      <a:pt x="281" y="346"/>
                      <a:pt x="287" y="350"/>
                      <a:pt x="292" y="354"/>
                    </a:cubicBezTo>
                    <a:cubicBezTo>
                      <a:pt x="278" y="363"/>
                      <a:pt x="264" y="369"/>
                      <a:pt x="248" y="374"/>
                    </a:cubicBezTo>
                    <a:close/>
                    <a:moveTo>
                      <a:pt x="303" y="347"/>
                    </a:moveTo>
                    <a:cubicBezTo>
                      <a:pt x="299" y="343"/>
                      <a:pt x="294" y="339"/>
                      <a:pt x="288" y="335"/>
                    </a:cubicBezTo>
                    <a:cubicBezTo>
                      <a:pt x="286" y="334"/>
                      <a:pt x="284" y="332"/>
                      <a:pt x="281" y="331"/>
                    </a:cubicBezTo>
                    <a:cubicBezTo>
                      <a:pt x="290" y="314"/>
                      <a:pt x="297" y="295"/>
                      <a:pt x="302" y="275"/>
                    </a:cubicBezTo>
                    <a:cubicBezTo>
                      <a:pt x="321" y="278"/>
                      <a:pt x="340" y="281"/>
                      <a:pt x="357" y="286"/>
                    </a:cubicBezTo>
                    <a:cubicBezTo>
                      <a:pt x="344" y="310"/>
                      <a:pt x="325" y="331"/>
                      <a:pt x="303" y="347"/>
                    </a:cubicBezTo>
                    <a:close/>
                    <a:moveTo>
                      <a:pt x="363" y="274"/>
                    </a:moveTo>
                    <a:cubicBezTo>
                      <a:pt x="345" y="269"/>
                      <a:pt x="325" y="265"/>
                      <a:pt x="305" y="262"/>
                    </a:cubicBezTo>
                    <a:cubicBezTo>
                      <a:pt x="308" y="243"/>
                      <a:pt x="310" y="223"/>
                      <a:pt x="311" y="202"/>
                    </a:cubicBezTo>
                    <a:cubicBezTo>
                      <a:pt x="380" y="202"/>
                      <a:pt x="380" y="202"/>
                      <a:pt x="380" y="202"/>
                    </a:cubicBezTo>
                    <a:cubicBezTo>
                      <a:pt x="380" y="228"/>
                      <a:pt x="374" y="252"/>
                      <a:pt x="363" y="27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itchFamily="34" charset="0"/>
                  <a:sym typeface="宋体" pitchFamily="2" charset="-122"/>
                </a:endParaRPr>
              </a:p>
            </p:txBody>
          </p:sp>
          <p:sp>
            <p:nvSpPr>
              <p:cNvPr id="8201" name="直接连接符 34"/>
              <p:cNvSpPr>
                <a:spLocks noChangeShapeType="1"/>
              </p:cNvSpPr>
              <p:nvPr/>
            </p:nvSpPr>
            <p:spPr bwMode="auto">
              <a:xfrm>
                <a:off x="9277" y="8250"/>
                <a:ext cx="680" cy="0"/>
              </a:xfrm>
              <a:prstGeom prst="line">
                <a:avLst/>
              </a:prstGeom>
              <a:noFill/>
              <a:ln w="190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8203" name="直接连接符 36"/>
              <p:cNvSpPr>
                <a:spLocks noChangeShapeType="1"/>
              </p:cNvSpPr>
              <p:nvPr/>
            </p:nvSpPr>
            <p:spPr bwMode="auto">
              <a:xfrm>
                <a:off x="8371" y="8251"/>
                <a:ext cx="680" cy="0"/>
              </a:xfrm>
              <a:prstGeom prst="line">
                <a:avLst/>
              </a:prstGeom>
              <a:noFill/>
              <a:ln w="19050" cap="flat" cmpd="sng">
                <a:solidFill>
                  <a:srgbClr val="15D1FF"/>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24" name="文本框 23"/>
            <p:cNvSpPr txBox="1"/>
            <p:nvPr/>
          </p:nvSpPr>
          <p:spPr>
            <a:xfrm>
              <a:off x="8096" y="8261"/>
              <a:ext cx="3000" cy="725"/>
            </a:xfrm>
            <a:prstGeom prst="rect">
              <a:avLst/>
            </a:prstGeom>
            <a:noFill/>
          </p:spPr>
          <p:txBody>
            <a:bodyPr wrap="square" rtlCol="0">
              <a:spAutoFit/>
            </a:bodyPr>
            <a:lstStyle/>
            <a:p>
              <a:pPr algn="ctr"/>
              <a:r>
                <a:rPr lang="en-US" altLang="zh-CN" sz="2400" b="1">
                  <a:solidFill>
                    <a:schemeClr val="bg1"/>
                  </a:solidFill>
                  <a:latin typeface="Calibri" pitchFamily="34" charset="0"/>
                </a:rPr>
                <a:t>CONTENTS</a:t>
              </a:r>
              <a:endParaRPr lang="en-US" altLang="zh-CN" sz="2400" b="1">
                <a:solidFill>
                  <a:schemeClr val="bg1"/>
                </a:solidFill>
                <a:latin typeface="Calibri" pitchFamily="34" charset="0"/>
              </a:endParaRPr>
            </a:p>
          </p:txBody>
        </p:sp>
      </p:grpSp>
      <p:grpSp>
        <p:nvGrpSpPr>
          <p:cNvPr id="2" name="组合 1"/>
          <p:cNvGrpSpPr/>
          <p:nvPr/>
        </p:nvGrpSpPr>
        <p:grpSpPr>
          <a:xfrm>
            <a:off x="4377690" y="5523549"/>
            <a:ext cx="3475987" cy="708660"/>
            <a:chOff x="1008" y="8699"/>
            <a:chExt cx="5474" cy="1116"/>
          </a:xfrm>
          <a:effectLst>
            <a:outerShdw blurRad="50800" dist="38100" dir="2700000" algn="tl" rotWithShape="0">
              <a:prstClr val="black">
                <a:alpha val="40000"/>
              </a:prstClr>
            </a:outerShdw>
          </a:effectLst>
        </p:grpSpPr>
        <p:grpSp>
          <p:nvGrpSpPr>
            <p:cNvPr id="4" name="Group 12"/>
            <p:cNvGrpSpPr/>
            <p:nvPr/>
          </p:nvGrpSpPr>
          <p:grpSpPr bwMode="auto">
            <a:xfrm>
              <a:off x="1008" y="8699"/>
              <a:ext cx="5474" cy="1116"/>
              <a:chOff x="-240673" y="-196211"/>
              <a:chExt cx="3476101" cy="708648"/>
            </a:xfrm>
          </p:grpSpPr>
          <p:sp>
            <p:nvSpPr>
              <p:cNvPr id="5" name="矩形 38"/>
              <p:cNvSpPr>
                <a:spLocks noChangeArrowheads="1"/>
              </p:cNvSpPr>
              <p:nvPr/>
            </p:nvSpPr>
            <p:spPr bwMode="auto">
              <a:xfrm>
                <a:off x="-240673" y="-196211"/>
                <a:ext cx="708683" cy="708648"/>
              </a:xfrm>
              <a:prstGeom prst="rect">
                <a:avLst/>
              </a:prstGeom>
              <a:solidFill>
                <a:srgbClr val="15D1FF"/>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sz="3200" b="1">
                    <a:solidFill>
                      <a:srgbClr val="FFFFFF"/>
                    </a:solidFill>
                    <a:latin typeface="微软雅黑" charset="0"/>
                    <a:ea typeface="微软雅黑" charset="0"/>
                    <a:sym typeface="Times New Roman" pitchFamily="18" charset="0"/>
                  </a:rPr>
                  <a:t>02</a:t>
                </a:r>
                <a:endParaRPr lang="en-US" altLang="en-US" sz="3200" b="1">
                  <a:solidFill>
                    <a:srgbClr val="FFFFFF"/>
                  </a:solidFill>
                  <a:latin typeface="微软雅黑" charset="0"/>
                  <a:ea typeface="微软雅黑" charset="0"/>
                  <a:sym typeface="Times New Roman" pitchFamily="18" charset="0"/>
                </a:endParaRPr>
              </a:p>
            </p:txBody>
          </p:sp>
          <p:sp>
            <p:nvSpPr>
              <p:cNvPr id="6" name="文本框 40"/>
              <p:cNvSpPr>
                <a:spLocks noChangeArrowheads="1"/>
              </p:cNvSpPr>
              <p:nvPr/>
            </p:nvSpPr>
            <p:spPr bwMode="auto">
              <a:xfrm>
                <a:off x="498498" y="-104547"/>
                <a:ext cx="2736930" cy="54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chemeClr val="bg1"/>
                    </a:solidFill>
                    <a:latin typeface="微软雅黑" charset="0"/>
                    <a:ea typeface="微软雅黑" charset="0"/>
                    <a:sym typeface="Aparajita" pitchFamily="34" charset="0"/>
                  </a:rPr>
                  <a:t>集团基本情况</a:t>
                </a:r>
                <a:endParaRPr lang="zh-CN" altLang="en-US" sz="2800" b="1">
                  <a:solidFill>
                    <a:schemeClr val="bg1"/>
                  </a:solidFill>
                  <a:latin typeface="微软雅黑" charset="0"/>
                  <a:ea typeface="微软雅黑" charset="0"/>
                  <a:sym typeface="Aparajita" pitchFamily="34" charset="0"/>
                </a:endParaRPr>
              </a:p>
            </p:txBody>
          </p:sp>
        </p:grpSp>
        <p:cxnSp>
          <p:nvCxnSpPr>
            <p:cNvPr id="7" name="直接连接符 6"/>
            <p:cNvCxnSpPr/>
            <p:nvPr/>
          </p:nvCxnSpPr>
          <p:spPr>
            <a:xfrm>
              <a:off x="2130" y="9794"/>
              <a:ext cx="3627" cy="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grpSp>
        <p:nvGrpSpPr>
          <p:cNvPr id="8" name="组合 7"/>
          <p:cNvGrpSpPr/>
          <p:nvPr/>
        </p:nvGrpSpPr>
        <p:grpSpPr>
          <a:xfrm>
            <a:off x="9369425" y="260985"/>
            <a:ext cx="2889885" cy="609600"/>
            <a:chOff x="14755" y="411"/>
            <a:chExt cx="4551" cy="960"/>
          </a:xfrm>
        </p:grpSpPr>
        <p:sp>
          <p:nvSpPr>
            <p:cNvPr id="9" name="文本框 26"/>
            <p:cNvSpPr>
              <a:spLocks noChangeArrowheads="1"/>
            </p:cNvSpPr>
            <p:nvPr/>
          </p:nvSpPr>
          <p:spPr bwMode="auto">
            <a:xfrm>
              <a:off x="14755" y="970"/>
              <a:ext cx="4551"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000" b="1">
                  <a:solidFill>
                    <a:schemeClr val="bg1"/>
                  </a:solidFill>
                  <a:effectLst/>
                  <a:latin typeface="微软雅黑" charset="0"/>
                  <a:ea typeface="微软雅黑" charset="0"/>
                  <a:sym typeface="华康俪金黑W8" pitchFamily="1" charset="-122"/>
                </a:rPr>
                <a:t>整合资源 搭建平台 产融结合 引领创新</a:t>
              </a:r>
              <a:endParaRPr lang="zh-CN" altLang="en-US" sz="1000" b="1">
                <a:solidFill>
                  <a:schemeClr val="bg1"/>
                </a:solidFill>
                <a:effectLst/>
                <a:latin typeface="微软雅黑" charset="0"/>
                <a:ea typeface="微软雅黑" charset="0"/>
                <a:sym typeface="华康俪金黑W8" pitchFamily="1" charset="-122"/>
              </a:endParaRPr>
            </a:p>
          </p:txBody>
        </p:sp>
        <p:pic>
          <p:nvPicPr>
            <p:cNvPr id="11" name="图片 10" descr="中关村发展集团标志反白"/>
            <p:cNvPicPr>
              <a:picLocks noChangeAspect="1"/>
            </p:cNvPicPr>
            <p:nvPr/>
          </p:nvPicPr>
          <p:blipFill>
            <a:blip r:embed="rId2" cstate="print"/>
            <a:srcRect t="83213"/>
            <a:stretch>
              <a:fillRect/>
            </a:stretch>
          </p:blipFill>
          <p:spPr>
            <a:xfrm>
              <a:off x="15400" y="411"/>
              <a:ext cx="3248" cy="552"/>
            </a:xfrm>
            <a:prstGeom prst="rect">
              <a:avLst/>
            </a:prstGeom>
            <a:effectLst/>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7625</Words>
  <Application>Kingsoft Office WPP</Application>
  <PresentationFormat>自定义</PresentationFormat>
  <Paragraphs>505</Paragraphs>
  <Slides>32</Slides>
  <Notes>15</Notes>
  <HiddenSlides>0</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WHY</dc:creator>
  <cp:lastModifiedBy>张朴</cp:lastModifiedBy>
  <cp:revision>152</cp:revision>
  <dcterms:created xsi:type="dcterms:W3CDTF">2014-04-29T17:19:00Z</dcterms:created>
  <dcterms:modified xsi:type="dcterms:W3CDTF">2017-09-12T08:51:35Z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